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4"/>
  </p:sldMasterIdLst>
  <p:notesMasterIdLst>
    <p:notesMasterId r:id="rId11"/>
  </p:notesMasterIdLst>
  <p:handoutMasterIdLst>
    <p:handoutMasterId r:id="rId12"/>
  </p:handoutMasterIdLst>
  <p:sldIdLst>
    <p:sldId id="290" r:id="rId5"/>
    <p:sldId id="291" r:id="rId6"/>
    <p:sldId id="297" r:id="rId7"/>
    <p:sldId id="276" r:id="rId8"/>
    <p:sldId id="278" r:id="rId9"/>
    <p:sldId id="258"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87" autoAdjust="0"/>
    <p:restoredTop sz="74476" autoAdjust="0"/>
  </p:normalViewPr>
  <p:slideViewPr>
    <p:cSldViewPr snapToGrid="0">
      <p:cViewPr varScale="1">
        <p:scale>
          <a:sx n="84" d="100"/>
          <a:sy n="84" d="100"/>
        </p:scale>
        <p:origin x="1352" y="184"/>
      </p:cViewPr>
      <p:guideLst/>
    </p:cSldViewPr>
  </p:slideViewPr>
  <p:notesTextViewPr>
    <p:cViewPr>
      <p:scale>
        <a:sx n="1" d="1"/>
        <a:sy n="1" d="1"/>
      </p:scale>
      <p:origin x="0" y="0"/>
    </p:cViewPr>
  </p:notesTextViewPr>
  <p:notesViewPr>
    <p:cSldViewPr snapToGrid="0" showGuides="1">
      <p:cViewPr varScale="1">
        <p:scale>
          <a:sx n="60" d="100"/>
          <a:sy n="60" d="100"/>
        </p:scale>
        <p:origin x="3187" y="3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F07F19-1F50-4B42-A7A0-278DF9D25BB1}" type="doc">
      <dgm:prSet loTypeId="urn:microsoft.com/office/officeart/2005/8/layout/default" loCatId="list" qsTypeId="urn:microsoft.com/office/officeart/2005/8/quickstyle/simple1#1" qsCatId="simple" csTypeId="urn:microsoft.com/office/officeart/2005/8/colors/colorful1#1" csCatId="colorful" phldr="1"/>
      <dgm:spPr/>
      <dgm:t>
        <a:bodyPr/>
        <a:lstStyle/>
        <a:p>
          <a:endParaRPr lang="en-US"/>
        </a:p>
      </dgm:t>
    </dgm:pt>
    <dgm:pt modelId="{2EE95FC5-CD6B-4A50-9262-DC414E16C3EA}">
      <dgm:prSet custT="1"/>
      <dgm:spPr>
        <a:solidFill>
          <a:schemeClr val="bg1"/>
        </a:solidFill>
        <a:ln>
          <a:solidFill>
            <a:schemeClr val="bg2">
              <a:lumMod val="75000"/>
            </a:schemeClr>
          </a:solidFill>
        </a:ln>
      </dgm:spPr>
      <dgm:t>
        <a:bodyPr lIns="72000" rIns="72000"/>
        <a:lstStyle/>
        <a:p>
          <a:r>
            <a:rPr lang="en-US" sz="2100" b="1" dirty="0">
              <a:solidFill>
                <a:schemeClr val="accent1">
                  <a:lumMod val="75000"/>
                </a:schemeClr>
              </a:solidFill>
            </a:rPr>
            <a:t>Lesson 1</a:t>
          </a:r>
          <a:r>
            <a:rPr lang="ru-RU" sz="2100" b="1" dirty="0">
              <a:solidFill>
                <a:schemeClr val="accent1">
                  <a:lumMod val="75000"/>
                </a:schemeClr>
              </a:solidFill>
            </a:rPr>
            <a:t>.</a:t>
          </a:r>
          <a:endParaRPr lang="en-US" sz="2100" b="1" dirty="0">
            <a:solidFill>
              <a:schemeClr val="accent1">
                <a:lumMod val="75000"/>
              </a:schemeClr>
            </a:solidFill>
          </a:endParaRPr>
        </a:p>
        <a:p>
          <a:r>
            <a:rPr lang="en-US" sz="1800" dirty="0">
              <a:solidFill>
                <a:schemeClr val="bg2">
                  <a:lumMod val="50000"/>
                </a:schemeClr>
              </a:solidFill>
            </a:rPr>
            <a:t>What is Harassment?</a:t>
          </a:r>
        </a:p>
      </dgm:t>
    </dgm:pt>
    <dgm:pt modelId="{75374347-884B-4721-8CFF-DF080F5B1C79}" type="parTrans" cxnId="{B3F19EC2-A372-4EC3-BFE0-C62FFDFE3DF6}">
      <dgm:prSet/>
      <dgm:spPr/>
      <dgm:t>
        <a:bodyPr/>
        <a:lstStyle/>
        <a:p>
          <a:endParaRPr lang="en-US"/>
        </a:p>
      </dgm:t>
    </dgm:pt>
    <dgm:pt modelId="{C99EBBB1-E916-471C-83C9-ABE85B42AC26}" type="sibTrans" cxnId="{B3F19EC2-A372-4EC3-BFE0-C62FFDFE3DF6}">
      <dgm:prSet phldrT="1" phldr="0"/>
      <dgm:spPr/>
      <dgm:t>
        <a:bodyPr/>
        <a:lstStyle/>
        <a:p>
          <a:endParaRPr lang="en-US"/>
        </a:p>
      </dgm:t>
    </dgm:pt>
    <dgm:pt modelId="{F05611F0-8256-4954-B6CB-ED6B4F2DD397}">
      <dgm:prSet custT="1"/>
      <dgm:spPr>
        <a:solidFill>
          <a:schemeClr val="bg1"/>
        </a:solidFill>
        <a:ln>
          <a:solidFill>
            <a:schemeClr val="bg2">
              <a:lumMod val="75000"/>
            </a:schemeClr>
          </a:solidFill>
        </a:ln>
      </dgm:spPr>
      <dgm:t>
        <a:bodyPr lIns="72000" rIns="72000"/>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latin typeface="Garamond" panose="02020404030301010803"/>
              <a:ea typeface="+mn-ea"/>
              <a:cs typeface="+mn-cs"/>
            </a:rPr>
            <a:t>Lesson 2.</a:t>
          </a:r>
        </a:p>
        <a:p>
          <a:pPr marL="0" lvl="0" algn="ctr" defTabSz="1022350">
            <a:lnSpc>
              <a:spcPct val="90000"/>
            </a:lnSpc>
            <a:spcBef>
              <a:spcPct val="0"/>
            </a:spcBef>
            <a:spcAft>
              <a:spcPct val="35000"/>
            </a:spcAft>
            <a:buNone/>
          </a:pPr>
          <a:r>
            <a:rPr lang="en-US" sz="1800" kern="1200" dirty="0">
              <a:solidFill>
                <a:schemeClr val="bg2">
                  <a:lumMod val="50000"/>
                </a:schemeClr>
              </a:solidFill>
            </a:rPr>
            <a:t>Types of workplace harassment</a:t>
          </a:r>
        </a:p>
      </dgm:t>
    </dgm:pt>
    <dgm:pt modelId="{CD7328D6-9FAE-4506-9BDB-E06A571EC1D4}" type="parTrans" cxnId="{914FACD2-336A-4471-9E99-312B3F8EAB04}">
      <dgm:prSet/>
      <dgm:spPr/>
      <dgm:t>
        <a:bodyPr/>
        <a:lstStyle/>
        <a:p>
          <a:endParaRPr lang="en-US"/>
        </a:p>
      </dgm:t>
    </dgm:pt>
    <dgm:pt modelId="{6BD5265A-8333-420D-BDB2-65F10B3EBD76}" type="sibTrans" cxnId="{914FACD2-336A-4471-9E99-312B3F8EAB04}">
      <dgm:prSet phldrT="2" phldr="0"/>
      <dgm:spPr/>
      <dgm:t>
        <a:bodyPr/>
        <a:lstStyle/>
        <a:p>
          <a:endParaRPr lang="en-US"/>
        </a:p>
      </dgm:t>
    </dgm:pt>
    <dgm:pt modelId="{140952D0-0E1D-4F48-9F16-53581487CFA0}">
      <dgm:prSet custT="1"/>
      <dgm:spPr>
        <a:solidFill>
          <a:schemeClr val="bg1"/>
        </a:solidFill>
        <a:ln>
          <a:solidFill>
            <a:schemeClr val="bg2">
              <a:lumMod val="75000"/>
            </a:schemeClr>
          </a:solidFill>
        </a:ln>
      </dgm:spPr>
      <dgm:t>
        <a:bodyPr lIns="72000" rIns="72000"/>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latin typeface="Garamond" panose="02020404030301010803"/>
              <a:ea typeface="+mn-ea"/>
              <a:cs typeface="+mn-cs"/>
            </a:rPr>
            <a:t>Lesson 3.</a:t>
          </a:r>
        </a:p>
        <a:p>
          <a:pPr marL="0" lvl="0" algn="ctr" defTabSz="1022350">
            <a:lnSpc>
              <a:spcPct val="90000"/>
            </a:lnSpc>
            <a:spcBef>
              <a:spcPct val="0"/>
            </a:spcBef>
            <a:spcAft>
              <a:spcPct val="35000"/>
            </a:spcAft>
            <a:buNone/>
          </a:pPr>
          <a:r>
            <a:rPr lang="en-US" sz="1800" kern="1200" dirty="0">
              <a:solidFill>
                <a:schemeClr val="bg2">
                  <a:lumMod val="50000"/>
                </a:schemeClr>
              </a:solidFill>
            </a:rPr>
            <a:t>How to report workplace harassment</a:t>
          </a:r>
        </a:p>
      </dgm:t>
    </dgm:pt>
    <dgm:pt modelId="{790C446F-6917-41E7-BE01-7AFE2676D505}" type="parTrans" cxnId="{B07163E8-ADEC-492A-8F07-7E5786AB23AE}">
      <dgm:prSet/>
      <dgm:spPr/>
      <dgm:t>
        <a:bodyPr/>
        <a:lstStyle/>
        <a:p>
          <a:endParaRPr lang="en-US"/>
        </a:p>
      </dgm:t>
    </dgm:pt>
    <dgm:pt modelId="{2804F27C-9BA9-4D07-AB02-74BE7DFA2C0E}" type="sibTrans" cxnId="{B07163E8-ADEC-492A-8F07-7E5786AB23AE}">
      <dgm:prSet phldrT="4" phldr="0"/>
      <dgm:spPr/>
      <dgm:t>
        <a:bodyPr/>
        <a:lstStyle/>
        <a:p>
          <a:endParaRPr lang="en-US"/>
        </a:p>
      </dgm:t>
    </dgm:pt>
    <dgm:pt modelId="{C2F8C7F7-44C4-414A-BCCD-56E91DD0A777}">
      <dgm:prSet custT="1"/>
      <dgm:spPr>
        <a:solidFill>
          <a:schemeClr val="bg1"/>
        </a:solidFill>
        <a:ln>
          <a:solidFill>
            <a:schemeClr val="bg2">
              <a:lumMod val="75000"/>
            </a:schemeClr>
          </a:solidFill>
        </a:ln>
      </dgm:spPr>
      <dgm:t>
        <a:bodyPr lIns="72000" rIns="72000"/>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latin typeface="Garamond" panose="02020404030301010803"/>
              <a:ea typeface="+mn-ea"/>
              <a:cs typeface="+mn-cs"/>
            </a:rPr>
            <a:t>Lesson 4.</a:t>
          </a:r>
        </a:p>
        <a:p>
          <a:pPr marL="0" lvl="0" algn="ctr" defTabSz="1022350">
            <a:lnSpc>
              <a:spcPct val="90000"/>
            </a:lnSpc>
            <a:spcBef>
              <a:spcPct val="0"/>
            </a:spcBef>
            <a:spcAft>
              <a:spcPct val="35000"/>
            </a:spcAft>
            <a:buNone/>
          </a:pPr>
          <a:r>
            <a:rPr lang="en-US" sz="1800" kern="1200" dirty="0">
              <a:solidFill>
                <a:schemeClr val="bg2">
                  <a:lumMod val="50000"/>
                </a:schemeClr>
              </a:solidFill>
            </a:rPr>
            <a:t>See something, say something</a:t>
          </a:r>
        </a:p>
      </dgm:t>
    </dgm:pt>
    <dgm:pt modelId="{E6C6DF88-9436-40D7-BA84-18FE896A6151}" type="parTrans" cxnId="{14D43B81-F92D-4CD8-9D1E-78CBF092C750}">
      <dgm:prSet/>
      <dgm:spPr/>
      <dgm:t>
        <a:bodyPr/>
        <a:lstStyle/>
        <a:p>
          <a:endParaRPr lang="en-US"/>
        </a:p>
      </dgm:t>
    </dgm:pt>
    <dgm:pt modelId="{4E39967D-43EF-4F15-814A-2F491D900D43}" type="sibTrans" cxnId="{14D43B81-F92D-4CD8-9D1E-78CBF092C750}">
      <dgm:prSet phldrT="5" phldr="0"/>
      <dgm:spPr/>
      <dgm:t>
        <a:bodyPr/>
        <a:lstStyle/>
        <a:p>
          <a:endParaRPr lang="en-US"/>
        </a:p>
      </dgm:t>
    </dgm:pt>
    <dgm:pt modelId="{40FE0EB9-B287-43F6-ABB4-527CB1B94B4A}" type="pres">
      <dgm:prSet presAssocID="{D0F07F19-1F50-4B42-A7A0-278DF9D25BB1}" presName="diagram" presStyleCnt="0">
        <dgm:presLayoutVars>
          <dgm:dir/>
          <dgm:resizeHandles val="exact"/>
        </dgm:presLayoutVars>
      </dgm:prSet>
      <dgm:spPr/>
    </dgm:pt>
    <dgm:pt modelId="{8B70BCB8-2CA8-4281-8C3E-9646AA407DE2}" type="pres">
      <dgm:prSet presAssocID="{2EE95FC5-CD6B-4A50-9262-DC414E16C3EA}" presName="node" presStyleLbl="node1" presStyleIdx="0" presStyleCnt="4" custScaleX="115064" custLinFactNeighborX="976">
        <dgm:presLayoutVars>
          <dgm:bulletEnabled val="1"/>
        </dgm:presLayoutVars>
      </dgm:prSet>
      <dgm:spPr/>
    </dgm:pt>
    <dgm:pt modelId="{E02BC8AD-DDC2-43A7-BB43-F6F8D8BD6340}" type="pres">
      <dgm:prSet presAssocID="{C99EBBB1-E916-471C-83C9-ABE85B42AC26}" presName="sibTrans" presStyleCnt="0"/>
      <dgm:spPr/>
    </dgm:pt>
    <dgm:pt modelId="{B86E23A3-742D-4587-88CF-2D56A8442149}" type="pres">
      <dgm:prSet presAssocID="{F05611F0-8256-4954-B6CB-ED6B4F2DD397}" presName="node" presStyleLbl="node1" presStyleIdx="1" presStyleCnt="4" custScaleX="115064" custLinFactNeighborX="976">
        <dgm:presLayoutVars>
          <dgm:bulletEnabled val="1"/>
        </dgm:presLayoutVars>
      </dgm:prSet>
      <dgm:spPr/>
    </dgm:pt>
    <dgm:pt modelId="{87C885F5-93E2-4D86-AAEA-8BD12E68F9BB}" type="pres">
      <dgm:prSet presAssocID="{6BD5265A-8333-420D-BDB2-65F10B3EBD76}" presName="sibTrans" presStyleCnt="0"/>
      <dgm:spPr/>
    </dgm:pt>
    <dgm:pt modelId="{18405FE4-7B27-4C69-B6FE-12C8B84249EF}" type="pres">
      <dgm:prSet presAssocID="{140952D0-0E1D-4F48-9F16-53581487CFA0}" presName="node" presStyleLbl="node1" presStyleIdx="2" presStyleCnt="4" custScaleX="115064" custLinFactNeighborX="976">
        <dgm:presLayoutVars>
          <dgm:bulletEnabled val="1"/>
        </dgm:presLayoutVars>
      </dgm:prSet>
      <dgm:spPr/>
    </dgm:pt>
    <dgm:pt modelId="{4F5C547E-E40F-424A-82FA-BB8EDB1515B0}" type="pres">
      <dgm:prSet presAssocID="{2804F27C-9BA9-4D07-AB02-74BE7DFA2C0E}" presName="sibTrans" presStyleCnt="0"/>
      <dgm:spPr/>
    </dgm:pt>
    <dgm:pt modelId="{435C0E89-FD70-4DD9-A771-832DBFC9ACBC}" type="pres">
      <dgm:prSet presAssocID="{C2F8C7F7-44C4-414A-BCCD-56E91DD0A777}" presName="node" presStyleLbl="node1" presStyleIdx="3" presStyleCnt="4" custScaleX="115064" custLinFactNeighborX="976">
        <dgm:presLayoutVars>
          <dgm:bulletEnabled val="1"/>
        </dgm:presLayoutVars>
      </dgm:prSet>
      <dgm:spPr/>
    </dgm:pt>
  </dgm:ptLst>
  <dgm:cxnLst>
    <dgm:cxn modelId="{C3C9D92A-4F8E-4228-8DF6-5BC8FFC105E0}" type="presOf" srcId="{2EE95FC5-CD6B-4A50-9262-DC414E16C3EA}" destId="{8B70BCB8-2CA8-4281-8C3E-9646AA407DE2}" srcOrd="0" destOrd="0" presId="urn:microsoft.com/office/officeart/2005/8/layout/default"/>
    <dgm:cxn modelId="{E9B19438-D9F1-42E9-B97B-ECEA234AED50}" type="presOf" srcId="{F05611F0-8256-4954-B6CB-ED6B4F2DD397}" destId="{B86E23A3-742D-4587-88CF-2D56A8442149}" srcOrd="0" destOrd="0" presId="urn:microsoft.com/office/officeart/2005/8/layout/default"/>
    <dgm:cxn modelId="{D6CBE33F-90E3-4C8D-B80F-821ED7205D90}" type="presOf" srcId="{140952D0-0E1D-4F48-9F16-53581487CFA0}" destId="{18405FE4-7B27-4C69-B6FE-12C8B84249EF}" srcOrd="0" destOrd="0" presId="urn:microsoft.com/office/officeart/2005/8/layout/default"/>
    <dgm:cxn modelId="{14D43B81-F92D-4CD8-9D1E-78CBF092C750}" srcId="{D0F07F19-1F50-4B42-A7A0-278DF9D25BB1}" destId="{C2F8C7F7-44C4-414A-BCCD-56E91DD0A777}" srcOrd="3" destOrd="0" parTransId="{E6C6DF88-9436-40D7-BA84-18FE896A6151}" sibTransId="{4E39967D-43EF-4F15-814A-2F491D900D43}"/>
    <dgm:cxn modelId="{B3F19EC2-A372-4EC3-BFE0-C62FFDFE3DF6}" srcId="{D0F07F19-1F50-4B42-A7A0-278DF9D25BB1}" destId="{2EE95FC5-CD6B-4A50-9262-DC414E16C3EA}" srcOrd="0" destOrd="0" parTransId="{75374347-884B-4721-8CFF-DF080F5B1C79}" sibTransId="{C99EBBB1-E916-471C-83C9-ABE85B42AC26}"/>
    <dgm:cxn modelId="{914FACD2-336A-4471-9E99-312B3F8EAB04}" srcId="{D0F07F19-1F50-4B42-A7A0-278DF9D25BB1}" destId="{F05611F0-8256-4954-B6CB-ED6B4F2DD397}" srcOrd="1" destOrd="0" parTransId="{CD7328D6-9FAE-4506-9BDB-E06A571EC1D4}" sibTransId="{6BD5265A-8333-420D-BDB2-65F10B3EBD76}"/>
    <dgm:cxn modelId="{6F765DD9-BF93-49A8-A6EA-AB13464D24B0}" type="presOf" srcId="{C2F8C7F7-44C4-414A-BCCD-56E91DD0A777}" destId="{435C0E89-FD70-4DD9-A771-832DBFC9ACBC}" srcOrd="0" destOrd="0" presId="urn:microsoft.com/office/officeart/2005/8/layout/default"/>
    <dgm:cxn modelId="{38B196E4-A718-4E5E-8B33-DFB2B77FDE42}" type="presOf" srcId="{D0F07F19-1F50-4B42-A7A0-278DF9D25BB1}" destId="{40FE0EB9-B287-43F6-ABB4-527CB1B94B4A}" srcOrd="0" destOrd="0" presId="urn:microsoft.com/office/officeart/2005/8/layout/default"/>
    <dgm:cxn modelId="{B07163E8-ADEC-492A-8F07-7E5786AB23AE}" srcId="{D0F07F19-1F50-4B42-A7A0-278DF9D25BB1}" destId="{140952D0-0E1D-4F48-9F16-53581487CFA0}" srcOrd="2" destOrd="0" parTransId="{790C446F-6917-41E7-BE01-7AFE2676D505}" sibTransId="{2804F27C-9BA9-4D07-AB02-74BE7DFA2C0E}"/>
    <dgm:cxn modelId="{D17F6962-6CF2-4448-8F2E-27A7CB5CAB16}" type="presParOf" srcId="{40FE0EB9-B287-43F6-ABB4-527CB1B94B4A}" destId="{8B70BCB8-2CA8-4281-8C3E-9646AA407DE2}" srcOrd="0" destOrd="0" presId="urn:microsoft.com/office/officeart/2005/8/layout/default"/>
    <dgm:cxn modelId="{6873F57A-5B91-48FC-9B1A-61BEA27CBE90}" type="presParOf" srcId="{40FE0EB9-B287-43F6-ABB4-527CB1B94B4A}" destId="{E02BC8AD-DDC2-43A7-BB43-F6F8D8BD6340}" srcOrd="1" destOrd="0" presId="urn:microsoft.com/office/officeart/2005/8/layout/default"/>
    <dgm:cxn modelId="{FC4588CA-0BEE-4DE6-9726-93F413184C3C}" type="presParOf" srcId="{40FE0EB9-B287-43F6-ABB4-527CB1B94B4A}" destId="{B86E23A3-742D-4587-88CF-2D56A8442149}" srcOrd="2" destOrd="0" presId="urn:microsoft.com/office/officeart/2005/8/layout/default"/>
    <dgm:cxn modelId="{4178A0A8-8F80-4691-AE60-A912EF83DE0A}" type="presParOf" srcId="{40FE0EB9-B287-43F6-ABB4-527CB1B94B4A}" destId="{87C885F5-93E2-4D86-AAEA-8BD12E68F9BB}" srcOrd="3" destOrd="0" presId="urn:microsoft.com/office/officeart/2005/8/layout/default"/>
    <dgm:cxn modelId="{EF92A80F-281E-414F-A2E2-B426E7254CC3}" type="presParOf" srcId="{40FE0EB9-B287-43F6-ABB4-527CB1B94B4A}" destId="{18405FE4-7B27-4C69-B6FE-12C8B84249EF}" srcOrd="4" destOrd="0" presId="urn:microsoft.com/office/officeart/2005/8/layout/default"/>
    <dgm:cxn modelId="{92AFC3EA-4297-4063-94E0-C5A1BE863E54}" type="presParOf" srcId="{40FE0EB9-B287-43F6-ABB4-527CB1B94B4A}" destId="{4F5C547E-E40F-424A-82FA-BB8EDB1515B0}" srcOrd="5" destOrd="0" presId="urn:microsoft.com/office/officeart/2005/8/layout/default"/>
    <dgm:cxn modelId="{CBB0F55F-5C58-443F-989A-EC667A9C4731}" type="presParOf" srcId="{40FE0EB9-B287-43F6-ABB4-527CB1B94B4A}" destId="{435C0E89-FD70-4DD9-A771-832DBFC9ACBC}"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0BCB8-2CA8-4281-8C3E-9646AA407DE2}">
      <dsp:nvSpPr>
        <dsp:cNvPr id="0" name=""/>
        <dsp:cNvSpPr/>
      </dsp:nvSpPr>
      <dsp:spPr>
        <a:xfrm>
          <a:off x="477859" y="656"/>
          <a:ext cx="3123798" cy="1628901"/>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rPr>
            <a:t>Lesson 1</a:t>
          </a:r>
          <a:r>
            <a:rPr lang="ru-RU" sz="2100" b="1" kern="1200" dirty="0">
              <a:solidFill>
                <a:schemeClr val="accent1">
                  <a:lumMod val="75000"/>
                </a:schemeClr>
              </a:solidFill>
            </a:rPr>
            <a:t>.</a:t>
          </a:r>
          <a:endParaRPr lang="en-US" sz="2100" b="1" kern="1200" dirty="0">
            <a:solidFill>
              <a:schemeClr val="accent1">
                <a:lumMod val="75000"/>
              </a:schemeClr>
            </a:solidFill>
          </a:endParaRPr>
        </a:p>
        <a:p>
          <a:pPr marL="0" lvl="0" indent="0" algn="ctr" defTabSz="933450">
            <a:lnSpc>
              <a:spcPct val="90000"/>
            </a:lnSpc>
            <a:spcBef>
              <a:spcPct val="0"/>
            </a:spcBef>
            <a:spcAft>
              <a:spcPct val="35000"/>
            </a:spcAft>
            <a:buNone/>
          </a:pPr>
          <a:r>
            <a:rPr lang="en-US" sz="1800" kern="1200" dirty="0">
              <a:solidFill>
                <a:schemeClr val="bg2">
                  <a:lumMod val="50000"/>
                </a:schemeClr>
              </a:solidFill>
            </a:rPr>
            <a:t>What is Harassment?</a:t>
          </a:r>
        </a:p>
      </dsp:txBody>
      <dsp:txXfrm>
        <a:off x="477859" y="656"/>
        <a:ext cx="3123798" cy="1628901"/>
      </dsp:txXfrm>
    </dsp:sp>
    <dsp:sp modelId="{B86E23A3-742D-4587-88CF-2D56A8442149}">
      <dsp:nvSpPr>
        <dsp:cNvPr id="0" name=""/>
        <dsp:cNvSpPr/>
      </dsp:nvSpPr>
      <dsp:spPr>
        <a:xfrm>
          <a:off x="3873141" y="656"/>
          <a:ext cx="3123798" cy="1628901"/>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latin typeface="Garamond" panose="02020404030301010803"/>
              <a:ea typeface="+mn-ea"/>
              <a:cs typeface="+mn-cs"/>
            </a:rPr>
            <a:t>Lesson 2.</a:t>
          </a:r>
        </a:p>
        <a:p>
          <a:pPr marL="0" lvl="0" algn="ctr" defTabSz="1022350">
            <a:lnSpc>
              <a:spcPct val="90000"/>
            </a:lnSpc>
            <a:spcBef>
              <a:spcPct val="0"/>
            </a:spcBef>
            <a:spcAft>
              <a:spcPct val="35000"/>
            </a:spcAft>
            <a:buNone/>
          </a:pPr>
          <a:r>
            <a:rPr lang="en-US" sz="1800" kern="1200" dirty="0">
              <a:solidFill>
                <a:schemeClr val="bg2">
                  <a:lumMod val="50000"/>
                </a:schemeClr>
              </a:solidFill>
            </a:rPr>
            <a:t>Types of workplace harassment</a:t>
          </a:r>
        </a:p>
      </dsp:txBody>
      <dsp:txXfrm>
        <a:off x="3873141" y="656"/>
        <a:ext cx="3123798" cy="1628901"/>
      </dsp:txXfrm>
    </dsp:sp>
    <dsp:sp modelId="{18405FE4-7B27-4C69-B6FE-12C8B84249EF}">
      <dsp:nvSpPr>
        <dsp:cNvPr id="0" name=""/>
        <dsp:cNvSpPr/>
      </dsp:nvSpPr>
      <dsp:spPr>
        <a:xfrm>
          <a:off x="7268423" y="656"/>
          <a:ext cx="3123798" cy="1628901"/>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latin typeface="Garamond" panose="02020404030301010803"/>
              <a:ea typeface="+mn-ea"/>
              <a:cs typeface="+mn-cs"/>
            </a:rPr>
            <a:t>Lesson 3.</a:t>
          </a:r>
        </a:p>
        <a:p>
          <a:pPr marL="0" lvl="0" algn="ctr" defTabSz="1022350">
            <a:lnSpc>
              <a:spcPct val="90000"/>
            </a:lnSpc>
            <a:spcBef>
              <a:spcPct val="0"/>
            </a:spcBef>
            <a:spcAft>
              <a:spcPct val="35000"/>
            </a:spcAft>
            <a:buNone/>
          </a:pPr>
          <a:r>
            <a:rPr lang="en-US" sz="1800" kern="1200" dirty="0">
              <a:solidFill>
                <a:schemeClr val="bg2">
                  <a:lumMod val="50000"/>
                </a:schemeClr>
              </a:solidFill>
            </a:rPr>
            <a:t>How to report workplace harassment</a:t>
          </a:r>
        </a:p>
      </dsp:txBody>
      <dsp:txXfrm>
        <a:off x="7268423" y="656"/>
        <a:ext cx="3123798" cy="1628901"/>
      </dsp:txXfrm>
    </dsp:sp>
    <dsp:sp modelId="{435C0E89-FD70-4DD9-A771-832DBFC9ACBC}">
      <dsp:nvSpPr>
        <dsp:cNvPr id="0" name=""/>
        <dsp:cNvSpPr/>
      </dsp:nvSpPr>
      <dsp:spPr>
        <a:xfrm>
          <a:off x="3873141" y="1901041"/>
          <a:ext cx="3123798" cy="1628901"/>
        </a:xfrm>
        <a:prstGeom prst="rect">
          <a:avLst/>
        </a:prstGeom>
        <a:solidFill>
          <a:schemeClr val="bg1"/>
        </a:solidFill>
        <a:ln w="12700" cap="flat" cmpd="sng" algn="ctr">
          <a:solidFill>
            <a:schemeClr val="bg2">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000" tIns="80010" rIns="7200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solidFill>
                <a:schemeClr val="accent1">
                  <a:lumMod val="75000"/>
                </a:schemeClr>
              </a:solidFill>
              <a:latin typeface="Garamond" panose="02020404030301010803"/>
              <a:ea typeface="+mn-ea"/>
              <a:cs typeface="+mn-cs"/>
            </a:rPr>
            <a:t>Lesson 4.</a:t>
          </a:r>
        </a:p>
        <a:p>
          <a:pPr marL="0" lvl="0" algn="ctr" defTabSz="1022350">
            <a:lnSpc>
              <a:spcPct val="90000"/>
            </a:lnSpc>
            <a:spcBef>
              <a:spcPct val="0"/>
            </a:spcBef>
            <a:spcAft>
              <a:spcPct val="35000"/>
            </a:spcAft>
            <a:buNone/>
          </a:pPr>
          <a:r>
            <a:rPr lang="en-US" sz="1800" kern="1200" dirty="0">
              <a:solidFill>
                <a:schemeClr val="bg2">
                  <a:lumMod val="50000"/>
                </a:schemeClr>
              </a:solidFill>
            </a:rPr>
            <a:t>See something, say something</a:t>
          </a:r>
        </a:p>
      </dsp:txBody>
      <dsp:txXfrm>
        <a:off x="3873141" y="1901041"/>
        <a:ext cx="3123798" cy="162890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CB4F3C-75A8-4BB8-A18E-B730DDD68B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6AE10D8-98A5-4E68-A41F-7AA79FF696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E5764CF-3664-45D0-9B27-4222DB1A6BA7}" type="datetimeFigureOut">
              <a:rPr lang="en-US" smtClean="0"/>
              <a:t>10/22/26</a:t>
            </a:fld>
            <a:endParaRPr lang="en-US" dirty="0"/>
          </a:p>
        </p:txBody>
      </p:sp>
      <p:sp>
        <p:nvSpPr>
          <p:cNvPr id="4" name="Footer Placeholder 3">
            <a:extLst>
              <a:ext uri="{FF2B5EF4-FFF2-40B4-BE49-F238E27FC236}">
                <a16:creationId xmlns:a16="http://schemas.microsoft.com/office/drawing/2014/main" id="{177EF411-0DAB-4BCE-94A8-E903E20549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11237F-7CCA-4423-B624-29C06FF2E74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A8CD4AB-B9A2-4248-B31F-8EBC71546D8D}" type="slidenum">
              <a:rPr lang="en-US" smtClean="0"/>
              <a:t>‹#›</a:t>
            </a:fld>
            <a:endParaRPr lang="en-US" dirty="0"/>
          </a:p>
        </p:txBody>
      </p:sp>
    </p:spTree>
    <p:extLst>
      <p:ext uri="{BB962C8B-B14F-4D97-AF65-F5344CB8AC3E}">
        <p14:creationId xmlns:p14="http://schemas.microsoft.com/office/powerpoint/2010/main" val="28697791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F7E720-7243-402E-A0D4-CE3189C951A5}" type="datetimeFigureOut">
              <a:rPr lang="en-US" noProof="0" smtClean="0"/>
              <a:t>10/22/26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BE9C73-6CDE-45E2-97F8-E3C5308FA232}" type="slidenum">
              <a:rPr lang="en-US" noProof="0" smtClean="0"/>
              <a:t>‹#›</a:t>
            </a:fld>
            <a:endParaRPr lang="en-US" noProof="0" dirty="0"/>
          </a:p>
        </p:txBody>
      </p:sp>
    </p:spTree>
    <p:extLst>
      <p:ext uri="{BB962C8B-B14F-4D97-AF65-F5344CB8AC3E}">
        <p14:creationId xmlns:p14="http://schemas.microsoft.com/office/powerpoint/2010/main" val="376349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i="0" dirty="0">
                <a:latin typeface="Times New Roman" panose="02020603050405020304" pitchFamily="18" charset="0"/>
                <a:cs typeface="Times New Roman" panose="02020603050405020304" pitchFamily="18" charset="0"/>
              </a:rPr>
              <a:t>The instructor will introduce the class with the following question:</a:t>
            </a:r>
          </a:p>
          <a:p>
            <a:endParaRPr lang="en-US" sz="1400" b="0" i="0" dirty="0">
              <a:latin typeface="Times New Roman" panose="02020603050405020304" pitchFamily="18" charset="0"/>
              <a:cs typeface="Times New Roman" panose="02020603050405020304" pitchFamily="18" charset="0"/>
            </a:endParaRPr>
          </a:p>
          <a:p>
            <a:pPr marL="171450" indent="-171450">
              <a:buFont typeface="Wingdings" pitchFamily="2" charset="2"/>
              <a:buChar char="q"/>
            </a:pPr>
            <a:r>
              <a:rPr lang="en-US" sz="1400" b="0" i="0" dirty="0">
                <a:latin typeface="Times New Roman" panose="02020603050405020304" pitchFamily="18" charset="0"/>
                <a:cs typeface="Times New Roman" panose="02020603050405020304" pitchFamily="18" charset="0"/>
              </a:rPr>
              <a:t>Has anyone ever dealt with or known someone who has dealt with harassment in the workplace?  Or maybe even bullying within the workplace?</a:t>
            </a:r>
          </a:p>
          <a:p>
            <a:pPr marL="0" indent="0">
              <a:buFont typeface="Wingdings" pitchFamily="2" charset="2"/>
              <a:buNone/>
            </a:pPr>
            <a:r>
              <a:rPr lang="en-US" sz="1400" b="0" i="0" dirty="0">
                <a:latin typeface="Times New Roman" panose="02020603050405020304" pitchFamily="18" charset="0"/>
                <a:cs typeface="Times New Roman" panose="02020603050405020304" pitchFamily="18" charset="0"/>
              </a:rPr>
              <a:t>[At this time, the instructor will allow learners to share experiences or knowledge.  If learners have no experiences or knowledge to share, the instructor will lead learners into the next few slides explaining what harassment in the workplace is, ways to report workplace harassment, and the different types of workplace harassment.]</a:t>
            </a:r>
          </a:p>
          <a:p>
            <a:pPr marL="171450" indent="-171450">
              <a:buFont typeface="Wingdings" pitchFamily="2" charset="2"/>
              <a:buChar char="q"/>
            </a:pPr>
            <a:endParaRPr lang="en-US" sz="1400" b="0" i="0" dirty="0">
              <a:latin typeface="Times New Roman" panose="02020603050405020304" pitchFamily="18" charset="0"/>
              <a:cs typeface="Times New Roman" panose="02020603050405020304" pitchFamily="18" charset="0"/>
            </a:endParaRPr>
          </a:p>
          <a:p>
            <a:pPr marL="0" indent="0">
              <a:buFont typeface="Wingdings" pitchFamily="2" charset="2"/>
              <a:buNone/>
            </a:pPr>
            <a:r>
              <a:rPr lang="en-US" sz="1400" b="0" i="0" dirty="0">
                <a:latin typeface="Times New Roman" panose="02020603050405020304" pitchFamily="18" charset="0"/>
                <a:cs typeface="Times New Roman" panose="02020603050405020304" pitchFamily="18" charset="0"/>
              </a:rPr>
              <a:t>The instructor will conclude this slide by sharing the training objectives with learners:</a:t>
            </a:r>
          </a:p>
          <a:p>
            <a:pPr marL="171450" indent="-171450">
              <a:buFont typeface="Wingdings" pitchFamily="2" charset="2"/>
              <a:buChar char="q"/>
            </a:pPr>
            <a:endParaRPr lang="en-US" sz="1400" b="0" i="0" dirty="0">
              <a:latin typeface="Times New Roman" panose="02020603050405020304" pitchFamily="18" charset="0"/>
              <a:cs typeface="Times New Roman" panose="02020603050405020304" pitchFamily="18" charset="0"/>
            </a:endParaRPr>
          </a:p>
          <a:p>
            <a:pPr marL="0" indent="0">
              <a:buFont typeface="Wingdings" pitchFamily="2" charset="2"/>
              <a:buNone/>
            </a:pPr>
            <a:r>
              <a:rPr lang="en-US" sz="1400" b="0" i="0" dirty="0">
                <a:latin typeface="Times New Roman" panose="02020603050405020304" pitchFamily="18" charset="0"/>
                <a:cs typeface="Times New Roman" panose="02020603050405020304" pitchFamily="18" charset="0"/>
              </a:rPr>
              <a:t>“In this training, you will learn what workplace harassment consists of and ways to recognize and report workplace harassment. ”</a:t>
            </a:r>
          </a:p>
        </p:txBody>
      </p:sp>
      <p:sp>
        <p:nvSpPr>
          <p:cNvPr id="4" name="Slide Number Placeholder 3"/>
          <p:cNvSpPr>
            <a:spLocks noGrp="1"/>
          </p:cNvSpPr>
          <p:nvPr>
            <p:ph type="sldNum" sz="quarter" idx="5"/>
          </p:nvPr>
        </p:nvSpPr>
        <p:spPr/>
        <p:txBody>
          <a:bodyPr/>
          <a:lstStyle/>
          <a:p>
            <a:fld id="{AABE9C73-6CDE-45E2-97F8-E3C5308FA232}" type="slidenum">
              <a:rPr lang="en-US" smtClean="0"/>
              <a:t>1</a:t>
            </a:fld>
            <a:endParaRPr lang="en-US" dirty="0"/>
          </a:p>
        </p:txBody>
      </p:sp>
    </p:spTree>
    <p:extLst>
      <p:ext uri="{BB962C8B-B14F-4D97-AF65-F5344CB8AC3E}">
        <p14:creationId xmlns:p14="http://schemas.microsoft.com/office/powerpoint/2010/main" val="1567470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Times New Roman" panose="02020603050405020304" pitchFamily="18" charset="0"/>
                <a:cs typeface="Times New Roman" panose="02020603050405020304" pitchFamily="18" charset="0"/>
              </a:rPr>
              <a:t>The instructor will provide details for the goals of this course by saying: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Times New Roman" panose="02020603050405020304" pitchFamily="18" charset="0"/>
                <a:cs typeface="Times New Roman" panose="02020603050405020304" pitchFamily="18" charset="0"/>
              </a:rPr>
              <a:t>“Throughout this training, we will learn about the importance of identifying workplace harassment and reporting this type of harassment.”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Times New Roman" panose="02020603050405020304" pitchFamily="18" charset="0"/>
                <a:cs typeface="Times New Roman" panose="02020603050405020304" pitchFamily="18" charset="0"/>
              </a:rPr>
              <a:t>“The goals of this training  are to provide you a base line of understanding with what harassment entails, the types of workplace harassment, ways to report workplace harassment, and a reminder to say something when you are experiencing harassment in the workplace.  Your place of work should be a conducive environment that allows you to focus on your tasks without issues that involve harassment by personnel either inside or outside of the workplace.”</a:t>
            </a:r>
          </a:p>
        </p:txBody>
      </p:sp>
      <p:sp>
        <p:nvSpPr>
          <p:cNvPr id="4" name="Slide Number Placeholder 3"/>
          <p:cNvSpPr>
            <a:spLocks noGrp="1"/>
          </p:cNvSpPr>
          <p:nvPr>
            <p:ph type="sldNum" sz="quarter" idx="5"/>
          </p:nvPr>
        </p:nvSpPr>
        <p:spPr/>
        <p:txBody>
          <a:bodyPr/>
          <a:lstStyle/>
          <a:p>
            <a:fld id="{AABE9C73-6CDE-45E2-97F8-E3C5308FA232}" type="slidenum">
              <a:rPr lang="en-US" smtClean="0"/>
              <a:t>2</a:t>
            </a:fld>
            <a:endParaRPr lang="en-US" dirty="0"/>
          </a:p>
        </p:txBody>
      </p:sp>
    </p:spTree>
    <p:extLst>
      <p:ext uri="{BB962C8B-B14F-4D97-AF65-F5344CB8AC3E}">
        <p14:creationId xmlns:p14="http://schemas.microsoft.com/office/powerpoint/2010/main" val="3511812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instructor will lead the first part of this training with a question to prompt learners to reflect on what they know about workplace harassment.</a:t>
            </a:r>
          </a:p>
          <a:p>
            <a:endParaRPr lang="en-US" dirty="0"/>
          </a:p>
          <a:p>
            <a:r>
              <a:rPr lang="en-US" dirty="0"/>
              <a:t>The instructor will ask: “Based on the definition on the screen, can anyone think of a workplace example where harassment has been displayed?”</a:t>
            </a:r>
          </a:p>
          <a:p>
            <a:endParaRPr lang="en-US" dirty="0"/>
          </a:p>
          <a:p>
            <a:r>
              <a:rPr lang="en-US" dirty="0"/>
              <a:t>(At this time, the instructor will allow a learner to share an example.  If learners do not have an example, lead them into this example: John is almost finished with his shift, and he decides to make an offensive joke around his teammates, which makes Sheryl feel uncomfortable.  The offensive joke was based around race and sex.  All teammates except Sheryl began to laugh even when they saw how uncomfortable Sheryl was with the joke.  At this point, Sheryl goes to report the incident to the manager to reach a quick resolution so that this harassment is not repeated. )</a:t>
            </a:r>
          </a:p>
          <a:p>
            <a:endParaRPr lang="en-US" dirty="0"/>
          </a:p>
          <a:p>
            <a:pPr marL="171450" indent="-171450">
              <a:buFont typeface="Wingdings" pitchFamily="2" charset="2"/>
              <a:buChar char="q"/>
            </a:pPr>
            <a:r>
              <a:rPr lang="en-US" dirty="0"/>
              <a:t>“Harassment refers to the unwelcome conduct that is based on race, color, religion, sex, national origin, older age, disability, or genetic information.”</a:t>
            </a:r>
          </a:p>
          <a:p>
            <a:pPr marL="171450" indent="-171450">
              <a:buFont typeface="Wingdings" pitchFamily="2" charset="2"/>
              <a:buChar char="q"/>
            </a:pPr>
            <a:r>
              <a:rPr lang="en-US" dirty="0"/>
              <a:t>“Keep in mind that the harasser can be a person in authority, a coworker, or a nonemployee.”</a:t>
            </a:r>
          </a:p>
          <a:p>
            <a:pPr marL="171450" indent="-171450">
              <a:buFont typeface="Wingdings" pitchFamily="2" charset="2"/>
              <a:buChar char="q"/>
            </a:pPr>
            <a:endParaRPr lang="en-US" dirty="0"/>
          </a:p>
          <a:p>
            <a:pPr marL="0" indent="0">
              <a:buFont typeface="Wingdings" pitchFamily="2" charset="2"/>
              <a:buNone/>
            </a:pPr>
            <a:r>
              <a:rPr lang="en-US" dirty="0"/>
              <a:t>**Remember to always say something when you see something**</a:t>
            </a:r>
          </a:p>
          <a:p>
            <a:pPr marL="171450" indent="-171450">
              <a:buFont typeface="Wingdings" pitchFamily="2" charset="2"/>
              <a:buChar char="q"/>
            </a:pPr>
            <a:endParaRPr lang="en-US" dirty="0"/>
          </a:p>
          <a:p>
            <a:pPr marL="171450" indent="-171450">
              <a:buFont typeface="Wingdings" pitchFamily="2" charset="2"/>
              <a:buChar char="q"/>
            </a:pPr>
            <a:endParaRPr lang="en-US" dirty="0"/>
          </a:p>
        </p:txBody>
      </p:sp>
      <p:sp>
        <p:nvSpPr>
          <p:cNvPr id="4" name="Slide Number Placeholder 3"/>
          <p:cNvSpPr>
            <a:spLocks noGrp="1"/>
          </p:cNvSpPr>
          <p:nvPr>
            <p:ph type="sldNum" sz="quarter" idx="5"/>
          </p:nvPr>
        </p:nvSpPr>
        <p:spPr/>
        <p:txBody>
          <a:bodyPr/>
          <a:lstStyle/>
          <a:p>
            <a:fld id="{AABE9C73-6CDE-45E2-97F8-E3C5308FA232}" type="slidenum">
              <a:rPr lang="en-US" noProof="0" smtClean="0"/>
              <a:t>3</a:t>
            </a:fld>
            <a:endParaRPr lang="en-US" noProof="0" dirty="0"/>
          </a:p>
        </p:txBody>
      </p:sp>
    </p:spTree>
    <p:extLst>
      <p:ext uri="{BB962C8B-B14F-4D97-AF65-F5344CB8AC3E}">
        <p14:creationId xmlns:p14="http://schemas.microsoft.com/office/powerpoint/2010/main" val="3541316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instructor will say:</a:t>
            </a:r>
          </a:p>
          <a:p>
            <a:endParaRPr lang="en-US" dirty="0"/>
          </a:p>
          <a:p>
            <a:r>
              <a:rPr lang="en-US" dirty="0"/>
              <a:t>“Harassment, can be a deep and emotional topic to uncover in the workplace, but knowing the different types of harassment will help you identify their differences and how to move forward with reporting situations involving workplace harassment.</a:t>
            </a:r>
          </a:p>
          <a:p>
            <a:endParaRPr lang="en-US" dirty="0"/>
          </a:p>
          <a:p>
            <a:pPr marL="171450" indent="-171450">
              <a:buFont typeface="Wingdings" pitchFamily="2" charset="2"/>
              <a:buChar char="q"/>
            </a:pPr>
            <a:r>
              <a:rPr lang="en-US" b="1" u="sng" dirty="0"/>
              <a:t>Psychological Harassment </a:t>
            </a:r>
            <a:r>
              <a:rPr lang="en-US" dirty="0"/>
              <a:t>is very similar to verbal harassment but is more covert and includes exclusionary tactics, such as withholding information.  An example of psychological harassment can be a teammate taking credit for someone else’s achievement as their own.  This type of harassment is rooted in a person’s ability to mentally break down a person’s thought processes.</a:t>
            </a:r>
          </a:p>
          <a:p>
            <a:pPr marL="171450" indent="-171450">
              <a:buFont typeface="Wingdings" pitchFamily="2" charset="2"/>
              <a:buChar char="q"/>
            </a:pPr>
            <a:r>
              <a:rPr lang="en-US" b="1" u="sng" dirty="0"/>
              <a:t>Physical Harassment </a:t>
            </a:r>
            <a:r>
              <a:rPr lang="en-US" dirty="0"/>
              <a:t>in the workplace can vary and can include simple unwanted gestures like touching an employee’s hair, clothing, face, skin, or even in a more sever gesture like physical assault.</a:t>
            </a:r>
          </a:p>
          <a:p>
            <a:pPr marL="171450" indent="-171450">
              <a:buFont typeface="Wingdings" pitchFamily="2" charset="2"/>
              <a:buChar char="q"/>
            </a:pPr>
            <a:r>
              <a:rPr lang="en-US" b="1" u="sng" dirty="0"/>
              <a:t>Verbal Harassment </a:t>
            </a:r>
            <a:r>
              <a:rPr lang="en-US" dirty="0"/>
              <a:t>can consist of demeaning remarks, offensive gestures, and unreasonable criticism. </a:t>
            </a:r>
            <a:r>
              <a:rPr lang="en-US" sz="1200" b="0" i="0" u="none" strike="noStrike" kern="1200" dirty="0">
                <a:solidFill>
                  <a:schemeClr val="tx1"/>
                </a:solidFill>
                <a:effectLst/>
                <a:latin typeface="+mn-lt"/>
                <a:ea typeface="+mn-ea"/>
                <a:cs typeface="+mn-cs"/>
              </a:rPr>
              <a:t> It can involve insults, slurs, unwanted "jokes'' and hurtful comments. Verbal harassment can be difficult to recognize and is often a gray area, since it is a nonphysical form of violence.</a:t>
            </a:r>
          </a:p>
          <a:p>
            <a:r>
              <a:rPr lang="en-US" sz="1200" b="1" i="0" u="none" strike="noStrike" kern="1200" dirty="0">
                <a:solidFill>
                  <a:schemeClr val="tx1"/>
                </a:solidFill>
                <a:effectLst/>
                <a:latin typeface="+mn-lt"/>
                <a:ea typeface="+mn-ea"/>
                <a:cs typeface="+mn-cs"/>
              </a:rPr>
              <a:t>**Often, yelling, cursing, or making inappropriate remarks or jokes about a co-worker is seen as a case of personality conflict and not as harassment, even when such behavior can have a negative psychological impact on the victim and result in outcomes such as depression, high blood pressure, and anxiety.**</a:t>
            </a:r>
          </a:p>
          <a:p>
            <a:endParaRPr lang="en-US" sz="1200" b="1" i="0" u="none" strike="noStrike" kern="1200" dirty="0">
              <a:solidFill>
                <a:schemeClr val="tx1"/>
              </a:solidFill>
              <a:effectLst/>
              <a:latin typeface="+mn-lt"/>
              <a:ea typeface="+mn-ea"/>
              <a:cs typeface="+mn-cs"/>
            </a:endParaRPr>
          </a:p>
          <a:p>
            <a:pPr marL="171450" indent="-171450">
              <a:buFont typeface="Wingdings" pitchFamily="2" charset="2"/>
              <a:buChar char="q"/>
            </a:pPr>
            <a:r>
              <a:rPr lang="en-US" sz="1200" b="1" i="0" u="sng" strike="noStrike" kern="1200" dirty="0">
                <a:solidFill>
                  <a:schemeClr val="tx1"/>
                </a:solidFill>
                <a:effectLst/>
                <a:latin typeface="+mn-lt"/>
                <a:ea typeface="+mn-ea"/>
                <a:cs typeface="+mn-cs"/>
              </a:rPr>
              <a:t>Sexual Harassment </a:t>
            </a:r>
            <a:r>
              <a:rPr lang="en-US" sz="1200" b="0" i="0" u="none" strike="noStrike" kern="1200" dirty="0">
                <a:solidFill>
                  <a:schemeClr val="tx1"/>
                </a:solidFill>
                <a:effectLst/>
                <a:latin typeface="+mn-lt"/>
                <a:ea typeface="+mn-ea"/>
                <a:cs typeface="+mn-cs"/>
              </a:rPr>
              <a:t>includes unwanted sexual advances, such as inappropriate touching, sexual jokes, sharing pornography, sending sexual messages, or requiring sexual favors in exchange for a promotion or job security. A person of any gender can be the perpetrator or victim of sexual harassment. Examples of sexual harassment in the workplace can include: non-offensive comments that are accompanied by sexual gestures or tones, or awkward but seemingly innocuous statements that portray people of a certain gender (usually women) in a negative light.</a:t>
            </a:r>
          </a:p>
          <a:p>
            <a:pPr marL="171450" indent="-171450">
              <a:buFont typeface="Wingdings" pitchFamily="2" charset="2"/>
              <a:buChar char="q"/>
            </a:pPr>
            <a:r>
              <a:rPr lang="en-US" sz="1200" b="1" i="0" u="sng" strike="noStrike" kern="1200" dirty="0">
                <a:solidFill>
                  <a:schemeClr val="tx1"/>
                </a:solidFill>
                <a:effectLst/>
                <a:latin typeface="+mn-lt"/>
                <a:ea typeface="+mn-ea"/>
                <a:cs typeface="+mn-cs"/>
              </a:rPr>
              <a:t>Digital Harassment (Cyberbullying) </a:t>
            </a:r>
            <a:r>
              <a:rPr lang="en-US" sz="1200" b="0" i="0" u="none" strike="noStrike" kern="1200" dirty="0">
                <a:solidFill>
                  <a:schemeClr val="tx1"/>
                </a:solidFill>
                <a:effectLst/>
                <a:latin typeface="+mn-lt"/>
                <a:ea typeface="+mn-ea"/>
                <a:cs typeface="+mn-cs"/>
              </a:rPr>
              <a:t>includes posting threats or demeaning comments on social media, creating a fake persona to bully someone online, creating a webpage about the victim to mock and belittle them, and making false allegations online. It is the newest form of harassment and occurs across many outlets.</a:t>
            </a:r>
          </a:p>
          <a:p>
            <a:pPr marL="0" indent="0">
              <a:buFont typeface="Wingdings" pitchFamily="2" charset="2"/>
              <a:buNone/>
            </a:pPr>
            <a:endParaRPr lang="en-US" sz="1200" b="0" i="0" u="none" strike="noStrike" kern="1200" dirty="0">
              <a:solidFill>
                <a:schemeClr val="tx1"/>
              </a:solidFill>
              <a:effectLst/>
              <a:latin typeface="+mn-lt"/>
              <a:ea typeface="+mn-ea"/>
              <a:cs typeface="+mn-cs"/>
            </a:endParaRPr>
          </a:p>
          <a:p>
            <a:pPr marL="0" indent="0">
              <a:buFont typeface="Wingdings" pitchFamily="2" charset="2"/>
              <a:buNone/>
            </a:pPr>
            <a:r>
              <a:rPr lang="en-US" sz="1200" b="0" i="0" u="none" strike="noStrike" kern="1200" dirty="0">
                <a:solidFill>
                  <a:schemeClr val="tx1"/>
                </a:solidFill>
                <a:effectLst/>
                <a:latin typeface="+mn-lt"/>
                <a:ea typeface="+mn-ea"/>
                <a:cs typeface="+mn-cs"/>
              </a:rPr>
              <a:t>**Remember if you see something, say something.**”</a:t>
            </a:r>
          </a:p>
          <a:p>
            <a:pPr marL="171450" indent="-171450">
              <a:buFont typeface="Wingdings" pitchFamily="2" charset="2"/>
              <a:buChar char="q"/>
            </a:pPr>
            <a:endParaRPr lang="en-US" sz="1200" b="0" i="0" u="none" strike="noStrike" kern="1200" dirty="0">
              <a:solidFill>
                <a:schemeClr val="tx1"/>
              </a:solidFill>
              <a:effectLst/>
              <a:latin typeface="+mn-lt"/>
              <a:ea typeface="+mn-ea"/>
              <a:cs typeface="+mn-cs"/>
            </a:endParaRPr>
          </a:p>
          <a:p>
            <a:pPr marL="171450" indent="-171450">
              <a:buFont typeface="Wingdings" pitchFamily="2" charset="2"/>
              <a:buChar char="q"/>
            </a:pPr>
            <a:endParaRPr lang="en-US" dirty="0"/>
          </a:p>
        </p:txBody>
      </p:sp>
      <p:sp>
        <p:nvSpPr>
          <p:cNvPr id="4" name="Slide Number Placeholder 3"/>
          <p:cNvSpPr>
            <a:spLocks noGrp="1"/>
          </p:cNvSpPr>
          <p:nvPr>
            <p:ph type="sldNum" sz="quarter" idx="5"/>
          </p:nvPr>
        </p:nvSpPr>
        <p:spPr/>
        <p:txBody>
          <a:bodyPr/>
          <a:lstStyle/>
          <a:p>
            <a:fld id="{AABE9C73-6CDE-45E2-97F8-E3C5308FA232}" type="slidenum">
              <a:rPr lang="en-US" smtClean="0"/>
              <a:t>4</a:t>
            </a:fld>
            <a:endParaRPr lang="en-US" dirty="0"/>
          </a:p>
        </p:txBody>
      </p:sp>
    </p:spTree>
    <p:extLst>
      <p:ext uri="{BB962C8B-B14F-4D97-AF65-F5344CB8AC3E}">
        <p14:creationId xmlns:p14="http://schemas.microsoft.com/office/powerpoint/2010/main" val="1492805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instructor will say:</a:t>
            </a:r>
          </a:p>
          <a:p>
            <a:endParaRPr lang="en-US" dirty="0"/>
          </a:p>
          <a:p>
            <a:r>
              <a:rPr lang="en-US" dirty="0"/>
              <a:t>“Workplace harassment is a hard thing to deal with and when you experience harassment in the workplace it is very important to know the steps that you should take to adequately report each situation.  These steps include:</a:t>
            </a:r>
          </a:p>
          <a:p>
            <a:endParaRPr lang="en-US" dirty="0"/>
          </a:p>
          <a:p>
            <a:pPr marL="171450" indent="-171450">
              <a:buFont typeface="Wingdings" pitchFamily="2" charset="2"/>
              <a:buChar char="q"/>
            </a:pPr>
            <a:r>
              <a:rPr lang="en-US" sz="1200" b="0" i="0" u="none" strike="noStrike" kern="1200" dirty="0">
                <a:solidFill>
                  <a:schemeClr val="tx1"/>
                </a:solidFill>
                <a:effectLst/>
                <a:latin typeface="+mn-lt"/>
                <a:ea typeface="+mn-ea"/>
                <a:cs typeface="+mn-cs"/>
              </a:rPr>
              <a:t>Trying to resolve the issue with the harasser in a calm manner. Ask them, preferably in a private setting, to stop directing this behavior at you. However, if the abuse is physical, do not approach your harasser.</a:t>
            </a:r>
          </a:p>
          <a:p>
            <a:pPr marL="171450" indent="-171450">
              <a:buFont typeface="Wingdings" pitchFamily="2" charset="2"/>
              <a:buChar char="q"/>
            </a:pPr>
            <a:r>
              <a:rPr lang="en-US" sz="1200" b="0" i="0" u="none" strike="noStrike" kern="1200" dirty="0">
                <a:solidFill>
                  <a:schemeClr val="tx1"/>
                </a:solidFill>
                <a:effectLst/>
                <a:latin typeface="+mn-lt"/>
                <a:ea typeface="+mn-ea"/>
                <a:cs typeface="+mn-cs"/>
              </a:rPr>
              <a:t>Considering escalating the issue to your immediate manager – unless, of course, your manager is the perpetrator. Bring the issue to the attention of HR if your attempts to resolve it with the harasser fail. If you can, provide evidence such as screenshots, texts, messages and eyewitness accounts.</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0" i="0" u="none" strike="noStrike" kern="1200" dirty="0">
                <a:solidFill>
                  <a:schemeClr val="tx1"/>
                </a:solidFill>
                <a:effectLst/>
                <a:latin typeface="+mn-lt"/>
                <a:ea typeface="+mn-ea"/>
                <a:cs typeface="+mn-cs"/>
              </a:rPr>
              <a:t>If you feel that your managers, HR and company management did not deal with your case satisfactorily, get in touch with the EEOC, which can investigate the incident impartially. Some large municipalities and metro areas, like New York City, have their own laws and agencies regulating workplace conduct, in which case a victim may make a claim through that municipality.”</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0" i="0" u="none" strike="noStrike" kern="1200" dirty="0">
                <a:solidFill>
                  <a:schemeClr val="tx1"/>
                </a:solidFill>
                <a:effectLst/>
                <a:latin typeface="+mn-lt"/>
                <a:ea typeface="+mn-ea"/>
                <a:cs typeface="+mn-cs"/>
              </a:rPr>
              <a:t>The instructor will then say:</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0" i="0" u="none" strike="noStrike" kern="1200" dirty="0">
                <a:solidFill>
                  <a:schemeClr val="tx1"/>
                </a:solidFill>
                <a:effectLst/>
                <a:latin typeface="+mn-lt"/>
                <a:ea typeface="+mn-ea"/>
                <a:cs typeface="+mn-cs"/>
              </a:rPr>
              <a:t>“When dealing with workplace harassment it is best that you try to avoid:</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0" i="0" u="none" strike="noStrike" kern="1200" dirty="0">
                <a:solidFill>
                  <a:schemeClr val="tx1"/>
                </a:solidFill>
                <a:effectLst/>
                <a:latin typeface="+mn-lt"/>
                <a:ea typeface="+mn-ea"/>
                <a:cs typeface="+mn-cs"/>
              </a:rPr>
              <a:t>Retaliation since that can escalate the issue.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0" i="0" u="none" strike="noStrike" kern="1200" dirty="0">
                <a:solidFill>
                  <a:schemeClr val="tx1"/>
                </a:solidFill>
                <a:effectLst/>
                <a:latin typeface="+mn-lt"/>
                <a:ea typeface="+mn-ea"/>
                <a:cs typeface="+mn-cs"/>
              </a:rPr>
              <a:t>Complain to coworkers, in which can water down your issues because they do not necessarily have the power to change the issue.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0" i="0" u="none" strike="noStrike" kern="1200" dirty="0">
                <a:solidFill>
                  <a:schemeClr val="tx1"/>
                </a:solidFill>
                <a:effectLst/>
                <a:latin typeface="+mn-lt"/>
                <a:ea typeface="+mn-ea"/>
                <a:cs typeface="+mn-cs"/>
              </a:rPr>
              <a:t>Keeping quiet about the situation. Remaining quiet will not make the perpetrator's behavior go away. All harassment incidents should be reported, and all complaints should be thoroughly investigated.”</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endParaRPr lang="en-US" sz="1200" b="0" i="0" u="none" strike="noStrik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ABE9C73-6CDE-45E2-97F8-E3C5308FA232}" type="slidenum">
              <a:rPr lang="en-US" smtClean="0"/>
              <a:t>5</a:t>
            </a:fld>
            <a:endParaRPr lang="en-US" dirty="0"/>
          </a:p>
        </p:txBody>
      </p:sp>
    </p:spTree>
    <p:extLst>
      <p:ext uri="{BB962C8B-B14F-4D97-AF65-F5344CB8AC3E}">
        <p14:creationId xmlns:p14="http://schemas.microsoft.com/office/powerpoint/2010/main" val="1927758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instructor will say: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“This training was intended to show you what is workplace harassment, how to report workplace harassment, and identifying workplace harassment.  Remembering the phrase: </a:t>
            </a:r>
            <a:r>
              <a:rPr lang="en-US" sz="1200" b="1" i="0" u="sng" strike="noStrike" kern="1200" dirty="0">
                <a:solidFill>
                  <a:schemeClr val="tx1"/>
                </a:solidFill>
                <a:effectLst/>
                <a:latin typeface="+mn-lt"/>
                <a:ea typeface="+mn-ea"/>
                <a:cs typeface="+mn-cs"/>
              </a:rPr>
              <a:t>see something, say something </a:t>
            </a:r>
            <a:r>
              <a:rPr lang="en-US" sz="1200" b="0" i="0" u="none" strike="noStrike" kern="1200" dirty="0">
                <a:solidFill>
                  <a:schemeClr val="tx1"/>
                </a:solidFill>
                <a:effectLst/>
                <a:latin typeface="+mn-lt"/>
                <a:ea typeface="+mn-ea"/>
                <a:cs typeface="+mn-cs"/>
              </a:rPr>
              <a:t>aligns to the protection of anyone who is or has experienced harassment in the workplace.  Even if </a:t>
            </a:r>
            <a:r>
              <a:rPr lang="en-US" sz="1200" dirty="0">
                <a:solidFill>
                  <a:schemeClr val="bg2">
                    <a:lumMod val="50000"/>
                  </a:schemeClr>
                </a:solidFill>
              </a:rPr>
              <a:t>you are scared, there are laws and policies that protect you during these situations. </a:t>
            </a:r>
            <a:r>
              <a:rPr lang="en-US" sz="1200" b="0" i="0" u="none" strike="noStrike" kern="1200" dirty="0">
                <a:solidFill>
                  <a:schemeClr val="tx1"/>
                </a:solidFill>
                <a:effectLst/>
                <a:latin typeface="+mn-lt"/>
                <a:ea typeface="+mn-ea"/>
                <a:cs typeface="+mn-cs"/>
              </a:rPr>
              <a:t>Many victims of workplace harassment do not report it out of fear, and others are unsure of what conduct constitutes harassment.  Here are a few laws that protect your right for fair and equal treatment in the workplace against harassment: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1" i="0" u="none" strike="noStrike" kern="1200" dirty="0">
                <a:solidFill>
                  <a:schemeClr val="tx1"/>
                </a:solidFill>
                <a:effectLst/>
                <a:latin typeface="+mn-lt"/>
                <a:ea typeface="+mn-ea"/>
                <a:cs typeface="+mn-cs"/>
              </a:rPr>
              <a:t>The Equal Pay Act of 1963:</a:t>
            </a:r>
            <a:r>
              <a:rPr lang="en-US" sz="1200" b="0" i="0" u="none" strike="noStrike" kern="1200" dirty="0">
                <a:solidFill>
                  <a:schemeClr val="tx1"/>
                </a:solidFill>
                <a:effectLst/>
                <a:latin typeface="+mn-lt"/>
                <a:ea typeface="+mn-ea"/>
                <a:cs typeface="+mn-cs"/>
              </a:rPr>
              <a:t> This law makes it illegal for businesses to pay different wages to men and women if they complete the same level of work in the same workplace.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1" i="0" u="none" strike="noStrike" kern="1200" dirty="0">
                <a:solidFill>
                  <a:schemeClr val="tx1"/>
                </a:solidFill>
                <a:effectLst/>
                <a:latin typeface="+mn-lt"/>
                <a:ea typeface="+mn-ea"/>
                <a:cs typeface="+mn-cs"/>
              </a:rPr>
              <a:t>Title VII of the Civil Rights Act of 1964:</a:t>
            </a:r>
            <a:r>
              <a:rPr lang="en-US" sz="1200" b="0" i="0" u="none" strike="noStrike" kern="1200" dirty="0">
                <a:solidFill>
                  <a:schemeClr val="tx1"/>
                </a:solidFill>
                <a:effectLst/>
                <a:latin typeface="+mn-lt"/>
                <a:ea typeface="+mn-ea"/>
                <a:cs typeface="+mn-cs"/>
              </a:rPr>
              <a:t> This law makes it illegal to discriminate against someone on the basis of race, color, religion, national origin or sex. It also protects victims and individuals who report these crimes in or out of the workplace.</a:t>
            </a:r>
          </a:p>
          <a:p>
            <a:pPr marL="171450" marR="0" lvl="0" indent="-171450" algn="l" defTabSz="914400" rtl="0" eaLnBrk="1" fontAlgn="auto" latinLnBrk="0" hangingPunct="1">
              <a:lnSpc>
                <a:spcPct val="100000"/>
              </a:lnSpc>
              <a:spcBef>
                <a:spcPts val="0"/>
              </a:spcBef>
              <a:spcAft>
                <a:spcPts val="0"/>
              </a:spcAft>
              <a:buClrTx/>
              <a:buSzTx/>
              <a:buFont typeface="Wingdings" pitchFamily="2" charset="2"/>
              <a:buChar char="q"/>
              <a:tabLst/>
              <a:defRPr/>
            </a:pPr>
            <a:r>
              <a:rPr lang="en-US" sz="1200" b="1" i="0" u="none" strike="noStrike" kern="1200" dirty="0">
                <a:solidFill>
                  <a:schemeClr val="tx1"/>
                </a:solidFill>
                <a:effectLst/>
                <a:latin typeface="+mn-lt"/>
                <a:ea typeface="+mn-ea"/>
                <a:cs typeface="+mn-cs"/>
              </a:rPr>
              <a:t>The Age Discrimination in Employment Act of 1967:</a:t>
            </a:r>
            <a:r>
              <a:rPr lang="en-US" sz="1200" b="0" i="0" u="none" strike="noStrike" kern="1200" dirty="0">
                <a:solidFill>
                  <a:schemeClr val="tx1"/>
                </a:solidFill>
                <a:effectLst/>
                <a:latin typeface="+mn-lt"/>
                <a:ea typeface="+mn-ea"/>
                <a:cs typeface="+mn-cs"/>
              </a:rPr>
              <a:t> This law says that individuals over 40 years old cannot be discriminated against in the workplace because of age.”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1" i="0" u="sng" strike="noStrike" kern="1200" dirty="0">
                <a:solidFill>
                  <a:schemeClr val="tx1"/>
                </a:solidFill>
                <a:effectLst/>
                <a:latin typeface="+mn-lt"/>
                <a:ea typeface="+mn-ea"/>
                <a:cs typeface="+mn-cs"/>
              </a:rPr>
              <a:t>[The instructor may choose to end the training with a quick comprehension check that can include:]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Wingdings" pitchFamily="2" charset="2"/>
              <a:buAutoNum type="arabicPeriod"/>
              <a:tabLst/>
              <a:defRPr/>
            </a:pPr>
            <a:r>
              <a:rPr lang="en-US" sz="1200" b="0" i="0" u="none" strike="noStrike" kern="1200" dirty="0">
                <a:solidFill>
                  <a:schemeClr val="tx1"/>
                </a:solidFill>
                <a:effectLst/>
                <a:latin typeface="+mn-lt"/>
                <a:ea typeface="+mn-ea"/>
                <a:cs typeface="+mn-cs"/>
              </a:rPr>
              <a:t>What are the different types of harassment in the workplace?</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1" i="0" u="none" strike="noStrike" kern="1200" dirty="0">
                <a:solidFill>
                  <a:schemeClr val="tx1"/>
                </a:solidFill>
                <a:effectLst/>
                <a:latin typeface="+mn-lt"/>
                <a:ea typeface="+mn-ea"/>
                <a:cs typeface="+mn-cs"/>
              </a:rPr>
              <a:t>Answer</a:t>
            </a:r>
            <a:r>
              <a:rPr lang="en-US" sz="1200" b="0" i="0" u="none" strike="noStrike" kern="1200" dirty="0">
                <a:solidFill>
                  <a:schemeClr val="tx1"/>
                </a:solidFill>
                <a:effectLst/>
                <a:latin typeface="+mn-lt"/>
                <a:ea typeface="+mn-ea"/>
                <a:cs typeface="+mn-cs"/>
              </a:rPr>
              <a:t>: Psychological, physical, sexual, Digital, Verbal</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Wingdings" pitchFamily="2" charset="2"/>
              <a:buAutoNum type="arabicPeriod" startAt="2"/>
              <a:tabLst/>
              <a:defRPr/>
            </a:pPr>
            <a:r>
              <a:rPr lang="en-US" sz="1200" b="0" i="0" u="none" strike="noStrike" kern="1200" dirty="0">
                <a:solidFill>
                  <a:schemeClr val="tx1"/>
                </a:solidFill>
                <a:effectLst/>
                <a:latin typeface="+mn-lt"/>
                <a:ea typeface="+mn-ea"/>
                <a:cs typeface="+mn-cs"/>
              </a:rPr>
              <a:t>True or False.  You should keep quiet about the harassment you have been experiencing by your coworker because you are in fear of loosing your job.  No one will believe you.</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1" i="0" u="none" strike="noStrike" kern="1200" dirty="0">
                <a:solidFill>
                  <a:schemeClr val="tx1"/>
                </a:solidFill>
                <a:effectLst/>
                <a:latin typeface="+mn-lt"/>
                <a:ea typeface="+mn-ea"/>
                <a:cs typeface="+mn-cs"/>
              </a:rPr>
              <a:t>Answer</a:t>
            </a:r>
            <a:r>
              <a:rPr lang="en-US" sz="1200" b="0" i="0" u="none" strike="noStrike" kern="1200" dirty="0">
                <a:solidFill>
                  <a:schemeClr val="tx1"/>
                </a:solidFill>
                <a:effectLst/>
                <a:latin typeface="+mn-lt"/>
                <a:ea typeface="+mn-ea"/>
                <a:cs typeface="+mn-cs"/>
              </a:rPr>
              <a:t>: False; you should always report any harassment to your immediate supervisor to ensure it is rectified.</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0" i="0" u="none" strike="noStrike" kern="1200" dirty="0">
                <a:solidFill>
                  <a:schemeClr val="tx1"/>
                </a:solidFill>
                <a:effectLst/>
                <a:latin typeface="+mn-lt"/>
                <a:ea typeface="+mn-ea"/>
                <a:cs typeface="+mn-cs"/>
              </a:rPr>
              <a:t>3. Fill in the blank: </a:t>
            </a:r>
            <a:r>
              <a:rPr lang="en-US" dirty="0"/>
              <a:t>____________________ refers to the unwelcomed conduct that is based on race, color, religion, sex, national origin, older age, disability, or genetic information.</a:t>
            </a: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b="1" i="0" u="none" strike="noStrike" kern="1200" dirty="0">
                <a:solidFill>
                  <a:schemeClr val="tx1"/>
                </a:solidFill>
                <a:effectLst/>
                <a:latin typeface="+mn-lt"/>
                <a:ea typeface="+mn-ea"/>
                <a:cs typeface="+mn-cs"/>
              </a:rPr>
              <a:t>Answer: </a:t>
            </a:r>
            <a:r>
              <a:rPr lang="en-US" sz="1200" b="0" i="0" u="none" strike="noStrike" kern="1200" dirty="0">
                <a:solidFill>
                  <a:schemeClr val="tx1"/>
                </a:solidFill>
                <a:effectLst/>
                <a:latin typeface="+mn-lt"/>
                <a:ea typeface="+mn-ea"/>
                <a:cs typeface="+mn-cs"/>
              </a:rPr>
              <a:t>Harassment</a:t>
            </a:r>
          </a:p>
        </p:txBody>
      </p:sp>
      <p:sp>
        <p:nvSpPr>
          <p:cNvPr id="4" name="Slide Number Placeholder 3"/>
          <p:cNvSpPr>
            <a:spLocks noGrp="1"/>
          </p:cNvSpPr>
          <p:nvPr>
            <p:ph type="sldNum" sz="quarter" idx="5"/>
          </p:nvPr>
        </p:nvSpPr>
        <p:spPr/>
        <p:txBody>
          <a:bodyPr/>
          <a:lstStyle/>
          <a:p>
            <a:fld id="{AABE9C73-6CDE-45E2-97F8-E3C5308FA232}" type="slidenum">
              <a:rPr lang="en-US" smtClean="0"/>
              <a:t>6</a:t>
            </a:fld>
            <a:endParaRPr lang="en-US" dirty="0"/>
          </a:p>
        </p:txBody>
      </p:sp>
    </p:spTree>
    <p:extLst>
      <p:ext uri="{BB962C8B-B14F-4D97-AF65-F5344CB8AC3E}">
        <p14:creationId xmlns:p14="http://schemas.microsoft.com/office/powerpoint/2010/main" val="2561512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10/22/26</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982019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10/22/26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628558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10/22/26</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87034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05556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F2F0876-DA34-44C2-B05E-66533803FE6E}"/>
              </a:ext>
            </a:extLst>
          </p:cNvPr>
          <p:cNvSpPr>
            <a:spLocks noGrp="1"/>
          </p:cNvSpPr>
          <p:nvPr>
            <p:ph type="pic" sz="quarter" idx="14"/>
          </p:nvPr>
        </p:nvSpPr>
        <p:spPr>
          <a:xfrm>
            <a:off x="233400" y="246600"/>
            <a:ext cx="11725200" cy="6364800"/>
          </a:xfrm>
        </p:spPr>
        <p:txBody>
          <a:bodyPr anchor="ctr" anchorCtr="0"/>
          <a:lstStyle>
            <a:lvl1pPr marL="0" indent="0" algn="ctr">
              <a:buNone/>
              <a:defRPr/>
            </a:lvl1pPr>
          </a:lstStyle>
          <a:p>
            <a:r>
              <a:rPr lang="en-US" dirty="0"/>
              <a:t>Click icon to add picture</a:t>
            </a:r>
            <a:endParaRPr lang="ru-RU" dirty="0"/>
          </a:p>
        </p:txBody>
      </p:sp>
      <p:sp>
        <p:nvSpPr>
          <p:cNvPr id="10" name="Picture Placeholder 9">
            <a:extLst>
              <a:ext uri="{FF2B5EF4-FFF2-40B4-BE49-F238E27FC236}">
                <a16:creationId xmlns:a16="http://schemas.microsoft.com/office/drawing/2014/main" id="{6E352C7E-BCE1-47CD-872E-2935DD89FC28}"/>
              </a:ext>
            </a:extLst>
          </p:cNvPr>
          <p:cNvSpPr>
            <a:spLocks noGrp="1"/>
          </p:cNvSpPr>
          <p:nvPr>
            <p:ph type="pic" sz="quarter" idx="13"/>
          </p:nvPr>
        </p:nvSpPr>
        <p:spPr>
          <a:xfrm>
            <a:off x="852488" y="2103438"/>
            <a:ext cx="5243512" cy="3748087"/>
          </a:xfrm>
        </p:spPr>
        <p:txBody>
          <a:bodyPr anchor="ctr" anchorCtr="0"/>
          <a:lstStyle>
            <a:lvl1pPr marL="0" indent="0" algn="ctr">
              <a:buNone/>
              <a:defRPr/>
            </a:lvl1pPr>
          </a:lstStyle>
          <a:p>
            <a:r>
              <a:rPr lang="en-US" dirty="0"/>
              <a:t>Click icon to add picture</a:t>
            </a:r>
            <a:endParaRPr lang="ru-RU" dirty="0"/>
          </a:p>
        </p:txBody>
      </p:sp>
      <p:sp>
        <p:nvSpPr>
          <p:cNvPr id="8" name="Title 7"/>
          <p:cNvSpPr>
            <a:spLocks noGrp="1"/>
          </p:cNvSpPr>
          <p:nvPr>
            <p:ph type="title"/>
          </p:nvPr>
        </p:nvSpPr>
        <p:spPr/>
        <p:txBody>
          <a:bodyPr/>
          <a:lstStyle>
            <a:lvl1pPr>
              <a:defRPr>
                <a:solidFill>
                  <a:schemeClr val="bg2">
                    <a:lumMod val="50000"/>
                  </a:schemeClr>
                </a:solidFill>
              </a:defRPr>
            </a:lvl1pPr>
          </a:lstStyle>
          <a:p>
            <a:r>
              <a:rPr lang="en-US"/>
              <a:t>Click to edit Master title style</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10/22/26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223926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10/22/26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523591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10/22/26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758772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10/22/26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86595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10/22/26</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696644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1_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Autofit/>
          </a:bodyPr>
          <a:lstStyle>
            <a:lvl1pPr algn="l" defTabSz="914400" rtl="0" eaLnBrk="1" latinLnBrk="0" hangingPunct="1">
              <a:lnSpc>
                <a:spcPct val="100000"/>
              </a:lnSpc>
              <a:spcBef>
                <a:spcPct val="0"/>
              </a:spcBef>
              <a:buNone/>
              <a:defRPr lang="en-US" sz="4800" b="0" kern="1200" cap="none" spc="0" baseline="0" dirty="0">
                <a:solidFill>
                  <a:schemeClr val="bg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bg1">
                    <a:lumMod val="9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10/22/26</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5468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D7A40E7-331A-409D-8385-D6893D1EA86A}"/>
              </a:ext>
            </a:extLst>
          </p:cNvPr>
          <p:cNvSpPr/>
          <p:nvPr userDrawn="1"/>
        </p:nvSpPr>
        <p:spPr>
          <a:xfrm>
            <a:off x="948394" y="941695"/>
            <a:ext cx="5452526" cy="497461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23">
            <a:extLst>
              <a:ext uri="{FF2B5EF4-FFF2-40B4-BE49-F238E27FC236}">
                <a16:creationId xmlns:a16="http://schemas.microsoft.com/office/drawing/2014/main" id="{75561E95-1FD2-4358-9E4C-3D2E929E4872}"/>
              </a:ext>
            </a:extLst>
          </p:cNvPr>
          <p:cNvSpPr>
            <a:spLocks noGrp="1"/>
          </p:cNvSpPr>
          <p:nvPr>
            <p:ph type="pic" sz="quarter" idx="14"/>
          </p:nvPr>
        </p:nvSpPr>
        <p:spPr>
          <a:xfrm>
            <a:off x="0" y="0"/>
            <a:ext cx="12192000" cy="6858000"/>
          </a:xfrm>
          <a:custGeom>
            <a:avLst/>
            <a:gdLst>
              <a:gd name="connsiteX0" fmla="*/ 948394 w 12192000"/>
              <a:gd name="connsiteY0" fmla="*/ 941695 h 6858000"/>
              <a:gd name="connsiteX1" fmla="*/ 948394 w 12192000"/>
              <a:gd name="connsiteY1" fmla="*/ 5916305 h 6858000"/>
              <a:gd name="connsiteX2" fmla="*/ 6400920 w 12192000"/>
              <a:gd name="connsiteY2" fmla="*/ 5916305 h 6858000"/>
              <a:gd name="connsiteX3" fmla="*/ 6400920 w 12192000"/>
              <a:gd name="connsiteY3" fmla="*/ 941695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948394" y="941695"/>
                </a:moveTo>
                <a:lnTo>
                  <a:pt x="948394" y="5916305"/>
                </a:lnTo>
                <a:lnTo>
                  <a:pt x="6400920" y="5916305"/>
                </a:lnTo>
                <a:lnTo>
                  <a:pt x="6400920" y="941695"/>
                </a:lnTo>
                <a:close/>
                <a:moveTo>
                  <a:pt x="0" y="0"/>
                </a:moveTo>
                <a:lnTo>
                  <a:pt x="12192000" y="0"/>
                </a:lnTo>
                <a:lnTo>
                  <a:pt x="12192000" y="6858000"/>
                </a:lnTo>
                <a:lnTo>
                  <a:pt x="0" y="6858000"/>
                </a:lnTo>
                <a:close/>
              </a:path>
            </a:pathLst>
          </a:custGeom>
          <a:solidFill>
            <a:schemeClr val="accent1">
              <a:lumMod val="60000"/>
              <a:lumOff val="40000"/>
            </a:schemeClr>
          </a:solidFill>
        </p:spPr>
        <p:txBody>
          <a:bodyPr wrap="square">
            <a:noAutofit/>
          </a:bodyPr>
          <a:lstStyle>
            <a:lvl1pPr marL="0" indent="0" algn="ctr">
              <a:buNone/>
              <a:defRPr/>
            </a:lvl1pPr>
          </a:lstStyle>
          <a:p>
            <a:r>
              <a:rPr lang="en-US" noProof="0" dirty="0"/>
              <a:t>Click icon to add picture</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noProof="0" smtClean="0"/>
              <a:t>10/22/26</a:t>
            </a:fld>
            <a:endParaRPr lang="en-US" noProof="0"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noProof="0"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noProof="0" smtClean="0"/>
              <a:t>‹#›</a:t>
            </a:fld>
            <a:endParaRPr lang="en-US" noProof="0" dirty="0"/>
          </a:p>
        </p:txBody>
      </p:sp>
      <p:sp>
        <p:nvSpPr>
          <p:cNvPr id="22" name="Content Placeholder 3">
            <a:extLst>
              <a:ext uri="{FF2B5EF4-FFF2-40B4-BE49-F238E27FC236}">
                <a16:creationId xmlns:a16="http://schemas.microsoft.com/office/drawing/2014/main" id="{6E7077FF-6FAE-4A98-862F-3A2F931B9589}"/>
              </a:ext>
            </a:extLst>
          </p:cNvPr>
          <p:cNvSpPr>
            <a:spLocks noGrp="1"/>
          </p:cNvSpPr>
          <p:nvPr>
            <p:ph sz="half" idx="13"/>
          </p:nvPr>
        </p:nvSpPr>
        <p:spPr>
          <a:xfrm>
            <a:off x="1357950" y="2852792"/>
            <a:ext cx="4633415" cy="2572193"/>
          </a:xfrm>
        </p:spPr>
        <p:txBody>
          <a:bodyPr vert="horz" lIns="91440" tIns="45720" rIns="91440" bIns="45720" rtlCol="0">
            <a:normAutofit/>
          </a:bodyPr>
          <a:lstStyle>
            <a:lvl1pPr marL="0" indent="0">
              <a:buNone/>
              <a:defRPr>
                <a:solidFill>
                  <a:schemeClr val="bg1"/>
                </a:solidFill>
              </a:defRPr>
            </a:lvl1pPr>
          </a:lstStyle>
          <a:p>
            <a:pPr lvl="0"/>
            <a:r>
              <a:rPr lang="en-US" noProof="0"/>
              <a:t>Click to edit Master text styles</a:t>
            </a:r>
          </a:p>
        </p:txBody>
      </p:sp>
      <p:sp>
        <p:nvSpPr>
          <p:cNvPr id="23" name="Rectangle 22">
            <a:extLst>
              <a:ext uri="{FF2B5EF4-FFF2-40B4-BE49-F238E27FC236}">
                <a16:creationId xmlns:a16="http://schemas.microsoft.com/office/drawing/2014/main" id="{351E07B6-8D69-4F8A-9729-400511B37F8B}"/>
              </a:ext>
            </a:extLst>
          </p:cNvPr>
          <p:cNvSpPr/>
          <p:nvPr userDrawn="1"/>
        </p:nvSpPr>
        <p:spPr>
          <a:xfrm>
            <a:off x="1101715" y="1106424"/>
            <a:ext cx="5120640" cy="46451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p:cNvSpPr>
            <a:spLocks noGrp="1"/>
          </p:cNvSpPr>
          <p:nvPr>
            <p:ph type="title"/>
          </p:nvPr>
        </p:nvSpPr>
        <p:spPr>
          <a:xfrm>
            <a:off x="1357950" y="1352804"/>
            <a:ext cx="4633415" cy="1333641"/>
          </a:xfrm>
        </p:spPr>
        <p:txBody>
          <a:bodyPr anchor="b">
            <a:normAutofit/>
          </a:bodyPr>
          <a:lstStyle>
            <a:lvl1pPr algn="l" defTabSz="914400" rtl="0" eaLnBrk="1" latinLnBrk="0" hangingPunct="1">
              <a:lnSpc>
                <a:spcPct val="100000"/>
              </a:lnSpc>
              <a:spcBef>
                <a:spcPct val="0"/>
              </a:spcBef>
              <a:buNone/>
              <a:defRPr lang="en-US" sz="4800" b="0" kern="1200" cap="none" spc="0" baseline="0" dirty="0">
                <a:solidFill>
                  <a:schemeClr val="bg1"/>
                </a:solidFill>
                <a:effectLst/>
                <a:latin typeface="+mj-lt"/>
                <a:ea typeface="+mn-ea"/>
                <a:cs typeface="+mn-cs"/>
              </a:defRPr>
            </a:lvl1pPr>
          </a:lstStyle>
          <a:p>
            <a:r>
              <a:rPr lang="en-US" noProof="0"/>
              <a:t>Click to edit Master title style</a:t>
            </a:r>
          </a:p>
        </p:txBody>
      </p:sp>
    </p:spTree>
    <p:extLst>
      <p:ext uri="{BB962C8B-B14F-4D97-AF65-F5344CB8AC3E}">
        <p14:creationId xmlns:p14="http://schemas.microsoft.com/office/powerpoint/2010/main" val="2811138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10/22/26</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01001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10/22/26</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56042478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9" r:id="rId5"/>
    <p:sldLayoutId id="2147483730" r:id="rId6"/>
    <p:sldLayoutId id="2147483736" r:id="rId7"/>
    <p:sldLayoutId id="2147483737" r:id="rId8"/>
    <p:sldLayoutId id="2147483727" r:id="rId9"/>
    <p:sldLayoutId id="2147483741" r:id="rId10"/>
    <p:sldLayoutId id="2147483740" r:id="rId11"/>
    <p:sldLayoutId id="2147483728" r:id="rId12"/>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40FBDA-CEB1-40F0-9AB9-BD9C402D7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Man in headphones with a laptop">
            <a:extLst>
              <a:ext uri="{FF2B5EF4-FFF2-40B4-BE49-F238E27FC236}">
                <a16:creationId xmlns:a16="http://schemas.microsoft.com/office/drawing/2014/main" id="{ADA04C7C-FE8B-4C2F-BF2E-CBD501A02DFD}"/>
              </a:ext>
            </a:extLst>
          </p:cNvPr>
          <p:cNvPicPr>
            <a:picLocks noChangeAspect="1"/>
          </p:cNvPicPr>
          <p:nvPr/>
        </p:nvPicPr>
        <p:blipFill>
          <a:blip r:embed="rId3">
            <a:duotone>
              <a:prstClr val="black"/>
              <a:schemeClr val="accent1">
                <a:tint val="45000"/>
                <a:satMod val="400000"/>
              </a:schemeClr>
            </a:duotone>
          </a:blip>
          <a:srcRect/>
          <a:stretch/>
        </p:blipFill>
        <p:spPr>
          <a:xfrm>
            <a:off x="11" y="11"/>
            <a:ext cx="12191978" cy="6857988"/>
          </a:xfrm>
          <a:prstGeom prst="rect">
            <a:avLst/>
          </a:prstGeom>
        </p:spPr>
      </p:pic>
      <p:sp>
        <p:nvSpPr>
          <p:cNvPr id="11" name="Rectangle 10">
            <a:extLst>
              <a:ext uri="{FF2B5EF4-FFF2-40B4-BE49-F238E27FC236}">
                <a16:creationId xmlns:a16="http://schemas.microsoft.com/office/drawing/2014/main" id="{0344D4FE-ABEF-4230-9E4E-AD5782FC7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noFill/>
          <a:ln w="9525" cap="sq" cmpd="sng" algn="ctr">
            <a:solidFill>
              <a:schemeClr val="tx1">
                <a:lumMod val="75000"/>
                <a:lumOff val="25000"/>
              </a:schemeClr>
            </a:solidFill>
            <a:prstDash val="solid"/>
            <a:miter lim="800000"/>
          </a:ln>
          <a:effectLst>
            <a:softEdge rad="0"/>
          </a:effectLst>
        </p:spPr>
        <p:txBody>
          <a:bodyPr/>
          <a:lstStyle/>
          <a:p>
            <a:endParaRPr lang="en-US"/>
          </a:p>
        </p:txBody>
      </p:sp>
      <p:sp>
        <p:nvSpPr>
          <p:cNvPr id="2" name="Title 1">
            <a:extLst>
              <a:ext uri="{FF2B5EF4-FFF2-40B4-BE49-F238E27FC236}">
                <a16:creationId xmlns:a16="http://schemas.microsoft.com/office/drawing/2014/main" id="{01253F3E-E6E8-4DEE-A6F6-D6A88FD391E3}"/>
              </a:ext>
            </a:extLst>
          </p:cNvPr>
          <p:cNvSpPr>
            <a:spLocks noGrp="1"/>
          </p:cNvSpPr>
          <p:nvPr>
            <p:ph type="ctrTitle"/>
          </p:nvPr>
        </p:nvSpPr>
        <p:spPr>
          <a:xfrm>
            <a:off x="1769532" y="2091263"/>
            <a:ext cx="8652938" cy="2461504"/>
          </a:xfrm>
        </p:spPr>
        <p:txBody>
          <a:bodyPr>
            <a:normAutofit/>
          </a:bodyPr>
          <a:lstStyle/>
          <a:p>
            <a:r>
              <a:rPr lang="en-US" dirty="0"/>
              <a:t>Workplace Harassment</a:t>
            </a:r>
            <a:endParaRPr lang="ru-RU" dirty="0"/>
          </a:p>
        </p:txBody>
      </p:sp>
      <p:sp>
        <p:nvSpPr>
          <p:cNvPr id="3" name="Subtitle 2">
            <a:extLst>
              <a:ext uri="{FF2B5EF4-FFF2-40B4-BE49-F238E27FC236}">
                <a16:creationId xmlns:a16="http://schemas.microsoft.com/office/drawing/2014/main" id="{1C954176-1A2D-47B9-B195-FB21407C0471}"/>
              </a:ext>
            </a:extLst>
          </p:cNvPr>
          <p:cNvSpPr>
            <a:spLocks noGrp="1"/>
          </p:cNvSpPr>
          <p:nvPr>
            <p:ph type="subTitle" idx="1"/>
          </p:nvPr>
        </p:nvSpPr>
        <p:spPr>
          <a:xfrm>
            <a:off x="1769532" y="4623127"/>
            <a:ext cx="8655200" cy="457201"/>
          </a:xfrm>
        </p:spPr>
        <p:txBody>
          <a:bodyPr>
            <a:normAutofit fontScale="92500" lnSpcReduction="10000"/>
          </a:bodyPr>
          <a:lstStyle/>
          <a:p>
            <a:pPr>
              <a:spcAft>
                <a:spcPts val="600"/>
              </a:spcAft>
            </a:pPr>
            <a:r>
              <a:rPr lang="en-US" sz="2800" b="1" dirty="0">
                <a:solidFill>
                  <a:schemeClr val="tx2">
                    <a:lumMod val="90000"/>
                  </a:schemeClr>
                </a:solidFill>
              </a:rPr>
              <a:t>How to recognize and report workplace harassment</a:t>
            </a:r>
            <a:endParaRPr lang="ru-RU" sz="2800" b="1" dirty="0">
              <a:solidFill>
                <a:schemeClr val="tx2">
                  <a:lumMod val="90000"/>
                </a:schemeClr>
              </a:solidFill>
            </a:endParaRPr>
          </a:p>
        </p:txBody>
      </p:sp>
      <p:sp>
        <p:nvSpPr>
          <p:cNvPr id="13" name="Rectangle 12">
            <a:extLst>
              <a:ext uri="{FF2B5EF4-FFF2-40B4-BE49-F238E27FC236}">
                <a16:creationId xmlns:a16="http://schemas.microsoft.com/office/drawing/2014/main" id="{9325F979-D3F9-4926-81B7-7ACCB31A50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9525" cap="sq" cmpd="sng" algn="ctr">
            <a:solidFill>
              <a:schemeClr val="tx1">
                <a:lumMod val="75000"/>
                <a:lumOff val="25000"/>
                <a:alpha val="80000"/>
              </a:schemeClr>
            </a:solidFill>
            <a:prstDash val="solid"/>
            <a:miter lim="800000"/>
          </a:ln>
          <a:effectLst/>
        </p:spPr>
        <p:txBody>
          <a:bodyPr/>
          <a:lstStyle/>
          <a:p>
            <a:endParaRPr lang="en-US"/>
          </a:p>
        </p:txBody>
      </p:sp>
    </p:spTree>
    <p:extLst>
      <p:ext uri="{BB962C8B-B14F-4D97-AF65-F5344CB8AC3E}">
        <p14:creationId xmlns:p14="http://schemas.microsoft.com/office/powerpoint/2010/main" val="317353540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Group of people work">
            <a:extLst>
              <a:ext uri="{FF2B5EF4-FFF2-40B4-BE49-F238E27FC236}">
                <a16:creationId xmlns:a16="http://schemas.microsoft.com/office/drawing/2014/main" id="{FDC0A5F4-FE96-4D3A-A9D6-A76F32BA6429}"/>
              </a:ext>
            </a:extLst>
          </p:cNvPr>
          <p:cNvPicPr>
            <a:picLocks noGrp="1"/>
          </p:cNvPicPr>
          <p:nvPr>
            <p:ph sz="half" idx="1"/>
          </p:nvPr>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33400" y="248598"/>
            <a:ext cx="11725200" cy="6362659"/>
          </a:xfrm>
          <a:prstGeom prst="rect">
            <a:avLst/>
          </a:prstGeom>
        </p:spPr>
      </p:pic>
      <p:sp>
        <p:nvSpPr>
          <p:cNvPr id="2" name="Title 1">
            <a:extLst>
              <a:ext uri="{FF2B5EF4-FFF2-40B4-BE49-F238E27FC236}">
                <a16:creationId xmlns:a16="http://schemas.microsoft.com/office/drawing/2014/main" id="{D49C97B1-F677-4C82-9865-227A9B7D2400}"/>
              </a:ext>
            </a:extLst>
          </p:cNvPr>
          <p:cNvSpPr>
            <a:spLocks noGrp="1"/>
          </p:cNvSpPr>
          <p:nvPr>
            <p:ph type="title"/>
          </p:nvPr>
        </p:nvSpPr>
        <p:spPr>
          <a:xfrm>
            <a:off x="1066800" y="642594"/>
            <a:ext cx="10058400" cy="1371600"/>
          </a:xfrm>
        </p:spPr>
        <p:txBody>
          <a:bodyPr vert="horz" lIns="91440" tIns="45720" rIns="91440" bIns="45720" rtlCol="0" anchor="ctr">
            <a:normAutofit/>
          </a:bodyPr>
          <a:lstStyle/>
          <a:p>
            <a:r>
              <a:rPr lang="en-US" dirty="0">
                <a:solidFill>
                  <a:schemeClr val="bg2">
                    <a:lumMod val="50000"/>
                  </a:schemeClr>
                </a:solidFill>
              </a:rPr>
              <a:t>Training Outline &amp; Goals</a:t>
            </a:r>
          </a:p>
        </p:txBody>
      </p:sp>
      <p:graphicFrame>
        <p:nvGraphicFramePr>
          <p:cNvPr id="5" name="Content Placeholder 2" descr="SmartArt object">
            <a:extLst>
              <a:ext uri="{FF2B5EF4-FFF2-40B4-BE49-F238E27FC236}">
                <a16:creationId xmlns:a16="http://schemas.microsoft.com/office/drawing/2014/main" id="{A1342CC9-B5BC-4EE6-A03F-6501ED7CC4CC}"/>
              </a:ext>
            </a:extLst>
          </p:cNvPr>
          <p:cNvGraphicFramePr>
            <a:graphicFrameLocks/>
          </p:cNvGraphicFramePr>
          <p:nvPr>
            <p:extLst>
              <p:ext uri="{D42A27DB-BD31-4B8C-83A1-F6EECF244321}">
                <p14:modId xmlns:p14="http://schemas.microsoft.com/office/powerpoint/2010/main" val="2686285805"/>
              </p:ext>
            </p:extLst>
          </p:nvPr>
        </p:nvGraphicFramePr>
        <p:xfrm>
          <a:off x="685799" y="2037524"/>
          <a:ext cx="10817088" cy="3530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7300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196BB-E458-964D-9BBC-F918CA1C725D}"/>
              </a:ext>
            </a:extLst>
          </p:cNvPr>
          <p:cNvSpPr>
            <a:spLocks noGrp="1"/>
          </p:cNvSpPr>
          <p:nvPr>
            <p:ph type="title"/>
          </p:nvPr>
        </p:nvSpPr>
        <p:spPr>
          <a:xfrm>
            <a:off x="8260080" y="91440"/>
            <a:ext cx="3718559" cy="1645920"/>
          </a:xfrm>
        </p:spPr>
        <p:txBody>
          <a:bodyPr anchor="b">
            <a:normAutofit/>
          </a:bodyPr>
          <a:lstStyle/>
          <a:p>
            <a:pPr>
              <a:lnSpc>
                <a:spcPct val="90000"/>
              </a:lnSpc>
            </a:pPr>
            <a:r>
              <a:rPr lang="en-US" sz="3700" b="1" dirty="0"/>
              <a:t>What is Harassment?</a:t>
            </a:r>
          </a:p>
        </p:txBody>
      </p:sp>
      <p:pic>
        <p:nvPicPr>
          <p:cNvPr id="13" name="Picture Placeholder 12" descr="A picture containing text&#10;&#10;Description automatically generated">
            <a:extLst>
              <a:ext uri="{FF2B5EF4-FFF2-40B4-BE49-F238E27FC236}">
                <a16:creationId xmlns:a16="http://schemas.microsoft.com/office/drawing/2014/main" id="{0E0184C6-BF56-4B46-8BC6-8D5C4201E537}"/>
              </a:ext>
            </a:extLst>
          </p:cNvPr>
          <p:cNvPicPr>
            <a:picLocks noGrp="1" noChangeAspect="1"/>
          </p:cNvPicPr>
          <p:nvPr>
            <p:ph idx="1"/>
          </p:nvPr>
        </p:nvPicPr>
        <p:blipFill rotWithShape="1">
          <a:blip r:embed="rId3"/>
          <a:stretch/>
        </p:blipFill>
        <p:spPr>
          <a:xfrm>
            <a:off x="21350" y="716280"/>
            <a:ext cx="8010130" cy="5334000"/>
          </a:xfrm>
          <a:noFill/>
        </p:spPr>
      </p:pic>
      <p:sp>
        <p:nvSpPr>
          <p:cNvPr id="3" name="Content Placeholder 2">
            <a:extLst>
              <a:ext uri="{FF2B5EF4-FFF2-40B4-BE49-F238E27FC236}">
                <a16:creationId xmlns:a16="http://schemas.microsoft.com/office/drawing/2014/main" id="{01E1EE3D-EDC6-F14F-B7FC-42CBCC8C6351}"/>
              </a:ext>
            </a:extLst>
          </p:cNvPr>
          <p:cNvSpPr>
            <a:spLocks noGrp="1"/>
          </p:cNvSpPr>
          <p:nvPr>
            <p:ph type="body" sz="half" idx="2"/>
          </p:nvPr>
        </p:nvSpPr>
        <p:spPr>
          <a:xfrm>
            <a:off x="8458200" y="2336800"/>
            <a:ext cx="3161963" cy="3606800"/>
          </a:xfrm>
        </p:spPr>
        <p:txBody>
          <a:bodyPr>
            <a:normAutofit lnSpcReduction="10000"/>
          </a:bodyPr>
          <a:lstStyle/>
          <a:p>
            <a:r>
              <a:rPr lang="en-US" sz="2800" dirty="0"/>
              <a:t>Harassment refers to the unwelcomed conduct that is based on race, color, religion, sex, national origin, older age, disability, or genetic information.</a:t>
            </a:r>
            <a:endParaRPr lang="en-US" sz="2800" b="1" dirty="0"/>
          </a:p>
        </p:txBody>
      </p:sp>
    </p:spTree>
    <p:extLst>
      <p:ext uri="{BB962C8B-B14F-4D97-AF65-F5344CB8AC3E}">
        <p14:creationId xmlns:p14="http://schemas.microsoft.com/office/powerpoint/2010/main" val="2361836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02F139-264F-4B41-B39A-9E8B2901E164}"/>
              </a:ext>
            </a:extLst>
          </p:cNvPr>
          <p:cNvSpPr>
            <a:spLocks noGrp="1"/>
          </p:cNvSpPr>
          <p:nvPr>
            <p:ph type="title"/>
          </p:nvPr>
        </p:nvSpPr>
        <p:spPr>
          <a:xfrm>
            <a:off x="8199120" y="237744"/>
            <a:ext cx="4356354" cy="1981200"/>
          </a:xfrm>
        </p:spPr>
        <p:txBody>
          <a:bodyPr/>
          <a:lstStyle/>
          <a:p>
            <a:r>
              <a:rPr lang="en-US" sz="4000" dirty="0">
                <a:solidFill>
                  <a:schemeClr val="bg2">
                    <a:lumMod val="50000"/>
                  </a:schemeClr>
                </a:solidFill>
                <a:latin typeface="Times New Roman" panose="02020603050405020304" pitchFamily="18" charset="0"/>
                <a:cs typeface="Times New Roman" panose="02020603050405020304" pitchFamily="18" charset="0"/>
              </a:rPr>
              <a:t>Workplace Harassment Can Be….</a:t>
            </a:r>
            <a:endParaRPr lang="ru-RU" sz="4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5ECC3DCE-4CD8-4370-8B3F-47DEAB635ED9}"/>
              </a:ext>
            </a:extLst>
          </p:cNvPr>
          <p:cNvSpPr>
            <a:spLocks noGrp="1"/>
          </p:cNvSpPr>
          <p:nvPr>
            <p:ph type="body" sz="half" idx="2"/>
          </p:nvPr>
        </p:nvSpPr>
        <p:spPr>
          <a:xfrm>
            <a:off x="8477250" y="2386583"/>
            <a:ext cx="3144774" cy="3759383"/>
          </a:xfrm>
        </p:spPr>
        <p:txBody>
          <a:bodyPr>
            <a:normAutofit/>
          </a:bodyPr>
          <a:lstStyle/>
          <a:p>
            <a:pPr marL="285750" indent="-285750">
              <a:lnSpc>
                <a:spcPct val="100000"/>
              </a:lnSpc>
              <a:spcBef>
                <a:spcPts val="900"/>
              </a:spcBef>
              <a:buClr>
                <a:schemeClr val="accent1"/>
              </a:buClr>
              <a:buFont typeface="Wingdings" pitchFamily="2" charset="2"/>
              <a:buChar char="q"/>
            </a:pPr>
            <a:r>
              <a:rPr lang="en-US" sz="3200" dirty="0">
                <a:solidFill>
                  <a:schemeClr val="bg2">
                    <a:lumMod val="50000"/>
                  </a:schemeClr>
                </a:solidFill>
              </a:rPr>
              <a:t>Psychological</a:t>
            </a:r>
          </a:p>
          <a:p>
            <a:pPr marL="285750" indent="-285750">
              <a:lnSpc>
                <a:spcPct val="100000"/>
              </a:lnSpc>
              <a:spcBef>
                <a:spcPts val="900"/>
              </a:spcBef>
              <a:buClr>
                <a:schemeClr val="accent1"/>
              </a:buClr>
              <a:buFont typeface="Wingdings" pitchFamily="2" charset="2"/>
              <a:buChar char="q"/>
            </a:pPr>
            <a:r>
              <a:rPr lang="en-US" sz="3200" dirty="0">
                <a:solidFill>
                  <a:schemeClr val="bg2">
                    <a:lumMod val="50000"/>
                  </a:schemeClr>
                </a:solidFill>
              </a:rPr>
              <a:t>Physical</a:t>
            </a:r>
          </a:p>
          <a:p>
            <a:pPr marL="285750" indent="-285750">
              <a:lnSpc>
                <a:spcPct val="100000"/>
              </a:lnSpc>
              <a:spcBef>
                <a:spcPts val="900"/>
              </a:spcBef>
              <a:buClr>
                <a:schemeClr val="accent1"/>
              </a:buClr>
              <a:buFont typeface="Wingdings" pitchFamily="2" charset="2"/>
              <a:buChar char="q"/>
            </a:pPr>
            <a:r>
              <a:rPr lang="en-US" sz="3200" dirty="0">
                <a:solidFill>
                  <a:schemeClr val="bg2">
                    <a:lumMod val="50000"/>
                  </a:schemeClr>
                </a:solidFill>
              </a:rPr>
              <a:t>Verbal</a:t>
            </a:r>
          </a:p>
          <a:p>
            <a:pPr marL="285750" indent="-285750">
              <a:lnSpc>
                <a:spcPct val="100000"/>
              </a:lnSpc>
              <a:spcBef>
                <a:spcPts val="900"/>
              </a:spcBef>
              <a:buClr>
                <a:schemeClr val="accent1"/>
              </a:buClr>
              <a:buFont typeface="Wingdings" pitchFamily="2" charset="2"/>
              <a:buChar char="q"/>
            </a:pPr>
            <a:r>
              <a:rPr lang="en-US" sz="3200" dirty="0">
                <a:solidFill>
                  <a:schemeClr val="bg2">
                    <a:lumMod val="50000"/>
                  </a:schemeClr>
                </a:solidFill>
              </a:rPr>
              <a:t>Sexual</a:t>
            </a:r>
          </a:p>
          <a:p>
            <a:pPr marL="285750" indent="-285750">
              <a:lnSpc>
                <a:spcPct val="100000"/>
              </a:lnSpc>
              <a:spcBef>
                <a:spcPts val="900"/>
              </a:spcBef>
              <a:buClr>
                <a:schemeClr val="accent1"/>
              </a:buClr>
              <a:buFont typeface="Wingdings" pitchFamily="2" charset="2"/>
              <a:buChar char="q"/>
            </a:pPr>
            <a:r>
              <a:rPr lang="en-US" sz="3200" dirty="0">
                <a:solidFill>
                  <a:schemeClr val="bg2">
                    <a:lumMod val="50000"/>
                  </a:schemeClr>
                </a:solidFill>
              </a:rPr>
              <a:t>Digital (Cyberbullying)</a:t>
            </a:r>
          </a:p>
        </p:txBody>
      </p:sp>
      <p:pic>
        <p:nvPicPr>
          <p:cNvPr id="8" name="Picture Placeholder 7" descr="A picture containing text, sign, vector graphics, clipart&#10;&#10;Description automatically generated">
            <a:extLst>
              <a:ext uri="{FF2B5EF4-FFF2-40B4-BE49-F238E27FC236}">
                <a16:creationId xmlns:a16="http://schemas.microsoft.com/office/drawing/2014/main" id="{E365C76E-FAB0-DA40-8F16-B080CE550AAE}"/>
              </a:ext>
            </a:extLst>
          </p:cNvPr>
          <p:cNvPicPr>
            <a:picLocks noGrp="1" noChangeAspect="1"/>
          </p:cNvPicPr>
          <p:nvPr>
            <p:ph type="pic" idx="1"/>
          </p:nvPr>
        </p:nvPicPr>
        <p:blipFill>
          <a:blip r:embed="rId3"/>
          <a:srcRect l="5386" r="5386"/>
          <a:stretch>
            <a:fillRect/>
          </a:stretch>
        </p:blipFill>
        <p:spPr/>
      </p:pic>
    </p:spTree>
    <p:extLst>
      <p:ext uri="{BB962C8B-B14F-4D97-AF65-F5344CB8AC3E}">
        <p14:creationId xmlns:p14="http://schemas.microsoft.com/office/powerpoint/2010/main" val="70723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1E94681D-2A4C-4A8D-B9B5-31D440D03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FB65ABA3-820C-4D75-9437-9EFA1ADFE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txBody>
          <a:bodyPr/>
          <a:lstStyle/>
          <a:p>
            <a:endParaRPr lang="en-US"/>
          </a:p>
        </p:txBody>
      </p:sp>
      <p:sp>
        <p:nvSpPr>
          <p:cNvPr id="20" name="Rectangle 19">
            <a:extLst>
              <a:ext uri="{FF2B5EF4-FFF2-40B4-BE49-F238E27FC236}">
                <a16:creationId xmlns:a16="http://schemas.microsoft.com/office/drawing/2014/main" id="{036BF2FB-90D8-48DB-BD34-D040CDCFF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txBody>
          <a:bodyPr/>
          <a:lstStyle/>
          <a:p>
            <a:endParaRPr lang="en-US"/>
          </a:p>
        </p:txBody>
      </p:sp>
      <p:sp>
        <p:nvSpPr>
          <p:cNvPr id="22" name="Rectangle 21">
            <a:extLst>
              <a:ext uri="{FF2B5EF4-FFF2-40B4-BE49-F238E27FC236}">
                <a16:creationId xmlns:a16="http://schemas.microsoft.com/office/drawing/2014/main" id="{B6EE7E08-B389-43E5-B019-1B0A8ACBB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1"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Content Placeholder 5" descr="Young man with the laptop">
            <a:extLst>
              <a:ext uri="{FF2B5EF4-FFF2-40B4-BE49-F238E27FC236}">
                <a16:creationId xmlns:a16="http://schemas.microsoft.com/office/drawing/2014/main" id="{B1DE2944-CBE6-437E-B09B-0F786EE86F29}"/>
              </a:ext>
            </a:extLst>
          </p:cNvPr>
          <p:cNvPicPr>
            <a:picLocks noGrp="1" noChangeAspect="1"/>
          </p:cNvPicPr>
          <p:nvPr>
            <p:ph idx="1"/>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p:blipFill>
        <p:spPr>
          <a:xfrm>
            <a:off x="686" y="0"/>
            <a:ext cx="6391275" cy="6858000"/>
          </a:xfrm>
          <a:prstGeom prst="rect">
            <a:avLst/>
          </a:prstGeom>
          <a:noFill/>
        </p:spPr>
      </p:pic>
      <p:sp>
        <p:nvSpPr>
          <p:cNvPr id="24" name="Rectangle 23">
            <a:extLst>
              <a:ext uri="{FF2B5EF4-FFF2-40B4-BE49-F238E27FC236}">
                <a16:creationId xmlns:a16="http://schemas.microsoft.com/office/drawing/2014/main" id="{E60D94A5-8A09-4BAB-8F7C-69BC34C54D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21267" y="255102"/>
            <a:ext cx="5342133" cy="6361598"/>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A1AE32B-3A6E-4C5E-8FEB-73861B9A2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69100" y="393365"/>
            <a:ext cx="5018211" cy="6035547"/>
          </a:xfrm>
          <a:prstGeom prst="rect">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E88500-3CF8-4097-8DEC-19D4A816CC27}"/>
              </a:ext>
            </a:extLst>
          </p:cNvPr>
          <p:cNvSpPr>
            <a:spLocks noGrp="1"/>
          </p:cNvSpPr>
          <p:nvPr>
            <p:ph type="title"/>
          </p:nvPr>
        </p:nvSpPr>
        <p:spPr>
          <a:xfrm>
            <a:off x="6736268" y="642594"/>
            <a:ext cx="4800736" cy="1371600"/>
          </a:xfrm>
          <a:prstGeom prst="rect">
            <a:avLst/>
          </a:prstGeom>
        </p:spPr>
        <p:txBody>
          <a:bodyPr vert="horz" lIns="91440" tIns="45720" rIns="91440" bIns="45720" rtlCol="0" anchor="ctr">
            <a:noAutofit/>
          </a:bodyPr>
          <a:lstStyle/>
          <a:p>
            <a:pPr>
              <a:lnSpc>
                <a:spcPct val="90000"/>
              </a:lnSpc>
            </a:pPr>
            <a:r>
              <a:rPr lang="en-US" sz="3600" dirty="0">
                <a:solidFill>
                  <a:schemeClr val="bg2">
                    <a:lumMod val="50000"/>
                  </a:schemeClr>
                </a:solidFill>
              </a:rPr>
              <a:t>How to Report Workplace Harassment</a:t>
            </a:r>
          </a:p>
        </p:txBody>
      </p:sp>
      <p:sp>
        <p:nvSpPr>
          <p:cNvPr id="11" name="Text Placeholder 3">
            <a:extLst>
              <a:ext uri="{FF2B5EF4-FFF2-40B4-BE49-F238E27FC236}">
                <a16:creationId xmlns:a16="http://schemas.microsoft.com/office/drawing/2014/main" id="{D2A7D9C9-44A9-4426-88FF-AAD1CA851446}"/>
              </a:ext>
            </a:extLst>
          </p:cNvPr>
          <p:cNvSpPr>
            <a:spLocks noGrp="1"/>
          </p:cNvSpPr>
          <p:nvPr>
            <p:ph type="body" sz="half" idx="2"/>
          </p:nvPr>
        </p:nvSpPr>
        <p:spPr>
          <a:xfrm>
            <a:off x="7064082" y="2103120"/>
            <a:ext cx="4336421" cy="3931920"/>
          </a:xfrm>
        </p:spPr>
        <p:txBody>
          <a:bodyPr vert="horz" lIns="91440" tIns="45720" rIns="91440" bIns="45720" rtlCol="0">
            <a:normAutofit/>
          </a:bodyPr>
          <a:lstStyle/>
          <a:p>
            <a:pPr marL="457200" indent="-457200">
              <a:lnSpc>
                <a:spcPct val="100000"/>
              </a:lnSpc>
              <a:spcBef>
                <a:spcPts val="900"/>
              </a:spcBef>
              <a:buClr>
                <a:schemeClr val="accent1"/>
              </a:buClr>
              <a:buFont typeface="Wingdings" pitchFamily="2" charset="2"/>
              <a:buChar char="q"/>
            </a:pPr>
            <a:r>
              <a:rPr lang="en-US" sz="3200" dirty="0">
                <a:solidFill>
                  <a:schemeClr val="bg2">
                    <a:lumMod val="50000"/>
                  </a:schemeClr>
                </a:solidFill>
              </a:rPr>
              <a:t>Try resolving the issue</a:t>
            </a:r>
          </a:p>
          <a:p>
            <a:pPr marL="457200" indent="-457200">
              <a:lnSpc>
                <a:spcPct val="100000"/>
              </a:lnSpc>
              <a:spcBef>
                <a:spcPts val="900"/>
              </a:spcBef>
              <a:buClr>
                <a:schemeClr val="accent1"/>
              </a:buClr>
              <a:buFont typeface="Wingdings" pitchFamily="2" charset="2"/>
              <a:buChar char="q"/>
            </a:pPr>
            <a:r>
              <a:rPr lang="en-US" sz="3200" dirty="0">
                <a:solidFill>
                  <a:schemeClr val="bg2">
                    <a:lumMod val="50000"/>
                  </a:schemeClr>
                </a:solidFill>
              </a:rPr>
              <a:t>Escalate concerns to immediate manager</a:t>
            </a:r>
          </a:p>
          <a:p>
            <a:pPr marL="457200" indent="-457200">
              <a:lnSpc>
                <a:spcPct val="100000"/>
              </a:lnSpc>
              <a:spcBef>
                <a:spcPts val="900"/>
              </a:spcBef>
              <a:buClr>
                <a:schemeClr val="accent1"/>
              </a:buClr>
              <a:buFont typeface="Wingdings" pitchFamily="2" charset="2"/>
              <a:buChar char="q"/>
            </a:pPr>
            <a:r>
              <a:rPr lang="en-US" sz="3200" dirty="0">
                <a:solidFill>
                  <a:schemeClr val="bg2">
                    <a:lumMod val="50000"/>
                  </a:schemeClr>
                </a:solidFill>
              </a:rPr>
              <a:t>If nothing is being done to accompany your concerns, contact the EEOC </a:t>
            </a:r>
          </a:p>
        </p:txBody>
      </p:sp>
    </p:spTree>
    <p:extLst>
      <p:ext uri="{BB962C8B-B14F-4D97-AF65-F5344CB8AC3E}">
        <p14:creationId xmlns:p14="http://schemas.microsoft.com/office/powerpoint/2010/main" val="52010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9BAC94-6EE6-4C8D-8140-D4B8F6CFD4D4}"/>
              </a:ext>
            </a:extLst>
          </p:cNvPr>
          <p:cNvSpPr>
            <a:spLocks noGrp="1"/>
          </p:cNvSpPr>
          <p:nvPr>
            <p:ph type="title"/>
          </p:nvPr>
        </p:nvSpPr>
        <p:spPr>
          <a:xfrm>
            <a:off x="1066800" y="642594"/>
            <a:ext cx="10058400" cy="1371600"/>
          </a:xfrm>
          <a:solidFill>
            <a:schemeClr val="tx1">
              <a:lumMod val="75000"/>
              <a:lumOff val="25000"/>
            </a:schemeClr>
          </a:solidFill>
        </p:spPr>
        <p:txBody>
          <a:bodyPr vert="horz" lIns="91440" tIns="45720" rIns="91440" bIns="45720" rtlCol="0" anchor="ctr">
            <a:normAutofit/>
          </a:bodyPr>
          <a:lstStyle/>
          <a:p>
            <a:r>
              <a:rPr lang="en-US" dirty="0">
                <a:solidFill>
                  <a:schemeClr val="bg1"/>
                </a:solidFill>
              </a:rPr>
              <a:t>See Something, Say Something</a:t>
            </a:r>
          </a:p>
        </p:txBody>
      </p:sp>
      <p:pic>
        <p:nvPicPr>
          <p:cNvPr id="6" name="Content Placeholder 5" descr="Students discuss something">
            <a:extLst>
              <a:ext uri="{FF2B5EF4-FFF2-40B4-BE49-F238E27FC236}">
                <a16:creationId xmlns:a16="http://schemas.microsoft.com/office/drawing/2014/main" id="{1EF7692A-5CA9-4710-B9F3-81C8F9C643AC}"/>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855" r="28174" b="-2"/>
          <a:stretch/>
        </p:blipFill>
        <p:spPr>
          <a:xfrm>
            <a:off x="1066800" y="2103120"/>
            <a:ext cx="4663440" cy="3749040"/>
          </a:xfrm>
          <a:prstGeom prst="rect">
            <a:avLst/>
          </a:prstGeom>
          <a:noFill/>
        </p:spPr>
      </p:pic>
      <p:sp>
        <p:nvSpPr>
          <p:cNvPr id="9" name="Content Placeholder 8">
            <a:extLst>
              <a:ext uri="{FF2B5EF4-FFF2-40B4-BE49-F238E27FC236}">
                <a16:creationId xmlns:a16="http://schemas.microsoft.com/office/drawing/2014/main" id="{2352AEF0-6B6A-4BB0-A115-57B4A69831F0}"/>
              </a:ext>
            </a:extLst>
          </p:cNvPr>
          <p:cNvSpPr>
            <a:spLocks noGrp="1"/>
          </p:cNvSpPr>
          <p:nvPr>
            <p:ph sz="half" idx="2"/>
          </p:nvPr>
        </p:nvSpPr>
        <p:spPr>
          <a:xfrm>
            <a:off x="6461760" y="2103120"/>
            <a:ext cx="4663440" cy="3749040"/>
          </a:xfrm>
        </p:spPr>
        <p:txBody>
          <a:bodyPr vert="horz" lIns="91440" tIns="45720" rIns="91440" bIns="45720" rtlCol="0">
            <a:normAutofit/>
          </a:bodyPr>
          <a:lstStyle/>
          <a:p>
            <a:pPr marL="0" indent="0">
              <a:buClr>
                <a:schemeClr val="accent1"/>
              </a:buClr>
              <a:buNone/>
            </a:pPr>
            <a:r>
              <a:rPr lang="en-US" sz="2400" dirty="0">
                <a:solidFill>
                  <a:schemeClr val="bg2">
                    <a:lumMod val="50000"/>
                  </a:schemeClr>
                </a:solidFill>
              </a:rPr>
              <a:t>Even if you are scared, there are laws and policies that protect you during these situations.</a:t>
            </a:r>
          </a:p>
          <a:p>
            <a:pPr>
              <a:buClr>
                <a:schemeClr val="accent1"/>
              </a:buClr>
              <a:buFont typeface="Wingdings" pitchFamily="2" charset="2"/>
              <a:buChar char="q"/>
            </a:pPr>
            <a:r>
              <a:rPr lang="en-US" sz="2800" b="1" dirty="0">
                <a:solidFill>
                  <a:schemeClr val="bg2">
                    <a:lumMod val="50000"/>
                  </a:schemeClr>
                </a:solidFill>
              </a:rPr>
              <a:t>The Equal Pay Act of 1963</a:t>
            </a:r>
          </a:p>
          <a:p>
            <a:pPr>
              <a:buClr>
                <a:schemeClr val="accent1"/>
              </a:buClr>
              <a:buFont typeface="Wingdings" pitchFamily="2" charset="2"/>
              <a:buChar char="q"/>
            </a:pPr>
            <a:r>
              <a:rPr lang="en-US" sz="2800" b="1" dirty="0">
                <a:solidFill>
                  <a:schemeClr val="bg2">
                    <a:lumMod val="50000"/>
                  </a:schemeClr>
                </a:solidFill>
              </a:rPr>
              <a:t>Title VII of the Civil Rights Act of 1964</a:t>
            </a:r>
          </a:p>
          <a:p>
            <a:pPr>
              <a:buClr>
                <a:schemeClr val="accent1"/>
              </a:buClr>
              <a:buFont typeface="Wingdings" pitchFamily="2" charset="2"/>
              <a:buChar char="q"/>
            </a:pPr>
            <a:r>
              <a:rPr lang="en-US" sz="2800" b="1" dirty="0">
                <a:solidFill>
                  <a:schemeClr val="bg2">
                    <a:lumMod val="50000"/>
                  </a:schemeClr>
                </a:solidFill>
              </a:rPr>
              <a:t>The Age Discrimination in Employment Act of 1967</a:t>
            </a:r>
          </a:p>
        </p:txBody>
      </p:sp>
    </p:spTree>
    <p:extLst>
      <p:ext uri="{BB962C8B-B14F-4D97-AF65-F5344CB8AC3E}">
        <p14:creationId xmlns:p14="http://schemas.microsoft.com/office/powerpoint/2010/main" val="38224077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
      <a:dk1>
        <a:srgbClr val="000000"/>
      </a:dk1>
      <a:lt1>
        <a:srgbClr val="FFFFFF"/>
      </a:lt1>
      <a:dk2>
        <a:srgbClr val="41242D"/>
      </a:dk2>
      <a:lt2>
        <a:srgbClr val="E2E2E8"/>
      </a:lt2>
      <a:accent1>
        <a:srgbClr val="A5A27D"/>
      </a:accent1>
      <a:accent2>
        <a:srgbClr val="B79A7A"/>
      </a:accent2>
      <a:accent3>
        <a:srgbClr val="C2948F"/>
      </a:accent3>
      <a:accent4>
        <a:srgbClr val="BA7F91"/>
      </a:accent4>
      <a:accent5>
        <a:srgbClr val="C390B5"/>
      </a:accent5>
      <a:accent6>
        <a:srgbClr val="B17FBA"/>
      </a:accent6>
      <a:hlink>
        <a:srgbClr val="6D71B0"/>
      </a:hlink>
      <a:folHlink>
        <a:srgbClr val="7F7F7F"/>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Classic-Corporate_Teach a Course_04_Win32_MO - v4" id="{2AE1B83A-9721-4EF8-B275-2624D019C8C0}" vid="{8CDF83C5-BCF3-42CE-9DDC-151D6253CC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41243E30-12F4-4BE3-B27D-23AB115E9D1F}">
  <ds:schemaRefs>
    <ds:schemaRef ds:uri="http://schemas.microsoft.com/sharepoint/v3/contenttype/forms"/>
  </ds:schemaRefs>
</ds:datastoreItem>
</file>

<file path=customXml/itemProps2.xml><?xml version="1.0" encoding="utf-8"?>
<ds:datastoreItem xmlns:ds="http://schemas.openxmlformats.org/officeDocument/2006/customXml" ds:itemID="{DB96A612-58F4-4E9A-9665-3987CC3AC4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F5E4A76-0180-4CD0-B081-82F74A336136}">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SavonVTI</Template>
  <TotalTime>1461</TotalTime>
  <Words>1715</Words>
  <Application>Microsoft Macintosh PowerPoint</Application>
  <PresentationFormat>Widescreen</PresentationFormat>
  <Paragraphs>105</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Garamond</vt:lpstr>
      <vt:lpstr>Times New Roman</vt:lpstr>
      <vt:lpstr>Wingdings</vt:lpstr>
      <vt:lpstr>SavonVTI</vt:lpstr>
      <vt:lpstr>Workplace Harassment</vt:lpstr>
      <vt:lpstr>Training Outline &amp; Goals</vt:lpstr>
      <vt:lpstr>What is Harassment?</vt:lpstr>
      <vt:lpstr>Workplace Harassment Can Be….</vt:lpstr>
      <vt:lpstr>How to Report Workplace Harassment</vt:lpstr>
      <vt:lpstr>See Something, Say Something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Harassment</dc:title>
  <dc:creator>Bridges, Olivia</dc:creator>
  <cp:lastModifiedBy>oliviabridges1990@outlook.com</cp:lastModifiedBy>
  <cp:revision>7</cp:revision>
  <dcterms:created xsi:type="dcterms:W3CDTF">2022-04-04T22:17:09Z</dcterms:created>
  <dcterms:modified xsi:type="dcterms:W3CDTF">2026-10-22T17:58:20Z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