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33"/>
  </p:notesMasterIdLst>
  <p:handoutMasterIdLst>
    <p:handoutMasterId r:id="rId34"/>
  </p:handoutMasterIdLst>
  <p:sldIdLst>
    <p:sldId id="258" r:id="rId2"/>
    <p:sldId id="259" r:id="rId3"/>
    <p:sldId id="268" r:id="rId4"/>
    <p:sldId id="260" r:id="rId5"/>
    <p:sldId id="273" r:id="rId6"/>
    <p:sldId id="274" r:id="rId7"/>
    <p:sldId id="275" r:id="rId8"/>
    <p:sldId id="269" r:id="rId9"/>
    <p:sldId id="261" r:id="rId10"/>
    <p:sldId id="276" r:id="rId11"/>
    <p:sldId id="277" r:id="rId12"/>
    <p:sldId id="278" r:id="rId13"/>
    <p:sldId id="279" r:id="rId14"/>
    <p:sldId id="280" r:id="rId15"/>
    <p:sldId id="270" r:id="rId16"/>
    <p:sldId id="272" r:id="rId17"/>
    <p:sldId id="281" r:id="rId18"/>
    <p:sldId id="282" r:id="rId19"/>
    <p:sldId id="283" r:id="rId20"/>
    <p:sldId id="284" r:id="rId21"/>
    <p:sldId id="285" r:id="rId22"/>
    <p:sldId id="271" r:id="rId23"/>
    <p:sldId id="262" r:id="rId24"/>
    <p:sldId id="286" r:id="rId25"/>
    <p:sldId id="287" r:id="rId26"/>
    <p:sldId id="288" r:id="rId27"/>
    <p:sldId id="263" r:id="rId28"/>
    <p:sldId id="264" r:id="rId29"/>
    <p:sldId id="265" r:id="rId30"/>
    <p:sldId id="289" r:id="rId31"/>
    <p:sldId id="267" r:id="rId3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89178" autoAdjust="0"/>
  </p:normalViewPr>
  <p:slideViewPr>
    <p:cSldViewPr showGuides="1">
      <p:cViewPr varScale="1">
        <p:scale>
          <a:sx n="113" d="100"/>
          <a:sy n="113" d="100"/>
        </p:scale>
        <p:origin x="848" y="16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i="0" dirty="0">
                <a:latin typeface="Times New Roman" panose="02020603050405020304" pitchFamily="18" charset="0"/>
                <a:cs typeface="Times New Roman" panose="02020603050405020304" pitchFamily="18" charset="0"/>
              </a:rPr>
              <a:t>Welch</a:t>
            </a:r>
            <a:r>
              <a:rPr lang="en-US" sz="2400" b="1" i="0" baseline="0" dirty="0">
                <a:latin typeface="Times New Roman" panose="02020603050405020304" pitchFamily="18" charset="0"/>
                <a:cs typeface="Times New Roman" panose="02020603050405020304" pitchFamily="18" charset="0"/>
              </a:rPr>
              <a:t> Elementary School Spring/Fall Enrollment </a:t>
            </a:r>
          </a:p>
          <a:p>
            <a:pPr>
              <a:defRPr/>
            </a:pPr>
            <a:r>
              <a:rPr lang="en-US" sz="2400" b="1" i="0" baseline="0" dirty="0">
                <a:latin typeface="Times New Roman" panose="02020603050405020304" pitchFamily="18" charset="0"/>
                <a:cs typeface="Times New Roman" panose="02020603050405020304" pitchFamily="18" charset="0"/>
              </a:rPr>
              <a:t>2020-2023</a:t>
            </a:r>
            <a:endParaRPr lang="en-US" sz="2400" b="1" i="0" dirty="0">
              <a:latin typeface="Times New Roman" panose="02020603050405020304" pitchFamily="18" charset="0"/>
              <a:cs typeface="Times New Roman" panose="02020603050405020304" pitchFamily="18" charset="0"/>
            </a:endParaRPr>
          </a:p>
        </c:rich>
      </c:tx>
      <c:layout>
        <c:manualLayout>
          <c:xMode val="edge"/>
          <c:yMode val="edge"/>
          <c:x val="0.1992522381620105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Sheet1!$A$2:$A$7</c:f>
              <c:strCache>
                <c:ptCount val="6"/>
                <c:pt idx="0">
                  <c:v>Kindergarten</c:v>
                </c:pt>
                <c:pt idx="1">
                  <c:v>First Grade</c:v>
                </c:pt>
                <c:pt idx="2">
                  <c:v>Second Grade</c:v>
                </c:pt>
                <c:pt idx="3">
                  <c:v>Third Grade</c:v>
                </c:pt>
                <c:pt idx="4">
                  <c:v>Fourth Grade</c:v>
                </c:pt>
                <c:pt idx="5">
                  <c:v>Fifth Grade</c:v>
                </c:pt>
              </c:strCache>
            </c:strRef>
          </c:cat>
          <c:val>
            <c:numRef>
              <c:f>Sheet1!$B$2:$B$7</c:f>
              <c:numCache>
                <c:formatCode>General</c:formatCode>
                <c:ptCount val="6"/>
                <c:pt idx="0">
                  <c:v>269</c:v>
                </c:pt>
                <c:pt idx="1">
                  <c:v>293</c:v>
                </c:pt>
                <c:pt idx="2">
                  <c:v>267</c:v>
                </c:pt>
                <c:pt idx="3">
                  <c:v>233</c:v>
                </c:pt>
                <c:pt idx="4">
                  <c:v>250</c:v>
                </c:pt>
                <c:pt idx="5">
                  <c:v>266</c:v>
                </c:pt>
              </c:numCache>
            </c:numRef>
          </c:val>
          <c:extLst>
            <c:ext xmlns:c16="http://schemas.microsoft.com/office/drawing/2014/chart" uri="{C3380CC4-5D6E-409C-BE32-E72D297353CC}">
              <c16:uniqueId val="{00000000-F9C8-A443-BFDA-52E9E285DDD8}"/>
            </c:ext>
          </c:extLst>
        </c:ser>
        <c:ser>
          <c:idx val="1"/>
          <c:order val="1"/>
          <c:tx>
            <c:strRef>
              <c:f>Sheet1!$C$1</c:f>
              <c:strCache>
                <c:ptCount val="1"/>
                <c:pt idx="0">
                  <c:v>2021-22</c:v>
                </c:pt>
              </c:strCache>
            </c:strRef>
          </c:tx>
          <c:spPr>
            <a:solidFill>
              <a:schemeClr val="accent2"/>
            </a:solidFill>
            <a:ln>
              <a:noFill/>
            </a:ln>
            <a:effectLst/>
          </c:spPr>
          <c:invertIfNegative val="0"/>
          <c:cat>
            <c:strRef>
              <c:f>Sheet1!$A$2:$A$7</c:f>
              <c:strCache>
                <c:ptCount val="6"/>
                <c:pt idx="0">
                  <c:v>Kindergarten</c:v>
                </c:pt>
                <c:pt idx="1">
                  <c:v>First Grade</c:v>
                </c:pt>
                <c:pt idx="2">
                  <c:v>Second Grade</c:v>
                </c:pt>
                <c:pt idx="3">
                  <c:v>Third Grade</c:v>
                </c:pt>
                <c:pt idx="4">
                  <c:v>Fourth Grade</c:v>
                </c:pt>
                <c:pt idx="5">
                  <c:v>Fifth Grade</c:v>
                </c:pt>
              </c:strCache>
            </c:strRef>
          </c:cat>
          <c:val>
            <c:numRef>
              <c:f>Sheet1!$C$2:$C$7</c:f>
              <c:numCache>
                <c:formatCode>General</c:formatCode>
                <c:ptCount val="6"/>
                <c:pt idx="0">
                  <c:v>258</c:v>
                </c:pt>
                <c:pt idx="1">
                  <c:v>266</c:v>
                </c:pt>
                <c:pt idx="2">
                  <c:v>287</c:v>
                </c:pt>
                <c:pt idx="3">
                  <c:v>292</c:v>
                </c:pt>
                <c:pt idx="4">
                  <c:v>244</c:v>
                </c:pt>
                <c:pt idx="5">
                  <c:v>262</c:v>
                </c:pt>
              </c:numCache>
            </c:numRef>
          </c:val>
          <c:extLst>
            <c:ext xmlns:c16="http://schemas.microsoft.com/office/drawing/2014/chart" uri="{C3380CC4-5D6E-409C-BE32-E72D297353CC}">
              <c16:uniqueId val="{00000001-F9C8-A443-BFDA-52E9E285DDD8}"/>
            </c:ext>
          </c:extLst>
        </c:ser>
        <c:ser>
          <c:idx val="2"/>
          <c:order val="2"/>
          <c:tx>
            <c:strRef>
              <c:f>Sheet1!$D$1</c:f>
              <c:strCache>
                <c:ptCount val="1"/>
                <c:pt idx="0">
                  <c:v>2022-23</c:v>
                </c:pt>
              </c:strCache>
            </c:strRef>
          </c:tx>
          <c:spPr>
            <a:solidFill>
              <a:schemeClr val="accent3"/>
            </a:solidFill>
            <a:ln>
              <a:noFill/>
            </a:ln>
            <a:effectLst/>
          </c:spPr>
          <c:invertIfNegative val="0"/>
          <c:cat>
            <c:strRef>
              <c:f>Sheet1!$A$2:$A$7</c:f>
              <c:strCache>
                <c:ptCount val="6"/>
                <c:pt idx="0">
                  <c:v>Kindergarten</c:v>
                </c:pt>
                <c:pt idx="1">
                  <c:v>First Grade</c:v>
                </c:pt>
                <c:pt idx="2">
                  <c:v>Second Grade</c:v>
                </c:pt>
                <c:pt idx="3">
                  <c:v>Third Grade</c:v>
                </c:pt>
                <c:pt idx="4">
                  <c:v>Fourth Grade</c:v>
                </c:pt>
                <c:pt idx="5">
                  <c:v>Fifth Grade</c:v>
                </c:pt>
              </c:strCache>
            </c:strRef>
          </c:cat>
          <c:val>
            <c:numRef>
              <c:f>Sheet1!$D$2:$D$7</c:f>
              <c:numCache>
                <c:formatCode>General</c:formatCode>
                <c:ptCount val="6"/>
                <c:pt idx="0">
                  <c:v>273</c:v>
                </c:pt>
                <c:pt idx="1">
                  <c:v>295</c:v>
                </c:pt>
                <c:pt idx="2">
                  <c:v>270</c:v>
                </c:pt>
                <c:pt idx="3">
                  <c:v>321</c:v>
                </c:pt>
                <c:pt idx="4">
                  <c:v>304</c:v>
                </c:pt>
                <c:pt idx="5">
                  <c:v>260</c:v>
                </c:pt>
              </c:numCache>
            </c:numRef>
          </c:val>
          <c:extLst>
            <c:ext xmlns:c16="http://schemas.microsoft.com/office/drawing/2014/chart" uri="{C3380CC4-5D6E-409C-BE32-E72D297353CC}">
              <c16:uniqueId val="{00000002-F9C8-A443-BFDA-52E9E285DDD8}"/>
            </c:ext>
          </c:extLst>
        </c:ser>
        <c:dLbls>
          <c:showLegendKey val="0"/>
          <c:showVal val="0"/>
          <c:showCatName val="0"/>
          <c:showSerName val="0"/>
          <c:showPercent val="0"/>
          <c:showBubbleSize val="0"/>
        </c:dLbls>
        <c:gapWidth val="219"/>
        <c:overlap val="-27"/>
        <c:axId val="605393872"/>
        <c:axId val="312837376"/>
      </c:barChart>
      <c:catAx>
        <c:axId val="60539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837376"/>
        <c:crosses val="autoZero"/>
        <c:auto val="1"/>
        <c:lblAlgn val="ctr"/>
        <c:lblOffset val="100"/>
        <c:noMultiLvlLbl val="0"/>
      </c:catAx>
      <c:valAx>
        <c:axId val="312837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39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WES</a:t>
            </a:r>
            <a:r>
              <a:rPr lang="en-US" baseline="0" dirty="0"/>
              <a:t> Attendance with More Than 15 Days Absent</a:t>
            </a:r>
          </a:p>
          <a:p>
            <a:pPr>
              <a:defRPr/>
            </a:pPr>
            <a:r>
              <a:rPr lang="en-US" baseline="0" dirty="0"/>
              <a:t>2020-2023</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Sheet1!$A$2:$A$7</c:f>
              <c:strCache>
                <c:ptCount val="6"/>
                <c:pt idx="0">
                  <c:v>American Indian/
Alaskan</c:v>
                </c:pt>
                <c:pt idx="1">
                  <c:v>Asian/
Pacific Islander</c:v>
                </c:pt>
                <c:pt idx="2">
                  <c:v>Black</c:v>
                </c:pt>
                <c:pt idx="3">
                  <c:v>Hispanic</c:v>
                </c:pt>
                <c:pt idx="4">
                  <c:v>Multicultural</c:v>
                </c:pt>
                <c:pt idx="5">
                  <c:v>White</c:v>
                </c:pt>
              </c:strCache>
            </c:strRef>
          </c:cat>
          <c:val>
            <c:numRef>
              <c:f>Sheet1!$B$2:$B$7</c:f>
              <c:numCache>
                <c:formatCode>General</c:formatCode>
                <c:ptCount val="6"/>
                <c:pt idx="0">
                  <c:v>0</c:v>
                </c:pt>
                <c:pt idx="1">
                  <c:v>0</c:v>
                </c:pt>
                <c:pt idx="2">
                  <c:v>15.6</c:v>
                </c:pt>
                <c:pt idx="3">
                  <c:v>7</c:v>
                </c:pt>
                <c:pt idx="4">
                  <c:v>4.8</c:v>
                </c:pt>
                <c:pt idx="5">
                  <c:v>2.2000000000000002</c:v>
                </c:pt>
              </c:numCache>
            </c:numRef>
          </c:val>
          <c:extLst>
            <c:ext xmlns:c16="http://schemas.microsoft.com/office/drawing/2014/chart" uri="{C3380CC4-5D6E-409C-BE32-E72D297353CC}">
              <c16:uniqueId val="{00000000-FB26-2942-BBC1-A48864C8AD90}"/>
            </c:ext>
          </c:extLst>
        </c:ser>
        <c:ser>
          <c:idx val="1"/>
          <c:order val="1"/>
          <c:tx>
            <c:strRef>
              <c:f>Sheet1!$C$1</c:f>
              <c:strCache>
                <c:ptCount val="1"/>
                <c:pt idx="0">
                  <c:v>2021-22</c:v>
                </c:pt>
              </c:strCache>
            </c:strRef>
          </c:tx>
          <c:spPr>
            <a:solidFill>
              <a:schemeClr val="accent2"/>
            </a:solidFill>
            <a:ln>
              <a:noFill/>
            </a:ln>
            <a:effectLst/>
          </c:spPr>
          <c:invertIfNegative val="0"/>
          <c:cat>
            <c:strRef>
              <c:f>Sheet1!$A$2:$A$7</c:f>
              <c:strCache>
                <c:ptCount val="6"/>
                <c:pt idx="0">
                  <c:v>American Indian/
Alaskan</c:v>
                </c:pt>
                <c:pt idx="1">
                  <c:v>Asian/
Pacific Islander</c:v>
                </c:pt>
                <c:pt idx="2">
                  <c:v>Black</c:v>
                </c:pt>
                <c:pt idx="3">
                  <c:v>Hispanic</c:v>
                </c:pt>
                <c:pt idx="4">
                  <c:v>Multicultural</c:v>
                </c:pt>
                <c:pt idx="5">
                  <c:v>White</c:v>
                </c:pt>
              </c:strCache>
            </c:strRef>
          </c:cat>
          <c:val>
            <c:numRef>
              <c:f>Sheet1!$C$2:$C$7</c:f>
              <c:numCache>
                <c:formatCode>General</c:formatCode>
                <c:ptCount val="6"/>
                <c:pt idx="0">
                  <c:v>0</c:v>
                </c:pt>
                <c:pt idx="1">
                  <c:v>9.4</c:v>
                </c:pt>
                <c:pt idx="2">
                  <c:v>24.1</c:v>
                </c:pt>
                <c:pt idx="3">
                  <c:v>15.1</c:v>
                </c:pt>
                <c:pt idx="4">
                  <c:v>18.399999999999999</c:v>
                </c:pt>
                <c:pt idx="5">
                  <c:v>12.7</c:v>
                </c:pt>
              </c:numCache>
            </c:numRef>
          </c:val>
          <c:extLst>
            <c:ext xmlns:c16="http://schemas.microsoft.com/office/drawing/2014/chart" uri="{C3380CC4-5D6E-409C-BE32-E72D297353CC}">
              <c16:uniqueId val="{00000001-FB26-2942-BBC1-A48864C8AD90}"/>
            </c:ext>
          </c:extLst>
        </c:ser>
        <c:ser>
          <c:idx val="2"/>
          <c:order val="2"/>
          <c:tx>
            <c:strRef>
              <c:f>Sheet1!$D$1</c:f>
              <c:strCache>
                <c:ptCount val="1"/>
                <c:pt idx="0">
                  <c:v>2022-23</c:v>
                </c:pt>
              </c:strCache>
            </c:strRef>
          </c:tx>
          <c:spPr>
            <a:solidFill>
              <a:schemeClr val="accent3"/>
            </a:solidFill>
            <a:ln>
              <a:noFill/>
            </a:ln>
            <a:effectLst/>
          </c:spPr>
          <c:invertIfNegative val="0"/>
          <c:cat>
            <c:strRef>
              <c:f>Sheet1!$A$2:$A$7</c:f>
              <c:strCache>
                <c:ptCount val="6"/>
                <c:pt idx="0">
                  <c:v>American Indian/
Alaskan</c:v>
                </c:pt>
                <c:pt idx="1">
                  <c:v>Asian/
Pacific Islander</c:v>
                </c:pt>
                <c:pt idx="2">
                  <c:v>Black</c:v>
                </c:pt>
                <c:pt idx="3">
                  <c:v>Hispanic</c:v>
                </c:pt>
                <c:pt idx="4">
                  <c:v>Multicultural</c:v>
                </c:pt>
                <c:pt idx="5">
                  <c:v>White</c:v>
                </c:pt>
              </c:strCache>
            </c:strRef>
          </c:cat>
          <c:val>
            <c:numRef>
              <c:f>Sheet1!$D$2:$D$7</c:f>
              <c:numCache>
                <c:formatCode>General</c:formatCode>
                <c:ptCount val="6"/>
                <c:pt idx="0">
                  <c:v>25</c:v>
                </c:pt>
                <c:pt idx="1">
                  <c:v>11.8</c:v>
                </c:pt>
                <c:pt idx="2">
                  <c:v>20.3</c:v>
                </c:pt>
                <c:pt idx="3">
                  <c:v>23.9</c:v>
                </c:pt>
                <c:pt idx="4">
                  <c:v>17.899999999999999</c:v>
                </c:pt>
                <c:pt idx="5">
                  <c:v>15.3</c:v>
                </c:pt>
              </c:numCache>
            </c:numRef>
          </c:val>
          <c:extLst>
            <c:ext xmlns:c16="http://schemas.microsoft.com/office/drawing/2014/chart" uri="{C3380CC4-5D6E-409C-BE32-E72D297353CC}">
              <c16:uniqueId val="{00000002-FB26-2942-BBC1-A48864C8AD90}"/>
            </c:ext>
          </c:extLst>
        </c:ser>
        <c:dLbls>
          <c:showLegendKey val="0"/>
          <c:showVal val="0"/>
          <c:showCatName val="0"/>
          <c:showSerName val="0"/>
          <c:showPercent val="0"/>
          <c:showBubbleSize val="0"/>
        </c:dLbls>
        <c:gapWidth val="219"/>
        <c:overlap val="-27"/>
        <c:axId val="1985882688"/>
        <c:axId val="1131948896"/>
      </c:barChart>
      <c:catAx>
        <c:axId val="198588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1948896"/>
        <c:crosses val="autoZero"/>
        <c:auto val="1"/>
        <c:lblAlgn val="ctr"/>
        <c:lblOffset val="100"/>
        <c:noMultiLvlLbl val="0"/>
      </c:catAx>
      <c:valAx>
        <c:axId val="1131948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588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t>WES Absenteeism by Program Subgroup</a:t>
            </a:r>
            <a:r>
              <a:rPr lang="en-US" sz="2400" b="1" baseline="0" dirty="0"/>
              <a:t> (15 days or More)</a:t>
            </a:r>
          </a:p>
          <a:p>
            <a:pPr>
              <a:defRPr/>
            </a:pPr>
            <a:r>
              <a:rPr lang="en-US" sz="2400" b="1" baseline="0" dirty="0"/>
              <a:t>2020-2023</a:t>
            </a:r>
            <a:endParaRPr lang="en-US" sz="2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Sheet1!$A$2:$A$4</c:f>
              <c:strCache>
                <c:ptCount val="3"/>
                <c:pt idx="0">
                  <c:v>ED</c:v>
                </c:pt>
                <c:pt idx="1">
                  <c:v>ELL</c:v>
                </c:pt>
                <c:pt idx="2">
                  <c:v>SWD</c:v>
                </c:pt>
              </c:strCache>
            </c:strRef>
          </c:cat>
          <c:val>
            <c:numRef>
              <c:f>Sheet1!$B$2:$B$4</c:f>
              <c:numCache>
                <c:formatCode>General</c:formatCode>
                <c:ptCount val="3"/>
                <c:pt idx="0">
                  <c:v>12.4</c:v>
                </c:pt>
                <c:pt idx="1">
                  <c:v>3.5</c:v>
                </c:pt>
                <c:pt idx="2">
                  <c:v>11</c:v>
                </c:pt>
              </c:numCache>
            </c:numRef>
          </c:val>
          <c:extLst>
            <c:ext xmlns:c16="http://schemas.microsoft.com/office/drawing/2014/chart" uri="{C3380CC4-5D6E-409C-BE32-E72D297353CC}">
              <c16:uniqueId val="{00000000-F966-8847-883A-58F1529373DF}"/>
            </c:ext>
          </c:extLst>
        </c:ser>
        <c:ser>
          <c:idx val="1"/>
          <c:order val="1"/>
          <c:tx>
            <c:strRef>
              <c:f>Sheet1!$C$1</c:f>
              <c:strCache>
                <c:ptCount val="1"/>
                <c:pt idx="0">
                  <c:v>2021-22</c:v>
                </c:pt>
              </c:strCache>
            </c:strRef>
          </c:tx>
          <c:spPr>
            <a:solidFill>
              <a:schemeClr val="accent2"/>
            </a:solidFill>
            <a:ln>
              <a:noFill/>
            </a:ln>
            <a:effectLst/>
          </c:spPr>
          <c:invertIfNegative val="0"/>
          <c:cat>
            <c:strRef>
              <c:f>Sheet1!$A$2:$A$4</c:f>
              <c:strCache>
                <c:ptCount val="3"/>
                <c:pt idx="0">
                  <c:v>ED</c:v>
                </c:pt>
                <c:pt idx="1">
                  <c:v>ELL</c:v>
                </c:pt>
                <c:pt idx="2">
                  <c:v>SWD</c:v>
                </c:pt>
              </c:strCache>
            </c:strRef>
          </c:cat>
          <c:val>
            <c:numRef>
              <c:f>Sheet1!$C$2:$C$4</c:f>
              <c:numCache>
                <c:formatCode>General</c:formatCode>
                <c:ptCount val="3"/>
                <c:pt idx="0">
                  <c:v>26.8</c:v>
                </c:pt>
                <c:pt idx="1">
                  <c:v>9.5</c:v>
                </c:pt>
                <c:pt idx="2">
                  <c:v>20</c:v>
                </c:pt>
              </c:numCache>
            </c:numRef>
          </c:val>
          <c:extLst>
            <c:ext xmlns:c16="http://schemas.microsoft.com/office/drawing/2014/chart" uri="{C3380CC4-5D6E-409C-BE32-E72D297353CC}">
              <c16:uniqueId val="{00000001-F966-8847-883A-58F1529373DF}"/>
            </c:ext>
          </c:extLst>
        </c:ser>
        <c:ser>
          <c:idx val="2"/>
          <c:order val="2"/>
          <c:tx>
            <c:strRef>
              <c:f>Sheet1!$D$1</c:f>
              <c:strCache>
                <c:ptCount val="1"/>
                <c:pt idx="0">
                  <c:v>2022-23</c:v>
                </c:pt>
              </c:strCache>
            </c:strRef>
          </c:tx>
          <c:spPr>
            <a:solidFill>
              <a:schemeClr val="accent3"/>
            </a:solidFill>
            <a:ln>
              <a:noFill/>
            </a:ln>
            <a:effectLst/>
          </c:spPr>
          <c:invertIfNegative val="0"/>
          <c:cat>
            <c:strRef>
              <c:f>Sheet1!$A$2:$A$4</c:f>
              <c:strCache>
                <c:ptCount val="3"/>
                <c:pt idx="0">
                  <c:v>ED</c:v>
                </c:pt>
                <c:pt idx="1">
                  <c:v>ELL</c:v>
                </c:pt>
                <c:pt idx="2">
                  <c:v>SWD</c:v>
                </c:pt>
              </c:strCache>
            </c:strRef>
          </c:cat>
          <c:val>
            <c:numRef>
              <c:f>Sheet1!$D$2:$D$4</c:f>
              <c:numCache>
                <c:formatCode>General</c:formatCode>
                <c:ptCount val="3"/>
                <c:pt idx="0">
                  <c:v>25.3</c:v>
                </c:pt>
                <c:pt idx="1">
                  <c:v>15.3</c:v>
                </c:pt>
                <c:pt idx="2">
                  <c:v>13.9</c:v>
                </c:pt>
              </c:numCache>
            </c:numRef>
          </c:val>
          <c:extLst>
            <c:ext xmlns:c16="http://schemas.microsoft.com/office/drawing/2014/chart" uri="{C3380CC4-5D6E-409C-BE32-E72D297353CC}">
              <c16:uniqueId val="{00000002-F966-8847-883A-58F1529373DF}"/>
            </c:ext>
          </c:extLst>
        </c:ser>
        <c:dLbls>
          <c:showLegendKey val="0"/>
          <c:showVal val="0"/>
          <c:showCatName val="0"/>
          <c:showSerName val="0"/>
          <c:showPercent val="0"/>
          <c:showBubbleSize val="0"/>
        </c:dLbls>
        <c:gapWidth val="219"/>
        <c:overlap val="-27"/>
        <c:axId val="1131735952"/>
        <c:axId val="932530448"/>
      </c:barChart>
      <c:catAx>
        <c:axId val="113173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2530448"/>
        <c:crosses val="autoZero"/>
        <c:auto val="1"/>
        <c:lblAlgn val="ctr"/>
        <c:lblOffset val="100"/>
        <c:noMultiLvlLbl val="0"/>
      </c:catAx>
      <c:valAx>
        <c:axId val="93253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1735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dirty="0">
                <a:latin typeface="Times New Roman" panose="02020603050405020304" pitchFamily="18" charset="0"/>
                <a:cs typeface="Times New Roman" panose="02020603050405020304" pitchFamily="18" charset="0"/>
              </a:rPr>
              <a:t>Welch</a:t>
            </a:r>
            <a:r>
              <a:rPr lang="en-US" sz="2000" b="1" i="0" baseline="0" dirty="0">
                <a:latin typeface="Times New Roman" panose="02020603050405020304" pitchFamily="18" charset="0"/>
                <a:cs typeface="Times New Roman" panose="02020603050405020304" pitchFamily="18" charset="0"/>
              </a:rPr>
              <a:t> Elementary School Percentage of Disciplinary Referrals by Subgroup</a:t>
            </a:r>
          </a:p>
          <a:p>
            <a:pPr>
              <a:defRPr/>
            </a:pPr>
            <a:r>
              <a:rPr lang="en-US" sz="2000" b="1" i="0" baseline="0" dirty="0">
                <a:latin typeface="Times New Roman" panose="02020603050405020304" pitchFamily="18" charset="0"/>
                <a:cs typeface="Times New Roman" panose="02020603050405020304" pitchFamily="18" charset="0"/>
              </a:rPr>
              <a:t>2020-2023</a:t>
            </a:r>
            <a:endParaRPr lang="en-US" sz="2000" b="1" i="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Sheet1!$A$2:$A$4</c:f>
              <c:strCache>
                <c:ptCount val="3"/>
                <c:pt idx="0">
                  <c:v>SWD</c:v>
                </c:pt>
                <c:pt idx="1">
                  <c:v>ED</c:v>
                </c:pt>
                <c:pt idx="2">
                  <c:v>ELL</c:v>
                </c:pt>
              </c:strCache>
            </c:strRef>
          </c:cat>
          <c:val>
            <c:numRef>
              <c:f>Sheet1!$B$2:$B$4</c:f>
              <c:numCache>
                <c:formatCode>General</c:formatCode>
                <c:ptCount val="3"/>
                <c:pt idx="0">
                  <c:v>68.5</c:v>
                </c:pt>
                <c:pt idx="1">
                  <c:v>96.3</c:v>
                </c:pt>
                <c:pt idx="2">
                  <c:v>1.9</c:v>
                </c:pt>
              </c:numCache>
            </c:numRef>
          </c:val>
          <c:extLst>
            <c:ext xmlns:c16="http://schemas.microsoft.com/office/drawing/2014/chart" uri="{C3380CC4-5D6E-409C-BE32-E72D297353CC}">
              <c16:uniqueId val="{00000000-8B9E-8F45-872B-D7465922BF65}"/>
            </c:ext>
          </c:extLst>
        </c:ser>
        <c:ser>
          <c:idx val="1"/>
          <c:order val="1"/>
          <c:tx>
            <c:strRef>
              <c:f>Sheet1!$C$1</c:f>
              <c:strCache>
                <c:ptCount val="1"/>
                <c:pt idx="0">
                  <c:v>2021-22</c:v>
                </c:pt>
              </c:strCache>
            </c:strRef>
          </c:tx>
          <c:spPr>
            <a:solidFill>
              <a:schemeClr val="accent2"/>
            </a:solidFill>
            <a:ln>
              <a:noFill/>
            </a:ln>
            <a:effectLst/>
          </c:spPr>
          <c:invertIfNegative val="0"/>
          <c:cat>
            <c:strRef>
              <c:f>Sheet1!$A$2:$A$4</c:f>
              <c:strCache>
                <c:ptCount val="3"/>
                <c:pt idx="0">
                  <c:v>SWD</c:v>
                </c:pt>
                <c:pt idx="1">
                  <c:v>ED</c:v>
                </c:pt>
                <c:pt idx="2">
                  <c:v>ELL</c:v>
                </c:pt>
              </c:strCache>
            </c:strRef>
          </c:cat>
          <c:val>
            <c:numRef>
              <c:f>Sheet1!$C$2:$C$4</c:f>
              <c:numCache>
                <c:formatCode>General</c:formatCode>
                <c:ptCount val="3"/>
                <c:pt idx="0">
                  <c:v>51.1</c:v>
                </c:pt>
                <c:pt idx="1">
                  <c:v>77.8</c:v>
                </c:pt>
                <c:pt idx="2">
                  <c:v>2.2000000000000002</c:v>
                </c:pt>
              </c:numCache>
            </c:numRef>
          </c:val>
          <c:extLst>
            <c:ext xmlns:c16="http://schemas.microsoft.com/office/drawing/2014/chart" uri="{C3380CC4-5D6E-409C-BE32-E72D297353CC}">
              <c16:uniqueId val="{00000001-8B9E-8F45-872B-D7465922BF65}"/>
            </c:ext>
          </c:extLst>
        </c:ser>
        <c:ser>
          <c:idx val="2"/>
          <c:order val="2"/>
          <c:tx>
            <c:strRef>
              <c:f>Sheet1!$D$1</c:f>
              <c:strCache>
                <c:ptCount val="1"/>
                <c:pt idx="0">
                  <c:v>2022-23</c:v>
                </c:pt>
              </c:strCache>
            </c:strRef>
          </c:tx>
          <c:spPr>
            <a:solidFill>
              <a:schemeClr val="accent3"/>
            </a:solidFill>
            <a:ln>
              <a:noFill/>
            </a:ln>
            <a:effectLst/>
          </c:spPr>
          <c:invertIfNegative val="0"/>
          <c:cat>
            <c:strRef>
              <c:f>Sheet1!$A$2:$A$4</c:f>
              <c:strCache>
                <c:ptCount val="3"/>
                <c:pt idx="0">
                  <c:v>SWD</c:v>
                </c:pt>
                <c:pt idx="1">
                  <c:v>ED</c:v>
                </c:pt>
                <c:pt idx="2">
                  <c:v>ELL</c:v>
                </c:pt>
              </c:strCache>
            </c:strRef>
          </c:cat>
          <c:val>
            <c:numRef>
              <c:f>Sheet1!$D$2:$D$4</c:f>
              <c:numCache>
                <c:formatCode>General</c:formatCode>
                <c:ptCount val="3"/>
                <c:pt idx="0">
                  <c:v>61</c:v>
                </c:pt>
                <c:pt idx="1">
                  <c:v>80.5</c:v>
                </c:pt>
                <c:pt idx="2">
                  <c:v>1.2</c:v>
                </c:pt>
              </c:numCache>
            </c:numRef>
          </c:val>
          <c:extLst>
            <c:ext xmlns:c16="http://schemas.microsoft.com/office/drawing/2014/chart" uri="{C3380CC4-5D6E-409C-BE32-E72D297353CC}">
              <c16:uniqueId val="{00000002-8B9E-8F45-872B-D7465922BF65}"/>
            </c:ext>
          </c:extLst>
        </c:ser>
        <c:dLbls>
          <c:showLegendKey val="0"/>
          <c:showVal val="0"/>
          <c:showCatName val="0"/>
          <c:showSerName val="0"/>
          <c:showPercent val="0"/>
          <c:showBubbleSize val="0"/>
        </c:dLbls>
        <c:gapWidth val="219"/>
        <c:overlap val="-27"/>
        <c:axId val="670693472"/>
        <c:axId val="2018808368"/>
      </c:barChart>
      <c:catAx>
        <c:axId val="67069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8808368"/>
        <c:crosses val="autoZero"/>
        <c:auto val="1"/>
        <c:lblAlgn val="ctr"/>
        <c:lblOffset val="100"/>
        <c:noMultiLvlLbl val="0"/>
      </c:catAx>
      <c:valAx>
        <c:axId val="2018808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0693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dirty="0">
                <a:latin typeface="Times New Roman" panose="02020603050405020304" pitchFamily="18" charset="0"/>
                <a:cs typeface="Times New Roman" panose="02020603050405020304" pitchFamily="18" charset="0"/>
              </a:rPr>
              <a:t>Welch</a:t>
            </a:r>
            <a:r>
              <a:rPr lang="en-US" sz="2000" b="1" i="0" baseline="0" dirty="0">
                <a:latin typeface="Times New Roman" panose="02020603050405020304" pitchFamily="18" charset="0"/>
                <a:cs typeface="Times New Roman" panose="02020603050405020304" pitchFamily="18" charset="0"/>
              </a:rPr>
              <a:t> Elementary School Percentage of Disciplinary Referrals by Subgroup</a:t>
            </a:r>
          </a:p>
          <a:p>
            <a:pPr>
              <a:defRPr/>
            </a:pPr>
            <a:r>
              <a:rPr lang="en-US" sz="2000" b="1" i="0" baseline="0" dirty="0">
                <a:latin typeface="Times New Roman" panose="02020603050405020304" pitchFamily="18" charset="0"/>
                <a:cs typeface="Times New Roman" panose="02020603050405020304" pitchFamily="18" charset="0"/>
              </a:rPr>
              <a:t>2020-2023</a:t>
            </a:r>
            <a:endParaRPr lang="en-US" sz="2000" b="1" i="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Sheet1!$A$2:$A$7</c:f>
              <c:strCache>
                <c:ptCount val="6"/>
                <c:pt idx="0">
                  <c:v>Black</c:v>
                </c:pt>
                <c:pt idx="1">
                  <c:v>2+ Races</c:v>
                </c:pt>
                <c:pt idx="2">
                  <c:v>White</c:v>
                </c:pt>
                <c:pt idx="3">
                  <c:v>Hispanic</c:v>
                </c:pt>
                <c:pt idx="4">
                  <c:v>American Indian/
or Alaskan</c:v>
                </c:pt>
                <c:pt idx="5">
                  <c:v>Asian</c:v>
                </c:pt>
              </c:strCache>
            </c:strRef>
          </c:cat>
          <c:val>
            <c:numRef>
              <c:f>Sheet1!$B$2:$B$7</c:f>
              <c:numCache>
                <c:formatCode>General</c:formatCode>
                <c:ptCount val="6"/>
                <c:pt idx="0">
                  <c:v>81.5</c:v>
                </c:pt>
                <c:pt idx="1">
                  <c:v>13</c:v>
                </c:pt>
                <c:pt idx="2">
                  <c:v>3.7</c:v>
                </c:pt>
                <c:pt idx="3">
                  <c:v>1.9</c:v>
                </c:pt>
                <c:pt idx="4">
                  <c:v>0</c:v>
                </c:pt>
                <c:pt idx="5">
                  <c:v>0</c:v>
                </c:pt>
              </c:numCache>
            </c:numRef>
          </c:val>
          <c:extLst>
            <c:ext xmlns:c16="http://schemas.microsoft.com/office/drawing/2014/chart" uri="{C3380CC4-5D6E-409C-BE32-E72D297353CC}">
              <c16:uniqueId val="{00000000-57A1-6847-9D08-2CC03D795115}"/>
            </c:ext>
          </c:extLst>
        </c:ser>
        <c:ser>
          <c:idx val="1"/>
          <c:order val="1"/>
          <c:tx>
            <c:strRef>
              <c:f>Sheet1!$C$1</c:f>
              <c:strCache>
                <c:ptCount val="1"/>
                <c:pt idx="0">
                  <c:v>2021-22</c:v>
                </c:pt>
              </c:strCache>
            </c:strRef>
          </c:tx>
          <c:spPr>
            <a:solidFill>
              <a:schemeClr val="accent2"/>
            </a:solidFill>
            <a:ln>
              <a:noFill/>
            </a:ln>
            <a:effectLst/>
          </c:spPr>
          <c:invertIfNegative val="0"/>
          <c:cat>
            <c:strRef>
              <c:f>Sheet1!$A$2:$A$7</c:f>
              <c:strCache>
                <c:ptCount val="6"/>
                <c:pt idx="0">
                  <c:v>Black</c:v>
                </c:pt>
                <c:pt idx="1">
                  <c:v>2+ Races</c:v>
                </c:pt>
                <c:pt idx="2">
                  <c:v>White</c:v>
                </c:pt>
                <c:pt idx="3">
                  <c:v>Hispanic</c:v>
                </c:pt>
                <c:pt idx="4">
                  <c:v>American Indian/
or Alaskan</c:v>
                </c:pt>
                <c:pt idx="5">
                  <c:v>Asian</c:v>
                </c:pt>
              </c:strCache>
            </c:strRef>
          </c:cat>
          <c:val>
            <c:numRef>
              <c:f>Sheet1!$C$2:$C$7</c:f>
              <c:numCache>
                <c:formatCode>General</c:formatCode>
                <c:ptCount val="6"/>
                <c:pt idx="0">
                  <c:v>62.2</c:v>
                </c:pt>
                <c:pt idx="1">
                  <c:v>20</c:v>
                </c:pt>
                <c:pt idx="2">
                  <c:v>15.6</c:v>
                </c:pt>
                <c:pt idx="3">
                  <c:v>2.2000000000000002</c:v>
                </c:pt>
                <c:pt idx="4">
                  <c:v>0</c:v>
                </c:pt>
                <c:pt idx="5">
                  <c:v>0</c:v>
                </c:pt>
              </c:numCache>
            </c:numRef>
          </c:val>
          <c:extLst>
            <c:ext xmlns:c16="http://schemas.microsoft.com/office/drawing/2014/chart" uri="{C3380CC4-5D6E-409C-BE32-E72D297353CC}">
              <c16:uniqueId val="{00000001-57A1-6847-9D08-2CC03D795115}"/>
            </c:ext>
          </c:extLst>
        </c:ser>
        <c:ser>
          <c:idx val="2"/>
          <c:order val="2"/>
          <c:tx>
            <c:strRef>
              <c:f>Sheet1!$D$1</c:f>
              <c:strCache>
                <c:ptCount val="1"/>
                <c:pt idx="0">
                  <c:v>2022-23</c:v>
                </c:pt>
              </c:strCache>
            </c:strRef>
          </c:tx>
          <c:spPr>
            <a:solidFill>
              <a:schemeClr val="accent3"/>
            </a:solidFill>
            <a:ln>
              <a:noFill/>
            </a:ln>
            <a:effectLst/>
          </c:spPr>
          <c:invertIfNegative val="0"/>
          <c:cat>
            <c:strRef>
              <c:f>Sheet1!$A$2:$A$7</c:f>
              <c:strCache>
                <c:ptCount val="6"/>
                <c:pt idx="0">
                  <c:v>Black</c:v>
                </c:pt>
                <c:pt idx="1">
                  <c:v>2+ Races</c:v>
                </c:pt>
                <c:pt idx="2">
                  <c:v>White</c:v>
                </c:pt>
                <c:pt idx="3">
                  <c:v>Hispanic</c:v>
                </c:pt>
                <c:pt idx="4">
                  <c:v>American Indian/
or Alaskan</c:v>
                </c:pt>
                <c:pt idx="5">
                  <c:v>Asian</c:v>
                </c:pt>
              </c:strCache>
            </c:strRef>
          </c:cat>
          <c:val>
            <c:numRef>
              <c:f>Sheet1!$D$2:$D$7</c:f>
              <c:numCache>
                <c:formatCode>General</c:formatCode>
                <c:ptCount val="6"/>
                <c:pt idx="0">
                  <c:v>76.8</c:v>
                </c:pt>
                <c:pt idx="1">
                  <c:v>11</c:v>
                </c:pt>
                <c:pt idx="2">
                  <c:v>8.5</c:v>
                </c:pt>
                <c:pt idx="3">
                  <c:v>3.7</c:v>
                </c:pt>
                <c:pt idx="4">
                  <c:v>0</c:v>
                </c:pt>
                <c:pt idx="5">
                  <c:v>0</c:v>
                </c:pt>
              </c:numCache>
            </c:numRef>
          </c:val>
          <c:extLst>
            <c:ext xmlns:c16="http://schemas.microsoft.com/office/drawing/2014/chart" uri="{C3380CC4-5D6E-409C-BE32-E72D297353CC}">
              <c16:uniqueId val="{00000002-57A1-6847-9D08-2CC03D795115}"/>
            </c:ext>
          </c:extLst>
        </c:ser>
        <c:dLbls>
          <c:showLegendKey val="0"/>
          <c:showVal val="0"/>
          <c:showCatName val="0"/>
          <c:showSerName val="0"/>
          <c:showPercent val="0"/>
          <c:showBubbleSize val="0"/>
        </c:dLbls>
        <c:gapWidth val="219"/>
        <c:overlap val="-27"/>
        <c:axId val="2068457136"/>
        <c:axId val="2033120992"/>
      </c:barChart>
      <c:catAx>
        <c:axId val="206845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3120992"/>
        <c:crosses val="autoZero"/>
        <c:auto val="1"/>
        <c:lblAlgn val="ctr"/>
        <c:lblOffset val="100"/>
        <c:noMultiLvlLbl val="0"/>
      </c:catAx>
      <c:valAx>
        <c:axId val="203312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8457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i="0" dirty="0">
                <a:latin typeface="Times New Roman" panose="02020603050405020304" pitchFamily="18" charset="0"/>
                <a:cs typeface="Times New Roman" panose="02020603050405020304" pitchFamily="18" charset="0"/>
              </a:rPr>
              <a:t>In-School and Out-of-School Suspension Rates</a:t>
            </a:r>
          </a:p>
          <a:p>
            <a:pPr>
              <a:defRPr/>
            </a:pPr>
            <a:r>
              <a:rPr lang="en-US" sz="3200" b="1" i="0" dirty="0">
                <a:latin typeface="Times New Roman" panose="02020603050405020304" pitchFamily="18" charset="0"/>
                <a:cs typeface="Times New Roman" panose="02020603050405020304" pitchFamily="18" charset="0"/>
              </a:rPr>
              <a:t>2020-2023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Sheet1!$A$2:$A$3</c:f>
              <c:strCache>
                <c:ptCount val="2"/>
                <c:pt idx="0">
                  <c:v>In-School Suspension
(ISS) Rate </c:v>
                </c:pt>
                <c:pt idx="1">
                  <c:v>Out of School Suspension
(OSS) Rate</c:v>
                </c:pt>
              </c:strCache>
            </c:strRef>
          </c:cat>
          <c:val>
            <c:numRef>
              <c:f>Sheet1!$B$2:$B$3</c:f>
              <c:numCache>
                <c:formatCode>General</c:formatCode>
                <c:ptCount val="2"/>
                <c:pt idx="0">
                  <c:v>0.6</c:v>
                </c:pt>
                <c:pt idx="1">
                  <c:v>1</c:v>
                </c:pt>
              </c:numCache>
            </c:numRef>
          </c:val>
          <c:extLst>
            <c:ext xmlns:c16="http://schemas.microsoft.com/office/drawing/2014/chart" uri="{C3380CC4-5D6E-409C-BE32-E72D297353CC}">
              <c16:uniqueId val="{00000000-179E-D64F-91AF-EC6411394531}"/>
            </c:ext>
          </c:extLst>
        </c:ser>
        <c:ser>
          <c:idx val="1"/>
          <c:order val="1"/>
          <c:tx>
            <c:strRef>
              <c:f>Sheet1!$C$1</c:f>
              <c:strCache>
                <c:ptCount val="1"/>
                <c:pt idx="0">
                  <c:v>2021-22</c:v>
                </c:pt>
              </c:strCache>
            </c:strRef>
          </c:tx>
          <c:spPr>
            <a:solidFill>
              <a:schemeClr val="accent2"/>
            </a:solidFill>
            <a:ln>
              <a:noFill/>
            </a:ln>
            <a:effectLst/>
          </c:spPr>
          <c:invertIfNegative val="0"/>
          <c:cat>
            <c:strRef>
              <c:f>Sheet1!$A$2:$A$3</c:f>
              <c:strCache>
                <c:ptCount val="2"/>
                <c:pt idx="0">
                  <c:v>In-School Suspension
(ISS) Rate </c:v>
                </c:pt>
                <c:pt idx="1">
                  <c:v>Out of School Suspension
(OSS) Rate</c:v>
                </c:pt>
              </c:strCache>
            </c:strRef>
          </c:cat>
          <c:val>
            <c:numRef>
              <c:f>Sheet1!$C$2:$C$3</c:f>
              <c:numCache>
                <c:formatCode>General</c:formatCode>
                <c:ptCount val="2"/>
                <c:pt idx="0">
                  <c:v>0.1</c:v>
                </c:pt>
                <c:pt idx="1">
                  <c:v>1.9</c:v>
                </c:pt>
              </c:numCache>
            </c:numRef>
          </c:val>
          <c:extLst>
            <c:ext xmlns:c16="http://schemas.microsoft.com/office/drawing/2014/chart" uri="{C3380CC4-5D6E-409C-BE32-E72D297353CC}">
              <c16:uniqueId val="{00000001-179E-D64F-91AF-EC6411394531}"/>
            </c:ext>
          </c:extLst>
        </c:ser>
        <c:ser>
          <c:idx val="2"/>
          <c:order val="2"/>
          <c:tx>
            <c:strRef>
              <c:f>Sheet1!$D$1</c:f>
              <c:strCache>
                <c:ptCount val="1"/>
                <c:pt idx="0">
                  <c:v>2022-23</c:v>
                </c:pt>
              </c:strCache>
            </c:strRef>
          </c:tx>
          <c:spPr>
            <a:solidFill>
              <a:schemeClr val="accent3"/>
            </a:solidFill>
            <a:ln>
              <a:noFill/>
            </a:ln>
            <a:effectLst/>
          </c:spPr>
          <c:invertIfNegative val="0"/>
          <c:cat>
            <c:strRef>
              <c:f>Sheet1!$A$2:$A$3</c:f>
              <c:strCache>
                <c:ptCount val="2"/>
                <c:pt idx="0">
                  <c:v>In-School Suspension
(ISS) Rate </c:v>
                </c:pt>
                <c:pt idx="1">
                  <c:v>Out of School Suspension
(OSS) Rate</c:v>
                </c:pt>
              </c:strCache>
            </c:strRef>
          </c:cat>
          <c:val>
            <c:numRef>
              <c:f>Sheet1!$D$2:$D$3</c:f>
              <c:numCache>
                <c:formatCode>General</c:formatCode>
                <c:ptCount val="2"/>
                <c:pt idx="0">
                  <c:v>0.1</c:v>
                </c:pt>
                <c:pt idx="1">
                  <c:v>4.3</c:v>
                </c:pt>
              </c:numCache>
            </c:numRef>
          </c:val>
          <c:extLst>
            <c:ext xmlns:c16="http://schemas.microsoft.com/office/drawing/2014/chart" uri="{C3380CC4-5D6E-409C-BE32-E72D297353CC}">
              <c16:uniqueId val="{00000002-179E-D64F-91AF-EC6411394531}"/>
            </c:ext>
          </c:extLst>
        </c:ser>
        <c:dLbls>
          <c:showLegendKey val="0"/>
          <c:showVal val="0"/>
          <c:showCatName val="0"/>
          <c:showSerName val="0"/>
          <c:showPercent val="0"/>
          <c:showBubbleSize val="0"/>
        </c:dLbls>
        <c:gapWidth val="219"/>
        <c:overlap val="-27"/>
        <c:axId val="498977760"/>
        <c:axId val="498226672"/>
      </c:barChart>
      <c:catAx>
        <c:axId val="49897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8226672"/>
        <c:crosses val="autoZero"/>
        <c:auto val="1"/>
        <c:lblAlgn val="ctr"/>
        <c:lblOffset val="100"/>
        <c:noMultiLvlLbl val="0"/>
      </c:catAx>
      <c:valAx>
        <c:axId val="498226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897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dirty="0">
                <a:latin typeface="Times New Roman" panose="02020603050405020304" pitchFamily="18" charset="0"/>
                <a:cs typeface="Times New Roman" panose="02020603050405020304" pitchFamily="18" charset="0"/>
              </a:rPr>
              <a:t>WES Georgia Student Health Survey Question Results- All Students</a:t>
            </a:r>
          </a:p>
          <a:p>
            <a:pPr>
              <a:defRPr/>
            </a:pPr>
            <a:r>
              <a:rPr lang="en-US" sz="2000" b="1" i="0" dirty="0">
                <a:solidFill>
                  <a:srgbClr val="C00000"/>
                </a:solidFill>
                <a:latin typeface="Times New Roman" panose="02020603050405020304" pitchFamily="18" charset="0"/>
                <a:cs typeface="Times New Roman" panose="02020603050405020304" pitchFamily="18" charset="0"/>
              </a:rPr>
              <a:t>Teachers</a:t>
            </a:r>
            <a:r>
              <a:rPr lang="en-US" sz="2000" b="1" i="0" baseline="0" dirty="0">
                <a:solidFill>
                  <a:srgbClr val="C00000"/>
                </a:solidFill>
                <a:latin typeface="Times New Roman" panose="02020603050405020304" pitchFamily="18" charset="0"/>
                <a:cs typeface="Times New Roman" panose="02020603050405020304" pitchFamily="18" charset="0"/>
              </a:rPr>
              <a:t> Treat Me With Respect</a:t>
            </a:r>
          </a:p>
          <a:p>
            <a:pPr>
              <a:defRPr/>
            </a:pPr>
            <a:r>
              <a:rPr lang="en-US" sz="2000" b="1" i="0" baseline="0" dirty="0">
                <a:latin typeface="Times New Roman" panose="02020603050405020304" pitchFamily="18" charset="0"/>
                <a:cs typeface="Times New Roman" panose="02020603050405020304" pitchFamily="18" charset="0"/>
              </a:rPr>
              <a:t>2020, 2022, 2023 (2021 Data Unavailable)</a:t>
            </a:r>
            <a:endParaRPr lang="en-US" sz="2000" b="1" i="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cat>
            <c:strRef>
              <c:f>Sheet1!$A$2:$A$5</c:f>
              <c:strCache>
                <c:ptCount val="4"/>
                <c:pt idx="0">
                  <c:v>Always</c:v>
                </c:pt>
                <c:pt idx="1">
                  <c:v>Never</c:v>
                </c:pt>
                <c:pt idx="2">
                  <c:v>Often</c:v>
                </c:pt>
                <c:pt idx="3">
                  <c:v>Sometimes</c:v>
                </c:pt>
              </c:strCache>
            </c:strRef>
          </c:cat>
          <c:val>
            <c:numRef>
              <c:f>Sheet1!$B$2:$B$5</c:f>
              <c:numCache>
                <c:formatCode>General</c:formatCode>
                <c:ptCount val="4"/>
                <c:pt idx="0">
                  <c:v>277</c:v>
                </c:pt>
                <c:pt idx="1">
                  <c:v>2</c:v>
                </c:pt>
                <c:pt idx="2">
                  <c:v>52</c:v>
                </c:pt>
                <c:pt idx="3">
                  <c:v>27</c:v>
                </c:pt>
              </c:numCache>
            </c:numRef>
          </c:val>
          <c:extLst>
            <c:ext xmlns:c16="http://schemas.microsoft.com/office/drawing/2014/chart" uri="{C3380CC4-5D6E-409C-BE32-E72D297353CC}">
              <c16:uniqueId val="{00000000-68E0-BA48-8784-1BFFCE57AEBC}"/>
            </c:ext>
          </c:extLst>
        </c:ser>
        <c:ser>
          <c:idx val="1"/>
          <c:order val="1"/>
          <c:tx>
            <c:strRef>
              <c:f>Sheet1!$C$1</c:f>
              <c:strCache>
                <c:ptCount val="1"/>
                <c:pt idx="0">
                  <c:v>2022</c:v>
                </c:pt>
              </c:strCache>
            </c:strRef>
          </c:tx>
          <c:spPr>
            <a:solidFill>
              <a:schemeClr val="accent2"/>
            </a:solidFill>
            <a:ln>
              <a:noFill/>
            </a:ln>
            <a:effectLst/>
          </c:spPr>
          <c:invertIfNegative val="0"/>
          <c:cat>
            <c:strRef>
              <c:f>Sheet1!$A$2:$A$5</c:f>
              <c:strCache>
                <c:ptCount val="4"/>
                <c:pt idx="0">
                  <c:v>Always</c:v>
                </c:pt>
                <c:pt idx="1">
                  <c:v>Never</c:v>
                </c:pt>
                <c:pt idx="2">
                  <c:v>Often</c:v>
                </c:pt>
                <c:pt idx="3">
                  <c:v>Sometimes</c:v>
                </c:pt>
              </c:strCache>
            </c:strRef>
          </c:cat>
          <c:val>
            <c:numRef>
              <c:f>Sheet1!$C$2:$C$5</c:f>
              <c:numCache>
                <c:formatCode>General</c:formatCode>
                <c:ptCount val="4"/>
                <c:pt idx="0">
                  <c:v>224</c:v>
                </c:pt>
                <c:pt idx="1">
                  <c:v>3</c:v>
                </c:pt>
                <c:pt idx="2">
                  <c:v>46</c:v>
                </c:pt>
                <c:pt idx="3">
                  <c:v>23</c:v>
                </c:pt>
              </c:numCache>
            </c:numRef>
          </c:val>
          <c:extLst>
            <c:ext xmlns:c16="http://schemas.microsoft.com/office/drawing/2014/chart" uri="{C3380CC4-5D6E-409C-BE32-E72D297353CC}">
              <c16:uniqueId val="{00000001-68E0-BA48-8784-1BFFCE57AEBC}"/>
            </c:ext>
          </c:extLst>
        </c:ser>
        <c:ser>
          <c:idx val="2"/>
          <c:order val="2"/>
          <c:tx>
            <c:strRef>
              <c:f>Sheet1!$D$1</c:f>
              <c:strCache>
                <c:ptCount val="1"/>
                <c:pt idx="0">
                  <c:v>2023</c:v>
                </c:pt>
              </c:strCache>
            </c:strRef>
          </c:tx>
          <c:spPr>
            <a:solidFill>
              <a:schemeClr val="accent3"/>
            </a:solidFill>
            <a:ln>
              <a:noFill/>
            </a:ln>
            <a:effectLst/>
          </c:spPr>
          <c:invertIfNegative val="0"/>
          <c:cat>
            <c:strRef>
              <c:f>Sheet1!$A$2:$A$5</c:f>
              <c:strCache>
                <c:ptCount val="4"/>
                <c:pt idx="0">
                  <c:v>Always</c:v>
                </c:pt>
                <c:pt idx="1">
                  <c:v>Never</c:v>
                </c:pt>
                <c:pt idx="2">
                  <c:v>Often</c:v>
                </c:pt>
                <c:pt idx="3">
                  <c:v>Sometimes</c:v>
                </c:pt>
              </c:strCache>
            </c:strRef>
          </c:cat>
          <c:val>
            <c:numRef>
              <c:f>Sheet1!$D$2:$D$5</c:f>
              <c:numCache>
                <c:formatCode>General</c:formatCode>
                <c:ptCount val="4"/>
                <c:pt idx="0">
                  <c:v>189</c:v>
                </c:pt>
                <c:pt idx="1">
                  <c:v>4</c:v>
                </c:pt>
                <c:pt idx="2">
                  <c:v>29</c:v>
                </c:pt>
                <c:pt idx="3">
                  <c:v>12</c:v>
                </c:pt>
              </c:numCache>
            </c:numRef>
          </c:val>
          <c:extLst>
            <c:ext xmlns:c16="http://schemas.microsoft.com/office/drawing/2014/chart" uri="{C3380CC4-5D6E-409C-BE32-E72D297353CC}">
              <c16:uniqueId val="{00000002-68E0-BA48-8784-1BFFCE57AEBC}"/>
            </c:ext>
          </c:extLst>
        </c:ser>
        <c:dLbls>
          <c:showLegendKey val="0"/>
          <c:showVal val="0"/>
          <c:showCatName val="0"/>
          <c:showSerName val="0"/>
          <c:showPercent val="0"/>
          <c:showBubbleSize val="0"/>
        </c:dLbls>
        <c:gapWidth val="219"/>
        <c:overlap val="-27"/>
        <c:axId val="2064672256"/>
        <c:axId val="2060449680"/>
      </c:barChart>
      <c:catAx>
        <c:axId val="206467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0449680"/>
        <c:crosses val="autoZero"/>
        <c:auto val="1"/>
        <c:lblAlgn val="ctr"/>
        <c:lblOffset val="100"/>
        <c:noMultiLvlLbl val="0"/>
      </c:catAx>
      <c:valAx>
        <c:axId val="2060449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67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rPr>
              <a:t>WES Georgia Student Health Survey Question Results- All Students</a:t>
            </a:r>
          </a:p>
          <a:p>
            <a:pPr>
              <a:defRPr/>
            </a:pPr>
            <a:r>
              <a:rPr lang="en-US" sz="1800" b="1" i="0" u="none" strike="noStrike" kern="1200" spc="0" baseline="0" dirty="0">
                <a:solidFill>
                  <a:srgbClr val="C00000"/>
                </a:solidFill>
                <a:latin typeface="Times New Roman" panose="02020603050405020304" pitchFamily="18" charset="0"/>
                <a:cs typeface="Times New Roman" panose="02020603050405020304" pitchFamily="18" charset="0"/>
              </a:rPr>
              <a:t>My School Has Clear Rules For Behavior</a:t>
            </a:r>
          </a:p>
          <a:p>
            <a:pPr>
              <a:defRPr/>
            </a:pPr>
            <a:r>
              <a:rPr lang="en-US" sz="1800" b="1"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rPr>
              <a:t>2020, 2022, 2023 (2021 Data Unavailable)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cat>
            <c:strRef>
              <c:f>Sheet1!$A$2:$A$5</c:f>
              <c:strCache>
                <c:ptCount val="4"/>
                <c:pt idx="0">
                  <c:v>Always</c:v>
                </c:pt>
                <c:pt idx="1">
                  <c:v>Never</c:v>
                </c:pt>
                <c:pt idx="2">
                  <c:v>Often</c:v>
                </c:pt>
                <c:pt idx="3">
                  <c:v>Sometimes</c:v>
                </c:pt>
              </c:strCache>
            </c:strRef>
          </c:cat>
          <c:val>
            <c:numRef>
              <c:f>Sheet1!$B$2:$B$5</c:f>
              <c:numCache>
                <c:formatCode>General</c:formatCode>
                <c:ptCount val="4"/>
                <c:pt idx="0">
                  <c:v>310</c:v>
                </c:pt>
                <c:pt idx="1">
                  <c:v>2</c:v>
                </c:pt>
                <c:pt idx="2">
                  <c:v>20</c:v>
                </c:pt>
                <c:pt idx="3">
                  <c:v>15</c:v>
                </c:pt>
              </c:numCache>
            </c:numRef>
          </c:val>
          <c:extLst>
            <c:ext xmlns:c16="http://schemas.microsoft.com/office/drawing/2014/chart" uri="{C3380CC4-5D6E-409C-BE32-E72D297353CC}">
              <c16:uniqueId val="{00000000-6E76-144D-B8A3-51B9A592673B}"/>
            </c:ext>
          </c:extLst>
        </c:ser>
        <c:ser>
          <c:idx val="1"/>
          <c:order val="1"/>
          <c:tx>
            <c:strRef>
              <c:f>Sheet1!$C$1</c:f>
              <c:strCache>
                <c:ptCount val="1"/>
                <c:pt idx="0">
                  <c:v>2022</c:v>
                </c:pt>
              </c:strCache>
            </c:strRef>
          </c:tx>
          <c:spPr>
            <a:solidFill>
              <a:schemeClr val="accent2"/>
            </a:solidFill>
            <a:ln>
              <a:noFill/>
            </a:ln>
            <a:effectLst/>
          </c:spPr>
          <c:invertIfNegative val="0"/>
          <c:cat>
            <c:strRef>
              <c:f>Sheet1!$A$2:$A$5</c:f>
              <c:strCache>
                <c:ptCount val="4"/>
                <c:pt idx="0">
                  <c:v>Always</c:v>
                </c:pt>
                <c:pt idx="1">
                  <c:v>Never</c:v>
                </c:pt>
                <c:pt idx="2">
                  <c:v>Often</c:v>
                </c:pt>
                <c:pt idx="3">
                  <c:v>Sometimes</c:v>
                </c:pt>
              </c:strCache>
            </c:strRef>
          </c:cat>
          <c:val>
            <c:numRef>
              <c:f>Sheet1!$C$2:$C$5</c:f>
              <c:numCache>
                <c:formatCode>General</c:formatCode>
                <c:ptCount val="4"/>
                <c:pt idx="0">
                  <c:v>250</c:v>
                </c:pt>
                <c:pt idx="1">
                  <c:v>3</c:v>
                </c:pt>
                <c:pt idx="2">
                  <c:v>30</c:v>
                </c:pt>
                <c:pt idx="3">
                  <c:v>13</c:v>
                </c:pt>
              </c:numCache>
            </c:numRef>
          </c:val>
          <c:extLst>
            <c:ext xmlns:c16="http://schemas.microsoft.com/office/drawing/2014/chart" uri="{C3380CC4-5D6E-409C-BE32-E72D297353CC}">
              <c16:uniqueId val="{00000001-6E76-144D-B8A3-51B9A592673B}"/>
            </c:ext>
          </c:extLst>
        </c:ser>
        <c:ser>
          <c:idx val="2"/>
          <c:order val="2"/>
          <c:tx>
            <c:strRef>
              <c:f>Sheet1!$D$1</c:f>
              <c:strCache>
                <c:ptCount val="1"/>
                <c:pt idx="0">
                  <c:v>2023</c:v>
                </c:pt>
              </c:strCache>
            </c:strRef>
          </c:tx>
          <c:spPr>
            <a:solidFill>
              <a:schemeClr val="accent3"/>
            </a:solidFill>
            <a:ln>
              <a:noFill/>
            </a:ln>
            <a:effectLst/>
          </c:spPr>
          <c:invertIfNegative val="0"/>
          <c:cat>
            <c:strRef>
              <c:f>Sheet1!$A$2:$A$5</c:f>
              <c:strCache>
                <c:ptCount val="4"/>
                <c:pt idx="0">
                  <c:v>Always</c:v>
                </c:pt>
                <c:pt idx="1">
                  <c:v>Never</c:v>
                </c:pt>
                <c:pt idx="2">
                  <c:v>Often</c:v>
                </c:pt>
                <c:pt idx="3">
                  <c:v>Sometimes</c:v>
                </c:pt>
              </c:strCache>
            </c:strRef>
          </c:cat>
          <c:val>
            <c:numRef>
              <c:f>Sheet1!$D$2:$D$5</c:f>
              <c:numCache>
                <c:formatCode>General</c:formatCode>
                <c:ptCount val="4"/>
                <c:pt idx="0">
                  <c:v>211</c:v>
                </c:pt>
                <c:pt idx="1">
                  <c:v>1</c:v>
                </c:pt>
                <c:pt idx="2">
                  <c:v>16</c:v>
                </c:pt>
                <c:pt idx="3">
                  <c:v>6</c:v>
                </c:pt>
              </c:numCache>
            </c:numRef>
          </c:val>
          <c:extLst>
            <c:ext xmlns:c16="http://schemas.microsoft.com/office/drawing/2014/chart" uri="{C3380CC4-5D6E-409C-BE32-E72D297353CC}">
              <c16:uniqueId val="{00000002-6E76-144D-B8A3-51B9A592673B}"/>
            </c:ext>
          </c:extLst>
        </c:ser>
        <c:dLbls>
          <c:showLegendKey val="0"/>
          <c:showVal val="0"/>
          <c:showCatName val="0"/>
          <c:showSerName val="0"/>
          <c:showPercent val="0"/>
          <c:showBubbleSize val="0"/>
        </c:dLbls>
        <c:gapWidth val="219"/>
        <c:overlap val="-27"/>
        <c:axId val="1846179008"/>
        <c:axId val="1845767040"/>
      </c:barChart>
      <c:catAx>
        <c:axId val="184617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5767040"/>
        <c:crosses val="autoZero"/>
        <c:auto val="1"/>
        <c:lblAlgn val="ctr"/>
        <c:lblOffset val="100"/>
        <c:noMultiLvlLbl val="0"/>
      </c:catAx>
      <c:valAx>
        <c:axId val="1845767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617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rPr>
              <a:t>WES Georgia Student Health Survey Question Results- All Students</a:t>
            </a:r>
          </a:p>
          <a:p>
            <a:pPr>
              <a:defRPr/>
            </a:pPr>
            <a:r>
              <a:rPr lang="en-US" sz="2000" b="1" i="0" u="none" strike="noStrike" kern="1200" spc="0" baseline="0" dirty="0">
                <a:solidFill>
                  <a:srgbClr val="C00000"/>
                </a:solidFill>
                <a:latin typeface="Times New Roman" panose="02020603050405020304" pitchFamily="18" charset="0"/>
                <a:cs typeface="Times New Roman" panose="02020603050405020304" pitchFamily="18" charset="0"/>
              </a:rPr>
              <a:t>My Schools Wants Me To Do Well</a:t>
            </a:r>
          </a:p>
          <a:p>
            <a:pPr>
              <a:defRPr/>
            </a:pPr>
            <a:r>
              <a:rPr lang="en-US" sz="2000" b="1"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rPr>
              <a:t>2020, 2022, 2023 (2021 Data Unavailable)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cat>
            <c:strRef>
              <c:f>Sheet1!$A$2:$A$5</c:f>
              <c:strCache>
                <c:ptCount val="4"/>
                <c:pt idx="0">
                  <c:v>Always</c:v>
                </c:pt>
                <c:pt idx="1">
                  <c:v>Never</c:v>
                </c:pt>
                <c:pt idx="2">
                  <c:v>Often</c:v>
                </c:pt>
                <c:pt idx="3">
                  <c:v>Sometimes</c:v>
                </c:pt>
              </c:strCache>
            </c:strRef>
          </c:cat>
          <c:val>
            <c:numRef>
              <c:f>Sheet1!$B$2:$B$5</c:f>
              <c:numCache>
                <c:formatCode>General</c:formatCode>
                <c:ptCount val="4"/>
                <c:pt idx="0">
                  <c:v>330</c:v>
                </c:pt>
                <c:pt idx="1">
                  <c:v>4</c:v>
                </c:pt>
                <c:pt idx="2">
                  <c:v>21</c:v>
                </c:pt>
                <c:pt idx="3">
                  <c:v>3</c:v>
                </c:pt>
              </c:numCache>
            </c:numRef>
          </c:val>
          <c:extLst>
            <c:ext xmlns:c16="http://schemas.microsoft.com/office/drawing/2014/chart" uri="{C3380CC4-5D6E-409C-BE32-E72D297353CC}">
              <c16:uniqueId val="{00000000-A88F-1B4E-B8B2-6DA288207135}"/>
            </c:ext>
          </c:extLst>
        </c:ser>
        <c:ser>
          <c:idx val="1"/>
          <c:order val="1"/>
          <c:tx>
            <c:strRef>
              <c:f>Sheet1!$C$1</c:f>
              <c:strCache>
                <c:ptCount val="1"/>
                <c:pt idx="0">
                  <c:v>2022</c:v>
                </c:pt>
              </c:strCache>
            </c:strRef>
          </c:tx>
          <c:spPr>
            <a:solidFill>
              <a:schemeClr val="accent2"/>
            </a:solidFill>
            <a:ln>
              <a:noFill/>
            </a:ln>
            <a:effectLst/>
          </c:spPr>
          <c:invertIfNegative val="0"/>
          <c:cat>
            <c:strRef>
              <c:f>Sheet1!$A$2:$A$5</c:f>
              <c:strCache>
                <c:ptCount val="4"/>
                <c:pt idx="0">
                  <c:v>Always</c:v>
                </c:pt>
                <c:pt idx="1">
                  <c:v>Never</c:v>
                </c:pt>
                <c:pt idx="2">
                  <c:v>Often</c:v>
                </c:pt>
                <c:pt idx="3">
                  <c:v>Sometimes</c:v>
                </c:pt>
              </c:strCache>
            </c:strRef>
          </c:cat>
          <c:val>
            <c:numRef>
              <c:f>Sheet1!$C$2:$C$5</c:f>
              <c:numCache>
                <c:formatCode>General</c:formatCode>
                <c:ptCount val="4"/>
                <c:pt idx="0">
                  <c:v>269</c:v>
                </c:pt>
                <c:pt idx="1">
                  <c:v>4</c:v>
                </c:pt>
                <c:pt idx="2">
                  <c:v>16</c:v>
                </c:pt>
                <c:pt idx="3">
                  <c:v>7</c:v>
                </c:pt>
              </c:numCache>
            </c:numRef>
          </c:val>
          <c:extLst>
            <c:ext xmlns:c16="http://schemas.microsoft.com/office/drawing/2014/chart" uri="{C3380CC4-5D6E-409C-BE32-E72D297353CC}">
              <c16:uniqueId val="{00000001-A88F-1B4E-B8B2-6DA288207135}"/>
            </c:ext>
          </c:extLst>
        </c:ser>
        <c:ser>
          <c:idx val="2"/>
          <c:order val="2"/>
          <c:tx>
            <c:strRef>
              <c:f>Sheet1!$D$1</c:f>
              <c:strCache>
                <c:ptCount val="1"/>
                <c:pt idx="0">
                  <c:v>2023</c:v>
                </c:pt>
              </c:strCache>
            </c:strRef>
          </c:tx>
          <c:spPr>
            <a:solidFill>
              <a:schemeClr val="accent3"/>
            </a:solidFill>
            <a:ln>
              <a:noFill/>
            </a:ln>
            <a:effectLst/>
          </c:spPr>
          <c:invertIfNegative val="0"/>
          <c:cat>
            <c:strRef>
              <c:f>Sheet1!$A$2:$A$5</c:f>
              <c:strCache>
                <c:ptCount val="4"/>
                <c:pt idx="0">
                  <c:v>Always</c:v>
                </c:pt>
                <c:pt idx="1">
                  <c:v>Never</c:v>
                </c:pt>
                <c:pt idx="2">
                  <c:v>Often</c:v>
                </c:pt>
                <c:pt idx="3">
                  <c:v>Sometimes</c:v>
                </c:pt>
              </c:strCache>
            </c:strRef>
          </c:cat>
          <c:val>
            <c:numRef>
              <c:f>Sheet1!$D$2:$D$5</c:f>
              <c:numCache>
                <c:formatCode>General</c:formatCode>
                <c:ptCount val="4"/>
                <c:pt idx="0">
                  <c:v>209</c:v>
                </c:pt>
                <c:pt idx="1">
                  <c:v>5</c:v>
                </c:pt>
                <c:pt idx="2">
                  <c:v>14</c:v>
                </c:pt>
                <c:pt idx="3">
                  <c:v>6</c:v>
                </c:pt>
              </c:numCache>
            </c:numRef>
          </c:val>
          <c:extLst>
            <c:ext xmlns:c16="http://schemas.microsoft.com/office/drawing/2014/chart" uri="{C3380CC4-5D6E-409C-BE32-E72D297353CC}">
              <c16:uniqueId val="{00000002-A88F-1B4E-B8B2-6DA288207135}"/>
            </c:ext>
          </c:extLst>
        </c:ser>
        <c:dLbls>
          <c:showLegendKey val="0"/>
          <c:showVal val="0"/>
          <c:showCatName val="0"/>
          <c:showSerName val="0"/>
          <c:showPercent val="0"/>
          <c:showBubbleSize val="0"/>
        </c:dLbls>
        <c:gapWidth val="219"/>
        <c:overlap val="-27"/>
        <c:axId val="2018539408"/>
        <c:axId val="2128808096"/>
      </c:barChart>
      <c:catAx>
        <c:axId val="201853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8808096"/>
        <c:crosses val="autoZero"/>
        <c:auto val="1"/>
        <c:lblAlgn val="ctr"/>
        <c:lblOffset val="100"/>
        <c:noMultiLvlLbl val="0"/>
      </c:catAx>
      <c:valAx>
        <c:axId val="2128808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853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i="0" dirty="0">
                <a:latin typeface="Times New Roman" panose="02020603050405020304" pitchFamily="18" charset="0"/>
                <a:cs typeface="Times New Roman" panose="02020603050405020304" pitchFamily="18" charset="0"/>
              </a:rPr>
              <a:t>Welch</a:t>
            </a:r>
            <a:r>
              <a:rPr lang="en-US" sz="2400" b="1" i="0" baseline="0" dirty="0">
                <a:latin typeface="Times New Roman" panose="02020603050405020304" pitchFamily="18" charset="0"/>
                <a:cs typeface="Times New Roman" panose="02020603050405020304" pitchFamily="18" charset="0"/>
              </a:rPr>
              <a:t> Elementary School Enrollment by Race/Ethnicity</a:t>
            </a:r>
          </a:p>
          <a:p>
            <a:pPr>
              <a:defRPr/>
            </a:pPr>
            <a:r>
              <a:rPr lang="en-US" sz="2400" b="1" i="0" baseline="0" dirty="0">
                <a:latin typeface="Times New Roman" panose="02020603050405020304" pitchFamily="18" charset="0"/>
                <a:cs typeface="Times New Roman" panose="02020603050405020304" pitchFamily="18" charset="0"/>
              </a:rPr>
              <a:t>2020-2023</a:t>
            </a:r>
            <a:endParaRPr lang="en-US" sz="2400" b="1" i="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Sheet1!$A$2:$A$7</c:f>
              <c:strCache>
                <c:ptCount val="6"/>
                <c:pt idx="0">
                  <c:v>Asian</c:v>
                </c:pt>
                <c:pt idx="1">
                  <c:v>Black</c:v>
                </c:pt>
                <c:pt idx="2">
                  <c:v>Hispanic</c:v>
                </c:pt>
                <c:pt idx="3">
                  <c:v>Native American/
Alaskan Native</c:v>
                </c:pt>
                <c:pt idx="4">
                  <c:v>White</c:v>
                </c:pt>
                <c:pt idx="5">
                  <c:v>Multiracial</c:v>
                </c:pt>
              </c:strCache>
            </c:strRef>
          </c:cat>
          <c:val>
            <c:numRef>
              <c:f>Sheet1!$B$2:$B$7</c:f>
              <c:numCache>
                <c:formatCode>General</c:formatCode>
                <c:ptCount val="6"/>
                <c:pt idx="0">
                  <c:v>3</c:v>
                </c:pt>
                <c:pt idx="1">
                  <c:v>41</c:v>
                </c:pt>
                <c:pt idx="2">
                  <c:v>15</c:v>
                </c:pt>
                <c:pt idx="3">
                  <c:v>0</c:v>
                </c:pt>
                <c:pt idx="4">
                  <c:v>34</c:v>
                </c:pt>
                <c:pt idx="5">
                  <c:v>6</c:v>
                </c:pt>
              </c:numCache>
            </c:numRef>
          </c:val>
          <c:extLst>
            <c:ext xmlns:c16="http://schemas.microsoft.com/office/drawing/2014/chart" uri="{C3380CC4-5D6E-409C-BE32-E72D297353CC}">
              <c16:uniqueId val="{00000000-DF7E-0944-9F74-BDA16296AFAD}"/>
            </c:ext>
          </c:extLst>
        </c:ser>
        <c:ser>
          <c:idx val="1"/>
          <c:order val="1"/>
          <c:tx>
            <c:strRef>
              <c:f>Sheet1!$C$1</c:f>
              <c:strCache>
                <c:ptCount val="1"/>
                <c:pt idx="0">
                  <c:v>2021-22</c:v>
                </c:pt>
              </c:strCache>
            </c:strRef>
          </c:tx>
          <c:spPr>
            <a:solidFill>
              <a:schemeClr val="accent2"/>
            </a:solidFill>
            <a:ln>
              <a:noFill/>
            </a:ln>
            <a:effectLst/>
          </c:spPr>
          <c:invertIfNegative val="0"/>
          <c:cat>
            <c:strRef>
              <c:f>Sheet1!$A$2:$A$7</c:f>
              <c:strCache>
                <c:ptCount val="6"/>
                <c:pt idx="0">
                  <c:v>Asian</c:v>
                </c:pt>
                <c:pt idx="1">
                  <c:v>Black</c:v>
                </c:pt>
                <c:pt idx="2">
                  <c:v>Hispanic</c:v>
                </c:pt>
                <c:pt idx="3">
                  <c:v>Native American/
Alaskan Native</c:v>
                </c:pt>
                <c:pt idx="4">
                  <c:v>White</c:v>
                </c:pt>
                <c:pt idx="5">
                  <c:v>Multiracial</c:v>
                </c:pt>
              </c:strCache>
            </c:strRef>
          </c:cat>
          <c:val>
            <c:numRef>
              <c:f>Sheet1!$C$2:$C$7</c:f>
              <c:numCache>
                <c:formatCode>General</c:formatCode>
                <c:ptCount val="6"/>
                <c:pt idx="0">
                  <c:v>4</c:v>
                </c:pt>
                <c:pt idx="1">
                  <c:v>42</c:v>
                </c:pt>
                <c:pt idx="2">
                  <c:v>15</c:v>
                </c:pt>
                <c:pt idx="3">
                  <c:v>0</c:v>
                </c:pt>
                <c:pt idx="4">
                  <c:v>34</c:v>
                </c:pt>
                <c:pt idx="5">
                  <c:v>6</c:v>
                </c:pt>
              </c:numCache>
            </c:numRef>
          </c:val>
          <c:extLst>
            <c:ext xmlns:c16="http://schemas.microsoft.com/office/drawing/2014/chart" uri="{C3380CC4-5D6E-409C-BE32-E72D297353CC}">
              <c16:uniqueId val="{00000001-DF7E-0944-9F74-BDA16296AFAD}"/>
            </c:ext>
          </c:extLst>
        </c:ser>
        <c:ser>
          <c:idx val="2"/>
          <c:order val="2"/>
          <c:tx>
            <c:strRef>
              <c:f>Sheet1!$D$1</c:f>
              <c:strCache>
                <c:ptCount val="1"/>
                <c:pt idx="0">
                  <c:v>2022-23</c:v>
                </c:pt>
              </c:strCache>
            </c:strRef>
          </c:tx>
          <c:spPr>
            <a:solidFill>
              <a:schemeClr val="accent3"/>
            </a:solidFill>
            <a:ln>
              <a:noFill/>
            </a:ln>
            <a:effectLst/>
          </c:spPr>
          <c:invertIfNegative val="0"/>
          <c:cat>
            <c:strRef>
              <c:f>Sheet1!$A$2:$A$7</c:f>
              <c:strCache>
                <c:ptCount val="6"/>
                <c:pt idx="0">
                  <c:v>Asian</c:v>
                </c:pt>
                <c:pt idx="1">
                  <c:v>Black</c:v>
                </c:pt>
                <c:pt idx="2">
                  <c:v>Hispanic</c:v>
                </c:pt>
                <c:pt idx="3">
                  <c:v>Native American/
Alaskan Native</c:v>
                </c:pt>
                <c:pt idx="4">
                  <c:v>White</c:v>
                </c:pt>
                <c:pt idx="5">
                  <c:v>Multiracial</c:v>
                </c:pt>
              </c:strCache>
            </c:strRef>
          </c:cat>
          <c:val>
            <c:numRef>
              <c:f>Sheet1!$D$2:$D$7</c:f>
              <c:numCache>
                <c:formatCode>General</c:formatCode>
                <c:ptCount val="6"/>
                <c:pt idx="0">
                  <c:v>4</c:v>
                </c:pt>
                <c:pt idx="1">
                  <c:v>41</c:v>
                </c:pt>
                <c:pt idx="2">
                  <c:v>15</c:v>
                </c:pt>
                <c:pt idx="3">
                  <c:v>0</c:v>
                </c:pt>
                <c:pt idx="4">
                  <c:v>37</c:v>
                </c:pt>
                <c:pt idx="5">
                  <c:v>5</c:v>
                </c:pt>
              </c:numCache>
            </c:numRef>
          </c:val>
          <c:extLst>
            <c:ext xmlns:c16="http://schemas.microsoft.com/office/drawing/2014/chart" uri="{C3380CC4-5D6E-409C-BE32-E72D297353CC}">
              <c16:uniqueId val="{00000002-DF7E-0944-9F74-BDA16296AFAD}"/>
            </c:ext>
          </c:extLst>
        </c:ser>
        <c:dLbls>
          <c:showLegendKey val="0"/>
          <c:showVal val="0"/>
          <c:showCatName val="0"/>
          <c:showSerName val="0"/>
          <c:showPercent val="0"/>
          <c:showBubbleSize val="0"/>
        </c:dLbls>
        <c:gapWidth val="219"/>
        <c:overlap val="-27"/>
        <c:axId val="268563376"/>
        <c:axId val="1871565536"/>
      </c:barChart>
      <c:catAx>
        <c:axId val="26856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1565536"/>
        <c:crosses val="autoZero"/>
        <c:auto val="1"/>
        <c:lblAlgn val="ctr"/>
        <c:lblOffset val="100"/>
        <c:noMultiLvlLbl val="0"/>
      </c:catAx>
      <c:valAx>
        <c:axId val="1871565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856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dirty="0">
                <a:latin typeface="Times New Roman" panose="02020603050405020304" pitchFamily="18" charset="0"/>
                <a:cs typeface="Times New Roman" panose="02020603050405020304" pitchFamily="18" charset="0"/>
              </a:rPr>
              <a:t>Welch</a:t>
            </a:r>
            <a:r>
              <a:rPr lang="en-US" sz="2000" b="1" i="0" baseline="0" dirty="0">
                <a:latin typeface="Times New Roman" panose="02020603050405020304" pitchFamily="18" charset="0"/>
                <a:cs typeface="Times New Roman" panose="02020603050405020304" pitchFamily="18" charset="0"/>
              </a:rPr>
              <a:t> Elementary School Enrollment by Subgroups</a:t>
            </a:r>
          </a:p>
          <a:p>
            <a:pPr>
              <a:defRPr/>
            </a:pPr>
            <a:r>
              <a:rPr lang="en-US" sz="2000" b="1" i="0" baseline="0" dirty="0">
                <a:latin typeface="Times New Roman" panose="02020603050405020304" pitchFamily="18" charset="0"/>
                <a:cs typeface="Times New Roman" panose="02020603050405020304" pitchFamily="18" charset="0"/>
              </a:rPr>
              <a:t>2020-2023</a:t>
            </a:r>
            <a:endParaRPr lang="en-US" sz="2000" b="1" i="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Sheet1!$A$2:$A$4</c:f>
              <c:strCache>
                <c:ptCount val="3"/>
                <c:pt idx="0">
                  <c:v>Limited English
Proficient</c:v>
                </c:pt>
                <c:pt idx="1">
                  <c:v>Free/Reduced
Lunch</c:v>
                </c:pt>
                <c:pt idx="2">
                  <c:v>Disabilities</c:v>
                </c:pt>
              </c:strCache>
            </c:strRef>
          </c:cat>
          <c:val>
            <c:numRef>
              <c:f>Sheet1!$B$2:$B$4</c:f>
              <c:numCache>
                <c:formatCode>General</c:formatCode>
                <c:ptCount val="3"/>
                <c:pt idx="0">
                  <c:v>10</c:v>
                </c:pt>
                <c:pt idx="1">
                  <c:v>49</c:v>
                </c:pt>
                <c:pt idx="2">
                  <c:v>10.5</c:v>
                </c:pt>
              </c:numCache>
            </c:numRef>
          </c:val>
          <c:extLst>
            <c:ext xmlns:c16="http://schemas.microsoft.com/office/drawing/2014/chart" uri="{C3380CC4-5D6E-409C-BE32-E72D297353CC}">
              <c16:uniqueId val="{00000000-8D30-CD49-B2B5-C53D2EEE722B}"/>
            </c:ext>
          </c:extLst>
        </c:ser>
        <c:ser>
          <c:idx val="1"/>
          <c:order val="1"/>
          <c:tx>
            <c:strRef>
              <c:f>Sheet1!$C$1</c:f>
              <c:strCache>
                <c:ptCount val="1"/>
                <c:pt idx="0">
                  <c:v>2021-22</c:v>
                </c:pt>
              </c:strCache>
            </c:strRef>
          </c:tx>
          <c:spPr>
            <a:solidFill>
              <a:schemeClr val="accent2"/>
            </a:solidFill>
            <a:ln>
              <a:noFill/>
            </a:ln>
            <a:effectLst/>
          </c:spPr>
          <c:invertIfNegative val="0"/>
          <c:cat>
            <c:strRef>
              <c:f>Sheet1!$A$2:$A$4</c:f>
              <c:strCache>
                <c:ptCount val="3"/>
                <c:pt idx="0">
                  <c:v>Limited English
Proficient</c:v>
                </c:pt>
                <c:pt idx="1">
                  <c:v>Free/Reduced
Lunch</c:v>
                </c:pt>
                <c:pt idx="2">
                  <c:v>Disabilities</c:v>
                </c:pt>
              </c:strCache>
            </c:strRef>
          </c:cat>
          <c:val>
            <c:numRef>
              <c:f>Sheet1!$C$2:$C$4</c:f>
              <c:numCache>
                <c:formatCode>General</c:formatCode>
                <c:ptCount val="3"/>
                <c:pt idx="0">
                  <c:v>11</c:v>
                </c:pt>
                <c:pt idx="1">
                  <c:v>33</c:v>
                </c:pt>
                <c:pt idx="2">
                  <c:v>10.8</c:v>
                </c:pt>
              </c:numCache>
            </c:numRef>
          </c:val>
          <c:extLst>
            <c:ext xmlns:c16="http://schemas.microsoft.com/office/drawing/2014/chart" uri="{C3380CC4-5D6E-409C-BE32-E72D297353CC}">
              <c16:uniqueId val="{00000001-8D30-CD49-B2B5-C53D2EEE722B}"/>
            </c:ext>
          </c:extLst>
        </c:ser>
        <c:ser>
          <c:idx val="2"/>
          <c:order val="2"/>
          <c:tx>
            <c:strRef>
              <c:f>Sheet1!$D$1</c:f>
              <c:strCache>
                <c:ptCount val="1"/>
                <c:pt idx="0">
                  <c:v>2022-23</c:v>
                </c:pt>
              </c:strCache>
            </c:strRef>
          </c:tx>
          <c:spPr>
            <a:solidFill>
              <a:schemeClr val="accent3"/>
            </a:solidFill>
            <a:ln>
              <a:noFill/>
            </a:ln>
            <a:effectLst/>
          </c:spPr>
          <c:invertIfNegative val="0"/>
          <c:cat>
            <c:strRef>
              <c:f>Sheet1!$A$2:$A$4</c:f>
              <c:strCache>
                <c:ptCount val="3"/>
                <c:pt idx="0">
                  <c:v>Limited English
Proficient</c:v>
                </c:pt>
                <c:pt idx="1">
                  <c:v>Free/Reduced
Lunch</c:v>
                </c:pt>
                <c:pt idx="2">
                  <c:v>Disabilities</c:v>
                </c:pt>
              </c:strCache>
            </c:strRef>
          </c:cat>
          <c:val>
            <c:numRef>
              <c:f>Sheet1!$D$2:$D$4</c:f>
              <c:numCache>
                <c:formatCode>General</c:formatCode>
                <c:ptCount val="3"/>
                <c:pt idx="0">
                  <c:v>11</c:v>
                </c:pt>
                <c:pt idx="1">
                  <c:v>54</c:v>
                </c:pt>
                <c:pt idx="2">
                  <c:v>3</c:v>
                </c:pt>
              </c:numCache>
            </c:numRef>
          </c:val>
          <c:extLst>
            <c:ext xmlns:c16="http://schemas.microsoft.com/office/drawing/2014/chart" uri="{C3380CC4-5D6E-409C-BE32-E72D297353CC}">
              <c16:uniqueId val="{00000002-8D30-CD49-B2B5-C53D2EEE722B}"/>
            </c:ext>
          </c:extLst>
        </c:ser>
        <c:dLbls>
          <c:showLegendKey val="0"/>
          <c:showVal val="0"/>
          <c:showCatName val="0"/>
          <c:showSerName val="0"/>
          <c:showPercent val="0"/>
          <c:showBubbleSize val="0"/>
        </c:dLbls>
        <c:gapWidth val="219"/>
        <c:overlap val="-27"/>
        <c:axId val="120917536"/>
        <c:axId val="1845967168"/>
      </c:barChart>
      <c:catAx>
        <c:axId val="12091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5967168"/>
        <c:crosses val="autoZero"/>
        <c:auto val="1"/>
        <c:lblAlgn val="ctr"/>
        <c:lblOffset val="100"/>
        <c:noMultiLvlLbl val="0"/>
      </c:catAx>
      <c:valAx>
        <c:axId val="1845967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91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i="0" dirty="0">
                <a:latin typeface="Times New Roman" panose="02020603050405020304" pitchFamily="18" charset="0"/>
                <a:cs typeface="Times New Roman" panose="02020603050405020304" pitchFamily="18" charset="0"/>
              </a:rPr>
              <a:t>Welch Elementary School Staff Demographics </a:t>
            </a:r>
          </a:p>
          <a:p>
            <a:pPr>
              <a:defRPr/>
            </a:pPr>
            <a:r>
              <a:rPr lang="en-US" sz="2800" b="1" i="0" dirty="0">
                <a:latin typeface="Times New Roman" panose="02020603050405020304" pitchFamily="18" charset="0"/>
                <a:cs typeface="Times New Roman" panose="02020603050405020304" pitchFamily="18" charset="0"/>
              </a:rPr>
              <a:t>2020-2023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Sheet1!$A$2:$A$9</c:f>
              <c:strCache>
                <c:ptCount val="8"/>
                <c:pt idx="0">
                  <c:v>Male</c:v>
                </c:pt>
                <c:pt idx="1">
                  <c:v>Female</c:v>
                </c:pt>
                <c:pt idx="2">
                  <c:v>Black</c:v>
                </c:pt>
                <c:pt idx="3">
                  <c:v>White</c:v>
                </c:pt>
                <c:pt idx="4">
                  <c:v>Hispanic</c:v>
                </c:pt>
                <c:pt idx="5">
                  <c:v>Asian</c:v>
                </c:pt>
                <c:pt idx="6">
                  <c:v>Native American</c:v>
                </c:pt>
                <c:pt idx="7">
                  <c:v>Multicultural</c:v>
                </c:pt>
              </c:strCache>
            </c:strRef>
          </c:cat>
          <c:val>
            <c:numRef>
              <c:f>Sheet1!$B$2:$B$9</c:f>
              <c:numCache>
                <c:formatCode>General</c:formatCode>
                <c:ptCount val="8"/>
                <c:pt idx="0">
                  <c:v>4</c:v>
                </c:pt>
                <c:pt idx="1">
                  <c:v>64</c:v>
                </c:pt>
                <c:pt idx="2">
                  <c:v>6</c:v>
                </c:pt>
                <c:pt idx="3">
                  <c:v>60</c:v>
                </c:pt>
                <c:pt idx="4">
                  <c:v>0</c:v>
                </c:pt>
                <c:pt idx="5">
                  <c:v>0</c:v>
                </c:pt>
                <c:pt idx="6">
                  <c:v>0</c:v>
                </c:pt>
                <c:pt idx="7">
                  <c:v>2</c:v>
                </c:pt>
              </c:numCache>
            </c:numRef>
          </c:val>
          <c:extLst>
            <c:ext xmlns:c16="http://schemas.microsoft.com/office/drawing/2014/chart" uri="{C3380CC4-5D6E-409C-BE32-E72D297353CC}">
              <c16:uniqueId val="{00000000-74A5-F242-9349-1B1A743EEF0F}"/>
            </c:ext>
          </c:extLst>
        </c:ser>
        <c:ser>
          <c:idx val="1"/>
          <c:order val="1"/>
          <c:tx>
            <c:strRef>
              <c:f>Sheet1!$C$1</c:f>
              <c:strCache>
                <c:ptCount val="1"/>
                <c:pt idx="0">
                  <c:v>2021-22</c:v>
                </c:pt>
              </c:strCache>
            </c:strRef>
          </c:tx>
          <c:spPr>
            <a:solidFill>
              <a:schemeClr val="accent2"/>
            </a:solidFill>
            <a:ln>
              <a:noFill/>
            </a:ln>
            <a:effectLst/>
          </c:spPr>
          <c:invertIfNegative val="0"/>
          <c:cat>
            <c:strRef>
              <c:f>Sheet1!$A$2:$A$9</c:f>
              <c:strCache>
                <c:ptCount val="8"/>
                <c:pt idx="0">
                  <c:v>Male</c:v>
                </c:pt>
                <c:pt idx="1">
                  <c:v>Female</c:v>
                </c:pt>
                <c:pt idx="2">
                  <c:v>Black</c:v>
                </c:pt>
                <c:pt idx="3">
                  <c:v>White</c:v>
                </c:pt>
                <c:pt idx="4">
                  <c:v>Hispanic</c:v>
                </c:pt>
                <c:pt idx="5">
                  <c:v>Asian</c:v>
                </c:pt>
                <c:pt idx="6">
                  <c:v>Native American</c:v>
                </c:pt>
                <c:pt idx="7">
                  <c:v>Multicultural</c:v>
                </c:pt>
              </c:strCache>
            </c:strRef>
          </c:cat>
          <c:val>
            <c:numRef>
              <c:f>Sheet1!$C$2:$C$9</c:f>
              <c:numCache>
                <c:formatCode>General</c:formatCode>
                <c:ptCount val="8"/>
                <c:pt idx="0">
                  <c:v>3</c:v>
                </c:pt>
                <c:pt idx="1">
                  <c:v>66</c:v>
                </c:pt>
                <c:pt idx="2">
                  <c:v>6</c:v>
                </c:pt>
                <c:pt idx="3">
                  <c:v>61</c:v>
                </c:pt>
                <c:pt idx="4">
                  <c:v>0</c:v>
                </c:pt>
                <c:pt idx="5">
                  <c:v>0</c:v>
                </c:pt>
                <c:pt idx="6">
                  <c:v>0</c:v>
                </c:pt>
                <c:pt idx="7">
                  <c:v>2</c:v>
                </c:pt>
              </c:numCache>
            </c:numRef>
          </c:val>
          <c:extLst>
            <c:ext xmlns:c16="http://schemas.microsoft.com/office/drawing/2014/chart" uri="{C3380CC4-5D6E-409C-BE32-E72D297353CC}">
              <c16:uniqueId val="{00000001-74A5-F242-9349-1B1A743EEF0F}"/>
            </c:ext>
          </c:extLst>
        </c:ser>
        <c:ser>
          <c:idx val="2"/>
          <c:order val="2"/>
          <c:tx>
            <c:strRef>
              <c:f>Sheet1!$D$1</c:f>
              <c:strCache>
                <c:ptCount val="1"/>
                <c:pt idx="0">
                  <c:v>2022-23</c:v>
                </c:pt>
              </c:strCache>
            </c:strRef>
          </c:tx>
          <c:spPr>
            <a:solidFill>
              <a:schemeClr val="accent3"/>
            </a:solidFill>
            <a:ln>
              <a:noFill/>
            </a:ln>
            <a:effectLst/>
          </c:spPr>
          <c:invertIfNegative val="0"/>
          <c:cat>
            <c:strRef>
              <c:f>Sheet1!$A$2:$A$9</c:f>
              <c:strCache>
                <c:ptCount val="8"/>
                <c:pt idx="0">
                  <c:v>Male</c:v>
                </c:pt>
                <c:pt idx="1">
                  <c:v>Female</c:v>
                </c:pt>
                <c:pt idx="2">
                  <c:v>Black</c:v>
                </c:pt>
                <c:pt idx="3">
                  <c:v>White</c:v>
                </c:pt>
                <c:pt idx="4">
                  <c:v>Hispanic</c:v>
                </c:pt>
                <c:pt idx="5">
                  <c:v>Asian</c:v>
                </c:pt>
                <c:pt idx="6">
                  <c:v>Native American</c:v>
                </c:pt>
                <c:pt idx="7">
                  <c:v>Multicultural</c:v>
                </c:pt>
              </c:strCache>
            </c:strRef>
          </c:cat>
          <c:val>
            <c:numRef>
              <c:f>Sheet1!$D$2:$D$9</c:f>
              <c:numCache>
                <c:formatCode>General</c:formatCode>
                <c:ptCount val="8"/>
                <c:pt idx="0">
                  <c:v>3</c:v>
                </c:pt>
                <c:pt idx="1">
                  <c:v>68</c:v>
                </c:pt>
                <c:pt idx="2">
                  <c:v>7</c:v>
                </c:pt>
                <c:pt idx="3">
                  <c:v>62</c:v>
                </c:pt>
                <c:pt idx="4">
                  <c:v>0</c:v>
                </c:pt>
                <c:pt idx="5">
                  <c:v>0</c:v>
                </c:pt>
                <c:pt idx="6">
                  <c:v>0</c:v>
                </c:pt>
                <c:pt idx="7">
                  <c:v>2</c:v>
                </c:pt>
              </c:numCache>
            </c:numRef>
          </c:val>
          <c:extLst>
            <c:ext xmlns:c16="http://schemas.microsoft.com/office/drawing/2014/chart" uri="{C3380CC4-5D6E-409C-BE32-E72D297353CC}">
              <c16:uniqueId val="{00000002-74A5-F242-9349-1B1A743EEF0F}"/>
            </c:ext>
          </c:extLst>
        </c:ser>
        <c:dLbls>
          <c:showLegendKey val="0"/>
          <c:showVal val="0"/>
          <c:showCatName val="0"/>
          <c:showSerName val="0"/>
          <c:showPercent val="0"/>
          <c:showBubbleSize val="0"/>
        </c:dLbls>
        <c:gapWidth val="219"/>
        <c:overlap val="-27"/>
        <c:axId val="422245472"/>
        <c:axId val="482081344"/>
      </c:barChart>
      <c:catAx>
        <c:axId val="42224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081344"/>
        <c:crosses val="autoZero"/>
        <c:auto val="1"/>
        <c:lblAlgn val="ctr"/>
        <c:lblOffset val="100"/>
        <c:noMultiLvlLbl val="0"/>
      </c:catAx>
      <c:valAx>
        <c:axId val="482081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2245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i="0" dirty="0">
                <a:latin typeface="Times New Roman" panose="02020603050405020304" pitchFamily="18" charset="0"/>
                <a:cs typeface="Times New Roman" panose="02020603050405020304" pitchFamily="18" charset="0"/>
              </a:rPr>
              <a:t>ELA</a:t>
            </a:r>
            <a:r>
              <a:rPr lang="en-US" sz="2400" b="1" i="0" baseline="0" dirty="0">
                <a:latin typeface="Times New Roman" panose="02020603050405020304" pitchFamily="18" charset="0"/>
                <a:cs typeface="Times New Roman" panose="02020603050405020304" pitchFamily="18" charset="0"/>
              </a:rPr>
              <a:t> EOG for WES, District, State</a:t>
            </a:r>
          </a:p>
          <a:p>
            <a:pPr>
              <a:defRPr/>
            </a:pPr>
            <a:r>
              <a:rPr lang="en-US" sz="2400" b="1" i="0" baseline="0" dirty="0">
                <a:latin typeface="Times New Roman" panose="02020603050405020304" pitchFamily="18" charset="0"/>
                <a:cs typeface="Times New Roman" panose="02020603050405020304" pitchFamily="18" charset="0"/>
              </a:rPr>
              <a:t>(Proficient and Distinguished)</a:t>
            </a:r>
          </a:p>
          <a:p>
            <a:pPr>
              <a:defRPr/>
            </a:pPr>
            <a:r>
              <a:rPr lang="en-US" sz="2400" b="1" i="0" baseline="0" dirty="0">
                <a:latin typeface="Times New Roman" panose="02020603050405020304" pitchFamily="18" charset="0"/>
                <a:cs typeface="Times New Roman" panose="02020603050405020304" pitchFamily="18" charset="0"/>
              </a:rPr>
              <a:t>2020-2023</a:t>
            </a:r>
            <a:endParaRPr lang="en-US" sz="2400" b="1" i="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Sheet1!$A$2:$A$4</c:f>
              <c:strCache>
                <c:ptCount val="3"/>
                <c:pt idx="0">
                  <c:v>WES</c:v>
                </c:pt>
                <c:pt idx="1">
                  <c:v>District</c:v>
                </c:pt>
                <c:pt idx="2">
                  <c:v>State</c:v>
                </c:pt>
              </c:strCache>
            </c:strRef>
          </c:cat>
          <c:val>
            <c:numRef>
              <c:f>Sheet1!$B$2:$B$4</c:f>
              <c:numCache>
                <c:formatCode>General</c:formatCode>
                <c:ptCount val="3"/>
                <c:pt idx="0">
                  <c:v>31.4</c:v>
                </c:pt>
                <c:pt idx="1">
                  <c:v>42.9</c:v>
                </c:pt>
                <c:pt idx="2">
                  <c:v>37.4</c:v>
                </c:pt>
              </c:numCache>
            </c:numRef>
          </c:val>
          <c:extLst>
            <c:ext xmlns:c16="http://schemas.microsoft.com/office/drawing/2014/chart" uri="{C3380CC4-5D6E-409C-BE32-E72D297353CC}">
              <c16:uniqueId val="{00000000-7C63-7649-946C-08920A2B6322}"/>
            </c:ext>
          </c:extLst>
        </c:ser>
        <c:ser>
          <c:idx val="1"/>
          <c:order val="1"/>
          <c:tx>
            <c:strRef>
              <c:f>Sheet1!$C$1</c:f>
              <c:strCache>
                <c:ptCount val="1"/>
                <c:pt idx="0">
                  <c:v>2021-22</c:v>
                </c:pt>
              </c:strCache>
            </c:strRef>
          </c:tx>
          <c:spPr>
            <a:solidFill>
              <a:schemeClr val="accent2"/>
            </a:solidFill>
            <a:ln>
              <a:noFill/>
            </a:ln>
            <a:effectLst/>
          </c:spPr>
          <c:invertIfNegative val="0"/>
          <c:cat>
            <c:strRef>
              <c:f>Sheet1!$A$2:$A$4</c:f>
              <c:strCache>
                <c:ptCount val="3"/>
                <c:pt idx="0">
                  <c:v>WES</c:v>
                </c:pt>
                <c:pt idx="1">
                  <c:v>District</c:v>
                </c:pt>
                <c:pt idx="2">
                  <c:v>State</c:v>
                </c:pt>
              </c:strCache>
            </c:strRef>
          </c:cat>
          <c:val>
            <c:numRef>
              <c:f>Sheet1!$C$2:$C$4</c:f>
              <c:numCache>
                <c:formatCode>General</c:formatCode>
                <c:ptCount val="3"/>
                <c:pt idx="0">
                  <c:v>40.799999999999997</c:v>
                </c:pt>
                <c:pt idx="1">
                  <c:v>48.2</c:v>
                </c:pt>
                <c:pt idx="2">
                  <c:v>38.6</c:v>
                </c:pt>
              </c:numCache>
            </c:numRef>
          </c:val>
          <c:extLst>
            <c:ext xmlns:c16="http://schemas.microsoft.com/office/drawing/2014/chart" uri="{C3380CC4-5D6E-409C-BE32-E72D297353CC}">
              <c16:uniqueId val="{00000001-7C63-7649-946C-08920A2B6322}"/>
            </c:ext>
          </c:extLst>
        </c:ser>
        <c:ser>
          <c:idx val="2"/>
          <c:order val="2"/>
          <c:tx>
            <c:strRef>
              <c:f>Sheet1!$D$1</c:f>
              <c:strCache>
                <c:ptCount val="1"/>
                <c:pt idx="0">
                  <c:v>2022-23</c:v>
                </c:pt>
              </c:strCache>
            </c:strRef>
          </c:tx>
          <c:spPr>
            <a:solidFill>
              <a:schemeClr val="accent3"/>
            </a:solidFill>
            <a:ln>
              <a:noFill/>
            </a:ln>
            <a:effectLst/>
          </c:spPr>
          <c:invertIfNegative val="0"/>
          <c:cat>
            <c:strRef>
              <c:f>Sheet1!$A$2:$A$4</c:f>
              <c:strCache>
                <c:ptCount val="3"/>
                <c:pt idx="0">
                  <c:v>WES</c:v>
                </c:pt>
                <c:pt idx="1">
                  <c:v>District</c:v>
                </c:pt>
                <c:pt idx="2">
                  <c:v>State</c:v>
                </c:pt>
              </c:strCache>
            </c:strRef>
          </c:cat>
          <c:val>
            <c:numRef>
              <c:f>Sheet1!$D$2:$D$4</c:f>
              <c:numCache>
                <c:formatCode>General</c:formatCode>
                <c:ptCount val="3"/>
                <c:pt idx="0">
                  <c:v>46.1</c:v>
                </c:pt>
                <c:pt idx="1">
                  <c:v>47.8</c:v>
                </c:pt>
                <c:pt idx="2">
                  <c:v>38.9</c:v>
                </c:pt>
              </c:numCache>
            </c:numRef>
          </c:val>
          <c:extLst>
            <c:ext xmlns:c16="http://schemas.microsoft.com/office/drawing/2014/chart" uri="{C3380CC4-5D6E-409C-BE32-E72D297353CC}">
              <c16:uniqueId val="{00000002-7C63-7649-946C-08920A2B6322}"/>
            </c:ext>
          </c:extLst>
        </c:ser>
        <c:dLbls>
          <c:showLegendKey val="0"/>
          <c:showVal val="0"/>
          <c:showCatName val="0"/>
          <c:showSerName val="0"/>
          <c:showPercent val="0"/>
          <c:showBubbleSize val="0"/>
        </c:dLbls>
        <c:gapWidth val="219"/>
        <c:overlap val="-27"/>
        <c:axId val="591080288"/>
        <c:axId val="123147856"/>
      </c:barChart>
      <c:catAx>
        <c:axId val="59108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147856"/>
        <c:crosses val="autoZero"/>
        <c:auto val="1"/>
        <c:lblAlgn val="ctr"/>
        <c:lblOffset val="100"/>
        <c:noMultiLvlLbl val="0"/>
      </c:catAx>
      <c:valAx>
        <c:axId val="12314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108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t>WES</a:t>
            </a:r>
            <a:r>
              <a:rPr lang="en-US" sz="1800" b="1" baseline="0" dirty="0"/>
              <a:t> English Language Arts (ELA) EOG- All Students</a:t>
            </a:r>
          </a:p>
          <a:p>
            <a:pPr>
              <a:defRPr/>
            </a:pPr>
            <a:r>
              <a:rPr lang="en-US" sz="1800" b="1" baseline="0" dirty="0"/>
              <a:t>2020-2023</a:t>
            </a:r>
            <a:endParaRPr lang="en-US" sz="18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Sheet1!$A$2:$A$5</c:f>
              <c:strCache>
                <c:ptCount val="4"/>
                <c:pt idx="0">
                  <c:v>Beginning</c:v>
                </c:pt>
                <c:pt idx="1">
                  <c:v>Developing</c:v>
                </c:pt>
                <c:pt idx="2">
                  <c:v>Proficient</c:v>
                </c:pt>
                <c:pt idx="3">
                  <c:v>Distinguished</c:v>
                </c:pt>
              </c:strCache>
            </c:strRef>
          </c:cat>
          <c:val>
            <c:numRef>
              <c:f>Sheet1!$B$2:$B$5</c:f>
              <c:numCache>
                <c:formatCode>General</c:formatCode>
                <c:ptCount val="4"/>
                <c:pt idx="0">
                  <c:v>28.1</c:v>
                </c:pt>
                <c:pt idx="1">
                  <c:v>25.8</c:v>
                </c:pt>
                <c:pt idx="2">
                  <c:v>30.7</c:v>
                </c:pt>
                <c:pt idx="3">
                  <c:v>15.4</c:v>
                </c:pt>
              </c:numCache>
            </c:numRef>
          </c:val>
          <c:extLst>
            <c:ext xmlns:c16="http://schemas.microsoft.com/office/drawing/2014/chart" uri="{C3380CC4-5D6E-409C-BE32-E72D297353CC}">
              <c16:uniqueId val="{00000000-A826-A24A-9BB9-4A2B14517603}"/>
            </c:ext>
          </c:extLst>
        </c:ser>
        <c:ser>
          <c:idx val="1"/>
          <c:order val="1"/>
          <c:tx>
            <c:strRef>
              <c:f>Sheet1!$C$1</c:f>
              <c:strCache>
                <c:ptCount val="1"/>
                <c:pt idx="0">
                  <c:v>2021-22</c:v>
                </c:pt>
              </c:strCache>
            </c:strRef>
          </c:tx>
          <c:spPr>
            <a:solidFill>
              <a:schemeClr val="accent2"/>
            </a:solidFill>
            <a:ln>
              <a:noFill/>
            </a:ln>
            <a:effectLst/>
          </c:spPr>
          <c:invertIfNegative val="0"/>
          <c:cat>
            <c:strRef>
              <c:f>Sheet1!$A$2:$A$5</c:f>
              <c:strCache>
                <c:ptCount val="4"/>
                <c:pt idx="0">
                  <c:v>Beginning</c:v>
                </c:pt>
                <c:pt idx="1">
                  <c:v>Developing</c:v>
                </c:pt>
                <c:pt idx="2">
                  <c:v>Proficient</c:v>
                </c:pt>
                <c:pt idx="3">
                  <c:v>Distinguished</c:v>
                </c:pt>
              </c:strCache>
            </c:strRef>
          </c:cat>
          <c:val>
            <c:numRef>
              <c:f>Sheet1!$C$2:$C$5</c:f>
              <c:numCache>
                <c:formatCode>General</c:formatCode>
                <c:ptCount val="4"/>
                <c:pt idx="0">
                  <c:v>29.3</c:v>
                </c:pt>
                <c:pt idx="1">
                  <c:v>29.8</c:v>
                </c:pt>
                <c:pt idx="2">
                  <c:v>33.4</c:v>
                </c:pt>
                <c:pt idx="3">
                  <c:v>7.4</c:v>
                </c:pt>
              </c:numCache>
            </c:numRef>
          </c:val>
          <c:extLst>
            <c:ext xmlns:c16="http://schemas.microsoft.com/office/drawing/2014/chart" uri="{C3380CC4-5D6E-409C-BE32-E72D297353CC}">
              <c16:uniqueId val="{00000001-A826-A24A-9BB9-4A2B14517603}"/>
            </c:ext>
          </c:extLst>
        </c:ser>
        <c:ser>
          <c:idx val="2"/>
          <c:order val="2"/>
          <c:tx>
            <c:strRef>
              <c:f>Sheet1!$D$1</c:f>
              <c:strCache>
                <c:ptCount val="1"/>
                <c:pt idx="0">
                  <c:v>2022-23</c:v>
                </c:pt>
              </c:strCache>
            </c:strRef>
          </c:tx>
          <c:spPr>
            <a:solidFill>
              <a:schemeClr val="accent3"/>
            </a:solidFill>
            <a:ln>
              <a:noFill/>
            </a:ln>
            <a:effectLst/>
          </c:spPr>
          <c:invertIfNegative val="0"/>
          <c:cat>
            <c:strRef>
              <c:f>Sheet1!$A$2:$A$5</c:f>
              <c:strCache>
                <c:ptCount val="4"/>
                <c:pt idx="0">
                  <c:v>Beginning</c:v>
                </c:pt>
                <c:pt idx="1">
                  <c:v>Developing</c:v>
                </c:pt>
                <c:pt idx="2">
                  <c:v>Proficient</c:v>
                </c:pt>
                <c:pt idx="3">
                  <c:v>Distinguished</c:v>
                </c:pt>
              </c:strCache>
            </c:strRef>
          </c:cat>
          <c:val>
            <c:numRef>
              <c:f>Sheet1!$D$2:$D$5</c:f>
              <c:numCache>
                <c:formatCode>General</c:formatCode>
                <c:ptCount val="4"/>
                <c:pt idx="0">
                  <c:v>34.9</c:v>
                </c:pt>
                <c:pt idx="1">
                  <c:v>33.700000000000003</c:v>
                </c:pt>
                <c:pt idx="2">
                  <c:v>24.5</c:v>
                </c:pt>
                <c:pt idx="3">
                  <c:v>6.9</c:v>
                </c:pt>
              </c:numCache>
            </c:numRef>
          </c:val>
          <c:extLst>
            <c:ext xmlns:c16="http://schemas.microsoft.com/office/drawing/2014/chart" uri="{C3380CC4-5D6E-409C-BE32-E72D297353CC}">
              <c16:uniqueId val="{00000002-A826-A24A-9BB9-4A2B14517603}"/>
            </c:ext>
          </c:extLst>
        </c:ser>
        <c:dLbls>
          <c:showLegendKey val="0"/>
          <c:showVal val="0"/>
          <c:showCatName val="0"/>
          <c:showSerName val="0"/>
          <c:showPercent val="0"/>
          <c:showBubbleSize val="0"/>
        </c:dLbls>
        <c:gapWidth val="219"/>
        <c:overlap val="-27"/>
        <c:axId val="2109757312"/>
        <c:axId val="512882416"/>
      </c:barChart>
      <c:catAx>
        <c:axId val="210975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2882416"/>
        <c:crosses val="autoZero"/>
        <c:auto val="1"/>
        <c:lblAlgn val="ctr"/>
        <c:lblOffset val="100"/>
        <c:noMultiLvlLbl val="0"/>
      </c:catAx>
      <c:valAx>
        <c:axId val="512882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75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i="0" dirty="0">
                <a:latin typeface="Times New Roman" panose="02020603050405020304" pitchFamily="18" charset="0"/>
                <a:cs typeface="Times New Roman" panose="02020603050405020304" pitchFamily="18" charset="0"/>
              </a:rPr>
              <a:t>WES ELA</a:t>
            </a:r>
            <a:r>
              <a:rPr lang="en-US" sz="2400" b="1" i="0" baseline="0" dirty="0">
                <a:latin typeface="Times New Roman" panose="02020603050405020304" pitchFamily="18" charset="0"/>
                <a:cs typeface="Times New Roman" panose="02020603050405020304" pitchFamily="18" charset="0"/>
              </a:rPr>
              <a:t> EOG by Subgroups</a:t>
            </a:r>
          </a:p>
          <a:p>
            <a:pPr>
              <a:defRPr/>
            </a:pPr>
            <a:r>
              <a:rPr lang="en-US" sz="2400" b="1" i="0" baseline="0" dirty="0">
                <a:latin typeface="Times New Roman" panose="02020603050405020304" pitchFamily="18" charset="0"/>
                <a:cs typeface="Times New Roman" panose="02020603050405020304" pitchFamily="18" charset="0"/>
              </a:rPr>
              <a:t>Proficient and Distinguished Levels</a:t>
            </a:r>
          </a:p>
          <a:p>
            <a:pPr>
              <a:defRPr/>
            </a:pPr>
            <a:r>
              <a:rPr lang="en-US" sz="2400" b="1" i="0" baseline="0" dirty="0">
                <a:latin typeface="Times New Roman" panose="02020603050405020304" pitchFamily="18" charset="0"/>
                <a:cs typeface="Times New Roman" panose="02020603050405020304" pitchFamily="18" charset="0"/>
              </a:rPr>
              <a:t>2020-2023</a:t>
            </a:r>
            <a:endParaRPr lang="en-US" sz="2400" b="1" i="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Sheet1!$A$2:$A$6</c:f>
              <c:strCache>
                <c:ptCount val="5"/>
                <c:pt idx="0">
                  <c:v>Asian</c:v>
                </c:pt>
                <c:pt idx="1">
                  <c:v>Black</c:v>
                </c:pt>
                <c:pt idx="2">
                  <c:v>White</c:v>
                </c:pt>
                <c:pt idx="3">
                  <c:v>2+ Races</c:v>
                </c:pt>
                <c:pt idx="4">
                  <c:v>Hispanic</c:v>
                </c:pt>
              </c:strCache>
            </c:strRef>
          </c:cat>
          <c:val>
            <c:numRef>
              <c:f>Sheet1!$B$2:$B$6</c:f>
              <c:numCache>
                <c:formatCode>General</c:formatCode>
                <c:ptCount val="5"/>
                <c:pt idx="0">
                  <c:v>46.2</c:v>
                </c:pt>
                <c:pt idx="1">
                  <c:v>10.1</c:v>
                </c:pt>
                <c:pt idx="2">
                  <c:v>53.4</c:v>
                </c:pt>
                <c:pt idx="3">
                  <c:v>57.2</c:v>
                </c:pt>
                <c:pt idx="4">
                  <c:v>26.5</c:v>
                </c:pt>
              </c:numCache>
            </c:numRef>
          </c:val>
          <c:extLst>
            <c:ext xmlns:c16="http://schemas.microsoft.com/office/drawing/2014/chart" uri="{C3380CC4-5D6E-409C-BE32-E72D297353CC}">
              <c16:uniqueId val="{00000000-B097-B94A-885C-0F29E995FBF6}"/>
            </c:ext>
          </c:extLst>
        </c:ser>
        <c:ser>
          <c:idx val="1"/>
          <c:order val="1"/>
          <c:tx>
            <c:strRef>
              <c:f>Sheet1!$C$1</c:f>
              <c:strCache>
                <c:ptCount val="1"/>
                <c:pt idx="0">
                  <c:v>2021-22</c:v>
                </c:pt>
              </c:strCache>
            </c:strRef>
          </c:tx>
          <c:spPr>
            <a:solidFill>
              <a:schemeClr val="accent2"/>
            </a:solidFill>
            <a:ln>
              <a:noFill/>
            </a:ln>
            <a:effectLst/>
          </c:spPr>
          <c:invertIfNegative val="0"/>
          <c:cat>
            <c:strRef>
              <c:f>Sheet1!$A$2:$A$6</c:f>
              <c:strCache>
                <c:ptCount val="5"/>
                <c:pt idx="0">
                  <c:v>Asian</c:v>
                </c:pt>
                <c:pt idx="1">
                  <c:v>Black</c:v>
                </c:pt>
                <c:pt idx="2">
                  <c:v>White</c:v>
                </c:pt>
                <c:pt idx="3">
                  <c:v>2+ Races</c:v>
                </c:pt>
                <c:pt idx="4">
                  <c:v>Hispanic</c:v>
                </c:pt>
              </c:strCache>
            </c:strRef>
          </c:cat>
          <c:val>
            <c:numRef>
              <c:f>Sheet1!$C$2:$C$6</c:f>
              <c:numCache>
                <c:formatCode>General</c:formatCode>
                <c:ptCount val="5"/>
                <c:pt idx="0">
                  <c:v>70.599999999999994</c:v>
                </c:pt>
                <c:pt idx="1">
                  <c:v>23.6</c:v>
                </c:pt>
                <c:pt idx="2">
                  <c:v>62.2</c:v>
                </c:pt>
                <c:pt idx="3">
                  <c:v>42.1</c:v>
                </c:pt>
                <c:pt idx="4">
                  <c:v>35.200000000000003</c:v>
                </c:pt>
              </c:numCache>
            </c:numRef>
          </c:val>
          <c:extLst>
            <c:ext xmlns:c16="http://schemas.microsoft.com/office/drawing/2014/chart" uri="{C3380CC4-5D6E-409C-BE32-E72D297353CC}">
              <c16:uniqueId val="{00000001-B097-B94A-885C-0F29E995FBF6}"/>
            </c:ext>
          </c:extLst>
        </c:ser>
        <c:ser>
          <c:idx val="2"/>
          <c:order val="2"/>
          <c:tx>
            <c:strRef>
              <c:f>Sheet1!$D$1</c:f>
              <c:strCache>
                <c:ptCount val="1"/>
                <c:pt idx="0">
                  <c:v>2022-23</c:v>
                </c:pt>
              </c:strCache>
            </c:strRef>
          </c:tx>
          <c:spPr>
            <a:solidFill>
              <a:schemeClr val="accent3"/>
            </a:solidFill>
            <a:ln>
              <a:noFill/>
            </a:ln>
            <a:effectLst/>
          </c:spPr>
          <c:invertIfNegative val="0"/>
          <c:cat>
            <c:strRef>
              <c:f>Sheet1!$A$2:$A$6</c:f>
              <c:strCache>
                <c:ptCount val="5"/>
                <c:pt idx="0">
                  <c:v>Asian</c:v>
                </c:pt>
                <c:pt idx="1">
                  <c:v>Black</c:v>
                </c:pt>
                <c:pt idx="2">
                  <c:v>White</c:v>
                </c:pt>
                <c:pt idx="3">
                  <c:v>2+ Races</c:v>
                </c:pt>
                <c:pt idx="4">
                  <c:v>Hispanic</c:v>
                </c:pt>
              </c:strCache>
            </c:strRef>
          </c:cat>
          <c:val>
            <c:numRef>
              <c:f>Sheet1!$D$2:$D$6</c:f>
              <c:numCache>
                <c:formatCode>General</c:formatCode>
                <c:ptCount val="5"/>
                <c:pt idx="0">
                  <c:v>57.2</c:v>
                </c:pt>
                <c:pt idx="1">
                  <c:v>26.7</c:v>
                </c:pt>
                <c:pt idx="2">
                  <c:v>66.900000000000006</c:v>
                </c:pt>
                <c:pt idx="3">
                  <c:v>57.9</c:v>
                </c:pt>
                <c:pt idx="4">
                  <c:v>43.8</c:v>
                </c:pt>
              </c:numCache>
            </c:numRef>
          </c:val>
          <c:extLst>
            <c:ext xmlns:c16="http://schemas.microsoft.com/office/drawing/2014/chart" uri="{C3380CC4-5D6E-409C-BE32-E72D297353CC}">
              <c16:uniqueId val="{00000002-B097-B94A-885C-0F29E995FBF6}"/>
            </c:ext>
          </c:extLst>
        </c:ser>
        <c:dLbls>
          <c:showLegendKey val="0"/>
          <c:showVal val="0"/>
          <c:showCatName val="0"/>
          <c:showSerName val="0"/>
          <c:showPercent val="0"/>
          <c:showBubbleSize val="0"/>
        </c:dLbls>
        <c:gapWidth val="219"/>
        <c:overlap val="-27"/>
        <c:axId val="590946240"/>
        <c:axId val="847729088"/>
      </c:barChart>
      <c:catAx>
        <c:axId val="59094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7729088"/>
        <c:crosses val="autoZero"/>
        <c:auto val="1"/>
        <c:lblAlgn val="ctr"/>
        <c:lblOffset val="100"/>
        <c:noMultiLvlLbl val="0"/>
      </c:catAx>
      <c:valAx>
        <c:axId val="847729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094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i="0" dirty="0">
                <a:latin typeface="Times New Roman" panose="02020603050405020304" pitchFamily="18" charset="0"/>
                <a:cs typeface="Times New Roman" panose="02020603050405020304" pitchFamily="18" charset="0"/>
              </a:rPr>
              <a:t>WES ELA EOG by</a:t>
            </a:r>
            <a:r>
              <a:rPr lang="en-US" sz="2400" b="1" i="0" baseline="0" dirty="0">
                <a:latin typeface="Times New Roman" panose="02020603050405020304" pitchFamily="18" charset="0"/>
                <a:cs typeface="Times New Roman" panose="02020603050405020304" pitchFamily="18" charset="0"/>
              </a:rPr>
              <a:t> Program</a:t>
            </a:r>
          </a:p>
          <a:p>
            <a:pPr>
              <a:defRPr/>
            </a:pPr>
            <a:r>
              <a:rPr lang="en-US" sz="2400" b="1" i="0" baseline="0" dirty="0">
                <a:latin typeface="Times New Roman" panose="02020603050405020304" pitchFamily="18" charset="0"/>
                <a:cs typeface="Times New Roman" panose="02020603050405020304" pitchFamily="18" charset="0"/>
              </a:rPr>
              <a:t>(Proficient and Distinguished Levels)</a:t>
            </a:r>
          </a:p>
          <a:p>
            <a:pPr>
              <a:defRPr/>
            </a:pPr>
            <a:r>
              <a:rPr lang="en-US" sz="2400" b="1" i="0" baseline="0" dirty="0">
                <a:latin typeface="Times New Roman" panose="02020603050405020304" pitchFamily="18" charset="0"/>
                <a:cs typeface="Times New Roman" panose="02020603050405020304" pitchFamily="18" charset="0"/>
              </a:rPr>
              <a:t>2020-2023</a:t>
            </a:r>
            <a:endParaRPr lang="en-US" sz="2400" b="1" i="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Sheet1!$A$2:$A$4</c:f>
              <c:strCache>
                <c:ptCount val="3"/>
                <c:pt idx="0">
                  <c:v>SWD</c:v>
                </c:pt>
                <c:pt idx="1">
                  <c:v>Econ. Disad.</c:v>
                </c:pt>
                <c:pt idx="2">
                  <c:v>ELL</c:v>
                </c:pt>
              </c:strCache>
            </c:strRef>
          </c:cat>
          <c:val>
            <c:numRef>
              <c:f>Sheet1!$B$2:$B$4</c:f>
              <c:numCache>
                <c:formatCode>General</c:formatCode>
                <c:ptCount val="3"/>
                <c:pt idx="0">
                  <c:v>6</c:v>
                </c:pt>
                <c:pt idx="1">
                  <c:v>14.9</c:v>
                </c:pt>
                <c:pt idx="2">
                  <c:v>15</c:v>
                </c:pt>
              </c:numCache>
            </c:numRef>
          </c:val>
          <c:extLst>
            <c:ext xmlns:c16="http://schemas.microsoft.com/office/drawing/2014/chart" uri="{C3380CC4-5D6E-409C-BE32-E72D297353CC}">
              <c16:uniqueId val="{00000000-AFE4-E941-BDF2-EEEBA588B960}"/>
            </c:ext>
          </c:extLst>
        </c:ser>
        <c:ser>
          <c:idx val="1"/>
          <c:order val="1"/>
          <c:tx>
            <c:strRef>
              <c:f>Sheet1!$C$1</c:f>
              <c:strCache>
                <c:ptCount val="1"/>
                <c:pt idx="0">
                  <c:v>2021-22</c:v>
                </c:pt>
              </c:strCache>
            </c:strRef>
          </c:tx>
          <c:spPr>
            <a:solidFill>
              <a:schemeClr val="accent2"/>
            </a:solidFill>
            <a:ln>
              <a:noFill/>
            </a:ln>
            <a:effectLst/>
          </c:spPr>
          <c:invertIfNegative val="0"/>
          <c:cat>
            <c:strRef>
              <c:f>Sheet1!$A$2:$A$4</c:f>
              <c:strCache>
                <c:ptCount val="3"/>
                <c:pt idx="0">
                  <c:v>SWD</c:v>
                </c:pt>
                <c:pt idx="1">
                  <c:v>Econ. Disad.</c:v>
                </c:pt>
                <c:pt idx="2">
                  <c:v>ELL</c:v>
                </c:pt>
              </c:strCache>
            </c:strRef>
          </c:cat>
          <c:val>
            <c:numRef>
              <c:f>Sheet1!$C$2:$C$4</c:f>
              <c:numCache>
                <c:formatCode>General</c:formatCode>
                <c:ptCount val="3"/>
                <c:pt idx="0">
                  <c:v>10</c:v>
                </c:pt>
                <c:pt idx="1">
                  <c:v>20.9</c:v>
                </c:pt>
                <c:pt idx="2">
                  <c:v>0</c:v>
                </c:pt>
              </c:numCache>
            </c:numRef>
          </c:val>
          <c:extLst>
            <c:ext xmlns:c16="http://schemas.microsoft.com/office/drawing/2014/chart" uri="{C3380CC4-5D6E-409C-BE32-E72D297353CC}">
              <c16:uniqueId val="{00000001-AFE4-E941-BDF2-EEEBA588B960}"/>
            </c:ext>
          </c:extLst>
        </c:ser>
        <c:ser>
          <c:idx val="2"/>
          <c:order val="2"/>
          <c:tx>
            <c:strRef>
              <c:f>Sheet1!$D$1</c:f>
              <c:strCache>
                <c:ptCount val="1"/>
                <c:pt idx="0">
                  <c:v>2022-23</c:v>
                </c:pt>
              </c:strCache>
            </c:strRef>
          </c:tx>
          <c:spPr>
            <a:solidFill>
              <a:schemeClr val="accent3"/>
            </a:solidFill>
            <a:ln>
              <a:noFill/>
            </a:ln>
            <a:effectLst/>
          </c:spPr>
          <c:invertIfNegative val="0"/>
          <c:cat>
            <c:strRef>
              <c:f>Sheet1!$A$2:$A$4</c:f>
              <c:strCache>
                <c:ptCount val="3"/>
                <c:pt idx="0">
                  <c:v>SWD</c:v>
                </c:pt>
                <c:pt idx="1">
                  <c:v>Econ. Disad.</c:v>
                </c:pt>
                <c:pt idx="2">
                  <c:v>ELL</c:v>
                </c:pt>
              </c:strCache>
            </c:strRef>
          </c:cat>
          <c:val>
            <c:numRef>
              <c:f>Sheet1!$D$2:$D$4</c:f>
              <c:numCache>
                <c:formatCode>General</c:formatCode>
                <c:ptCount val="3"/>
                <c:pt idx="0">
                  <c:v>10.199999999999999</c:v>
                </c:pt>
                <c:pt idx="1">
                  <c:v>28.5</c:v>
                </c:pt>
                <c:pt idx="2">
                  <c:v>15.3</c:v>
                </c:pt>
              </c:numCache>
            </c:numRef>
          </c:val>
          <c:extLst>
            <c:ext xmlns:c16="http://schemas.microsoft.com/office/drawing/2014/chart" uri="{C3380CC4-5D6E-409C-BE32-E72D297353CC}">
              <c16:uniqueId val="{00000002-AFE4-E941-BDF2-EEEBA588B960}"/>
            </c:ext>
          </c:extLst>
        </c:ser>
        <c:dLbls>
          <c:showLegendKey val="0"/>
          <c:showVal val="0"/>
          <c:showCatName val="0"/>
          <c:showSerName val="0"/>
          <c:showPercent val="0"/>
          <c:showBubbleSize val="0"/>
        </c:dLbls>
        <c:gapWidth val="219"/>
        <c:overlap val="-27"/>
        <c:axId val="1891442320"/>
        <c:axId val="847651888"/>
      </c:barChart>
      <c:catAx>
        <c:axId val="189144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7651888"/>
        <c:crosses val="autoZero"/>
        <c:auto val="1"/>
        <c:lblAlgn val="ctr"/>
        <c:lblOffset val="100"/>
        <c:noMultiLvlLbl val="0"/>
      </c:catAx>
      <c:valAx>
        <c:axId val="847651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144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i="0" dirty="0">
                <a:latin typeface="Times New Roman" panose="02020603050405020304" pitchFamily="18" charset="0"/>
                <a:cs typeface="Times New Roman" panose="02020603050405020304" pitchFamily="18" charset="0"/>
              </a:rPr>
              <a:t>WES 2020-2023 ELA</a:t>
            </a:r>
            <a:r>
              <a:rPr lang="en-US" sz="2400" b="1" i="0" baseline="0" dirty="0">
                <a:latin typeface="Times New Roman" panose="02020603050405020304" pitchFamily="18" charset="0"/>
                <a:cs typeface="Times New Roman" panose="02020603050405020304" pitchFamily="18" charset="0"/>
              </a:rPr>
              <a:t> GMAS Data by Grade Level</a:t>
            </a:r>
          </a:p>
          <a:p>
            <a:pPr>
              <a:defRPr/>
            </a:pPr>
            <a:r>
              <a:rPr lang="en-US" sz="2400" b="1" i="0" baseline="0" dirty="0">
                <a:latin typeface="Times New Roman" panose="02020603050405020304" pitchFamily="18" charset="0"/>
                <a:cs typeface="Times New Roman" panose="02020603050405020304" pitchFamily="18" charset="0"/>
              </a:rPr>
              <a:t>(Proficient and Distinguished Levels)</a:t>
            </a:r>
            <a:endParaRPr lang="en-US" sz="2400" b="1" i="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Sheet1!$A$2:$A$4</c:f>
              <c:strCache>
                <c:ptCount val="3"/>
                <c:pt idx="0">
                  <c:v>3rd Grade</c:v>
                </c:pt>
                <c:pt idx="1">
                  <c:v>4th Grade</c:v>
                </c:pt>
                <c:pt idx="2">
                  <c:v>5th Grade</c:v>
                </c:pt>
              </c:strCache>
            </c:strRef>
          </c:cat>
          <c:val>
            <c:numRef>
              <c:f>Sheet1!$B$2:$B$4</c:f>
              <c:numCache>
                <c:formatCode>General</c:formatCode>
                <c:ptCount val="3"/>
                <c:pt idx="0">
                  <c:v>32.700000000000003</c:v>
                </c:pt>
                <c:pt idx="1">
                  <c:v>23.5</c:v>
                </c:pt>
                <c:pt idx="2">
                  <c:v>37.9</c:v>
                </c:pt>
              </c:numCache>
            </c:numRef>
          </c:val>
          <c:extLst>
            <c:ext xmlns:c16="http://schemas.microsoft.com/office/drawing/2014/chart" uri="{C3380CC4-5D6E-409C-BE32-E72D297353CC}">
              <c16:uniqueId val="{00000000-79E6-0C4D-B9E1-44D0384F78C0}"/>
            </c:ext>
          </c:extLst>
        </c:ser>
        <c:ser>
          <c:idx val="1"/>
          <c:order val="1"/>
          <c:tx>
            <c:strRef>
              <c:f>Sheet1!$C$1</c:f>
              <c:strCache>
                <c:ptCount val="1"/>
                <c:pt idx="0">
                  <c:v>2021-22</c:v>
                </c:pt>
              </c:strCache>
            </c:strRef>
          </c:tx>
          <c:spPr>
            <a:solidFill>
              <a:schemeClr val="accent2"/>
            </a:solidFill>
            <a:ln>
              <a:noFill/>
            </a:ln>
            <a:effectLst/>
          </c:spPr>
          <c:invertIfNegative val="0"/>
          <c:cat>
            <c:strRef>
              <c:f>Sheet1!$A$2:$A$4</c:f>
              <c:strCache>
                <c:ptCount val="3"/>
                <c:pt idx="0">
                  <c:v>3rd Grade</c:v>
                </c:pt>
                <c:pt idx="1">
                  <c:v>4th Grade</c:v>
                </c:pt>
                <c:pt idx="2">
                  <c:v>5th Grade</c:v>
                </c:pt>
              </c:strCache>
            </c:strRef>
          </c:cat>
          <c:val>
            <c:numRef>
              <c:f>Sheet1!$C$2:$C$4</c:f>
              <c:numCache>
                <c:formatCode>General</c:formatCode>
                <c:ptCount val="3"/>
                <c:pt idx="0">
                  <c:v>33.1</c:v>
                </c:pt>
                <c:pt idx="1">
                  <c:v>46.3</c:v>
                </c:pt>
                <c:pt idx="2">
                  <c:v>44</c:v>
                </c:pt>
              </c:numCache>
            </c:numRef>
          </c:val>
          <c:extLst>
            <c:ext xmlns:c16="http://schemas.microsoft.com/office/drawing/2014/chart" uri="{C3380CC4-5D6E-409C-BE32-E72D297353CC}">
              <c16:uniqueId val="{00000001-79E6-0C4D-B9E1-44D0384F78C0}"/>
            </c:ext>
          </c:extLst>
        </c:ser>
        <c:ser>
          <c:idx val="2"/>
          <c:order val="2"/>
          <c:tx>
            <c:strRef>
              <c:f>Sheet1!$D$1</c:f>
              <c:strCache>
                <c:ptCount val="1"/>
                <c:pt idx="0">
                  <c:v>2022-23</c:v>
                </c:pt>
              </c:strCache>
            </c:strRef>
          </c:tx>
          <c:spPr>
            <a:solidFill>
              <a:schemeClr val="accent3"/>
            </a:solidFill>
            <a:ln>
              <a:noFill/>
            </a:ln>
            <a:effectLst/>
          </c:spPr>
          <c:invertIfNegative val="0"/>
          <c:cat>
            <c:strRef>
              <c:f>Sheet1!$A$2:$A$4</c:f>
              <c:strCache>
                <c:ptCount val="3"/>
                <c:pt idx="0">
                  <c:v>3rd Grade</c:v>
                </c:pt>
                <c:pt idx="1">
                  <c:v>4th Grade</c:v>
                </c:pt>
                <c:pt idx="2">
                  <c:v>5th Grade</c:v>
                </c:pt>
              </c:strCache>
            </c:strRef>
          </c:cat>
          <c:val>
            <c:numRef>
              <c:f>Sheet1!$D$2:$D$4</c:f>
              <c:numCache>
                <c:formatCode>General</c:formatCode>
                <c:ptCount val="3"/>
                <c:pt idx="0">
                  <c:v>43.2</c:v>
                </c:pt>
                <c:pt idx="1">
                  <c:v>46.3</c:v>
                </c:pt>
                <c:pt idx="2">
                  <c:v>49.6</c:v>
                </c:pt>
              </c:numCache>
            </c:numRef>
          </c:val>
          <c:extLst>
            <c:ext xmlns:c16="http://schemas.microsoft.com/office/drawing/2014/chart" uri="{C3380CC4-5D6E-409C-BE32-E72D297353CC}">
              <c16:uniqueId val="{00000002-79E6-0C4D-B9E1-44D0384F78C0}"/>
            </c:ext>
          </c:extLst>
        </c:ser>
        <c:dLbls>
          <c:showLegendKey val="0"/>
          <c:showVal val="0"/>
          <c:showCatName val="0"/>
          <c:showSerName val="0"/>
          <c:showPercent val="0"/>
          <c:showBubbleSize val="0"/>
        </c:dLbls>
        <c:gapWidth val="219"/>
        <c:overlap val="-27"/>
        <c:axId val="1927829264"/>
        <c:axId val="1927830976"/>
      </c:barChart>
      <c:catAx>
        <c:axId val="192782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7830976"/>
        <c:crosses val="autoZero"/>
        <c:auto val="1"/>
        <c:lblAlgn val="ctr"/>
        <c:lblOffset val="100"/>
        <c:noMultiLvlLbl val="0"/>
      </c:catAx>
      <c:valAx>
        <c:axId val="192783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782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0.06383</cdr:x>
      <cdr:y>0.77078</cdr:y>
    </cdr:from>
    <cdr:to>
      <cdr:x>0.07983</cdr:x>
      <cdr:y>0.81668</cdr:y>
    </cdr:to>
    <cdr:sp macro="" textlink="">
      <cdr:nvSpPr>
        <cdr:cNvPr id="2" name="TextBox 1">
          <a:extLst xmlns:a="http://schemas.openxmlformats.org/drawingml/2006/main">
            <a:ext uri="{FF2B5EF4-FFF2-40B4-BE49-F238E27FC236}">
              <a16:creationId xmlns:a16="http://schemas.microsoft.com/office/drawing/2014/main" id="{0A8288FE-5E31-2F97-C439-8D44557E37FC}"/>
            </a:ext>
          </a:extLst>
        </cdr:cNvPr>
        <cdr:cNvSpPr txBox="1"/>
      </cdr:nvSpPr>
      <cdr:spPr>
        <a:xfrm xmlns:a="http://schemas.openxmlformats.org/drawingml/2006/main">
          <a:off x="608012" y="4495800"/>
          <a:ext cx="152400" cy="26776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nSpc>
              <a:spcPct val="95000"/>
            </a:lnSpc>
          </a:pPr>
          <a:r>
            <a:rPr lang="en-US" sz="1200" b="1" dirty="0">
              <a:latin typeface="Times New Roman" panose="02020603050405020304" pitchFamily="18" charset="0"/>
              <a:cs typeface="Times New Roman" panose="02020603050405020304" pitchFamily="18" charset="0"/>
            </a:rPr>
            <a:t>4</a:t>
          </a:r>
        </a:p>
      </cdr:txBody>
    </cdr:sp>
  </cdr:relSizeAnchor>
  <cdr:relSizeAnchor xmlns:cdr="http://schemas.openxmlformats.org/drawingml/2006/chartDrawing">
    <cdr:from>
      <cdr:x>0.08517</cdr:x>
      <cdr:y>0.77078</cdr:y>
    </cdr:from>
    <cdr:to>
      <cdr:x>0.112</cdr:x>
      <cdr:y>0.81668</cdr:y>
    </cdr:to>
    <cdr:sp macro="" textlink="">
      <cdr:nvSpPr>
        <cdr:cNvPr id="5" name="TextBox 1">
          <a:extLst xmlns:a="http://schemas.openxmlformats.org/drawingml/2006/main">
            <a:ext uri="{FF2B5EF4-FFF2-40B4-BE49-F238E27FC236}">
              <a16:creationId xmlns:a16="http://schemas.microsoft.com/office/drawing/2014/main" id="{22FCB85E-766A-3C98-FBE4-B2C316168BD7}"/>
            </a:ext>
          </a:extLst>
        </cdr:cNvPr>
        <cdr:cNvSpPr txBox="1"/>
      </cdr:nvSpPr>
      <cdr:spPr>
        <a:xfrm xmlns:a="http://schemas.openxmlformats.org/drawingml/2006/main" flipH="1">
          <a:off x="811212" y="4495800"/>
          <a:ext cx="255588" cy="2677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5000"/>
            </a:lnSpc>
          </a:pPr>
          <a:r>
            <a:rPr lang="en-US" sz="1200" b="1" dirty="0">
              <a:latin typeface="Times New Roman" panose="02020603050405020304" pitchFamily="18" charset="0"/>
              <a:cs typeface="Times New Roman" panose="02020603050405020304" pitchFamily="18" charset="0"/>
            </a:rPr>
            <a:t>3</a:t>
          </a:r>
        </a:p>
      </cdr:txBody>
    </cdr:sp>
  </cdr:relSizeAnchor>
  <cdr:relSizeAnchor xmlns:cdr="http://schemas.openxmlformats.org/drawingml/2006/chartDrawing">
    <cdr:from>
      <cdr:x>0.112</cdr:x>
      <cdr:y>0.77078</cdr:y>
    </cdr:from>
    <cdr:to>
      <cdr:x>0.13883</cdr:x>
      <cdr:y>0.81668</cdr:y>
    </cdr:to>
    <cdr:sp macro="" textlink="">
      <cdr:nvSpPr>
        <cdr:cNvPr id="6" name="TextBox 1">
          <a:extLst xmlns:a="http://schemas.openxmlformats.org/drawingml/2006/main">
            <a:ext uri="{FF2B5EF4-FFF2-40B4-BE49-F238E27FC236}">
              <a16:creationId xmlns:a16="http://schemas.microsoft.com/office/drawing/2014/main" id="{5A7C49D3-C8BD-996E-C217-9CB729A5B9EF}"/>
            </a:ext>
          </a:extLst>
        </cdr:cNvPr>
        <cdr:cNvSpPr txBox="1"/>
      </cdr:nvSpPr>
      <cdr:spPr>
        <a:xfrm xmlns:a="http://schemas.openxmlformats.org/drawingml/2006/main" flipH="1">
          <a:off x="1066800" y="4495800"/>
          <a:ext cx="255588" cy="2677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5000"/>
            </a:lnSpc>
          </a:pPr>
          <a:r>
            <a:rPr lang="en-US" sz="1200" b="1" dirty="0">
              <a:latin typeface="Times New Roman" panose="02020603050405020304" pitchFamily="18" charset="0"/>
              <a:cs typeface="Times New Roman" panose="02020603050405020304" pitchFamily="18" charset="0"/>
            </a:rPr>
            <a:t>3</a:t>
          </a:r>
        </a:p>
      </cdr:txBody>
    </cdr:sp>
  </cdr:relSizeAnchor>
  <cdr:relSizeAnchor xmlns:cdr="http://schemas.openxmlformats.org/drawingml/2006/chartDrawing">
    <cdr:from>
      <cdr:x>0.46339</cdr:x>
      <cdr:y>0.30365</cdr:y>
    </cdr:from>
    <cdr:to>
      <cdr:x>0.50716</cdr:x>
      <cdr:y>0.34955</cdr:y>
    </cdr:to>
    <cdr:sp macro="" textlink="">
      <cdr:nvSpPr>
        <cdr:cNvPr id="7" name="TextBox 1">
          <a:extLst xmlns:a="http://schemas.openxmlformats.org/drawingml/2006/main">
            <a:ext uri="{FF2B5EF4-FFF2-40B4-BE49-F238E27FC236}">
              <a16:creationId xmlns:a16="http://schemas.microsoft.com/office/drawing/2014/main" id="{2CDEB9B4-13A0-54A6-5A7A-35B812AF2CF1}"/>
            </a:ext>
          </a:extLst>
        </cdr:cNvPr>
        <cdr:cNvSpPr txBox="1"/>
      </cdr:nvSpPr>
      <cdr:spPr>
        <a:xfrm xmlns:a="http://schemas.openxmlformats.org/drawingml/2006/main" flipH="1">
          <a:off x="4413790" y="1771117"/>
          <a:ext cx="416876" cy="2677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xmlns:a="http://schemas.openxmlformats.org/drawingml/2006/main">
          <a:pPr>
            <a:lnSpc>
              <a:spcPct val="95000"/>
            </a:lnSpc>
          </a:pPr>
          <a:r>
            <a:rPr lang="en-US" sz="1200" b="1" dirty="0">
              <a:latin typeface="Times New Roman" panose="02020603050405020304" pitchFamily="18" charset="0"/>
              <a:cs typeface="Times New Roman" panose="02020603050405020304" pitchFamily="18" charset="0"/>
            </a:rPr>
            <a:t>62</a:t>
          </a:r>
        </a:p>
      </cdr:txBody>
    </cdr:sp>
  </cdr:relSizeAnchor>
</c:userShapes>
</file>

<file path=ppt/drawings/drawing2.xml><?xml version="1.0" encoding="utf-8"?>
<c:userShapes xmlns:c="http://schemas.openxmlformats.org/drawingml/2006/chart">
  <cdr:relSizeAnchor xmlns:cdr="http://schemas.openxmlformats.org/drawingml/2006/chartDrawing">
    <cdr:from>
      <cdr:x>0.42076</cdr:x>
      <cdr:y>0.36741</cdr:y>
    </cdr:from>
    <cdr:to>
      <cdr:x>0.46692</cdr:x>
      <cdr:y>0.40831</cdr:y>
    </cdr:to>
    <cdr:sp macro="" textlink="">
      <cdr:nvSpPr>
        <cdr:cNvPr id="2" name="TextBox 8">
          <a:extLst xmlns:a="http://schemas.openxmlformats.org/drawingml/2006/main">
            <a:ext uri="{FF2B5EF4-FFF2-40B4-BE49-F238E27FC236}">
              <a16:creationId xmlns:a16="http://schemas.microsoft.com/office/drawing/2014/main" id="{8A7A54C1-90C5-CD8C-46B0-7F8DFAD8B03C}"/>
            </a:ext>
          </a:extLst>
        </cdr:cNvPr>
        <cdr:cNvSpPr txBox="1"/>
      </cdr:nvSpPr>
      <cdr:spPr>
        <a:xfrm xmlns:a="http://schemas.openxmlformats.org/drawingml/2006/main">
          <a:off x="4168072" y="2211723"/>
          <a:ext cx="457203"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xmlns:a="http://schemas.openxmlformats.org/drawingml/2006/main">
          <a:pPr>
            <a:lnSpc>
              <a:spcPct val="95000"/>
            </a:lnSpc>
          </a:pPr>
          <a:r>
            <a:rPr lang="en-US" sz="1050" b="1" dirty="0">
              <a:latin typeface="Times New Roman" panose="02020603050405020304" pitchFamily="18" charset="0"/>
              <a:cs typeface="Times New Roman" panose="02020603050405020304" pitchFamily="18" charset="0"/>
            </a:rPr>
            <a:t>42.9</a:t>
          </a:r>
        </a:p>
      </cdr:txBody>
    </cdr:sp>
  </cdr:relSizeAnchor>
</c:userShapes>
</file>

<file path=ppt/drawings/drawing3.xml><?xml version="1.0" encoding="utf-8"?>
<c:userShapes xmlns:c="http://schemas.openxmlformats.org/drawingml/2006/chart">
  <cdr:relSizeAnchor xmlns:cdr="http://schemas.openxmlformats.org/drawingml/2006/chartDrawing">
    <cdr:from>
      <cdr:x>0.7482</cdr:x>
      <cdr:y>0.84214</cdr:y>
    </cdr:from>
    <cdr:to>
      <cdr:x>0.79856</cdr:x>
      <cdr:y>0.8835</cdr:y>
    </cdr:to>
    <cdr:sp macro="" textlink="">
      <cdr:nvSpPr>
        <cdr:cNvPr id="2" name="TextBox 12">
          <a:extLst xmlns:a="http://schemas.openxmlformats.org/drawingml/2006/main">
            <a:ext uri="{FF2B5EF4-FFF2-40B4-BE49-F238E27FC236}">
              <a16:creationId xmlns:a16="http://schemas.microsoft.com/office/drawing/2014/main" id="{F0AC7BA3-4393-280F-2FE2-65E076F115C3}"/>
            </a:ext>
          </a:extLst>
        </cdr:cNvPr>
        <cdr:cNvSpPr txBox="1"/>
      </cdr:nvSpPr>
      <cdr:spPr>
        <a:xfrm xmlns:a="http://schemas.openxmlformats.org/drawingml/2006/main">
          <a:off x="7924800" y="5005342"/>
          <a:ext cx="533402" cy="2458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xmlns:a="http://schemas.openxmlformats.org/drawingml/2006/main">
          <a:pPr>
            <a:lnSpc>
              <a:spcPct val="95000"/>
            </a:lnSpc>
          </a:pPr>
          <a:r>
            <a:rPr lang="en-US" sz="1050" b="1" dirty="0">
              <a:latin typeface="Times New Roman" panose="02020603050405020304" pitchFamily="18" charset="0"/>
              <a:cs typeface="Times New Roman" panose="02020603050405020304" pitchFamily="18" charset="0"/>
            </a:rPr>
            <a:t>1.9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9/11/25</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9/11/25</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dirty="0"/>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dirty="0"/>
          </a:p>
        </p:txBody>
      </p:sp>
    </p:spTree>
    <p:extLst>
      <p:ext uri="{BB962C8B-B14F-4D97-AF65-F5344CB8AC3E}">
        <p14:creationId xmlns:p14="http://schemas.microsoft.com/office/powerpoint/2010/main" val="4121799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9/11/25</a:t>
            </a:fld>
            <a:endParaRPr lang="en-US" dirty="0"/>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9/11/25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9/11/25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9/11/25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dirty="0"/>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9/11/25</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9/11/25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9/11/25</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9/11/25</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9/11/25</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9/11/25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9/11/25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9/11/25</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ublic.gosa.ga.gov/noauth/extensions/SchoolGrades-Georgia/SchoolGrades-Georgia.html?lang=English&amp;SchoolName=welch-elementary-schoo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app.powerbi.com/view?r=eyJrIjoiYWQzMTBhMGItYjE5OS00YjFmLTgyYWItZmQ0YjA2MzczYTI0IiwidCI6IjFhYTU1YzgzLTAzNDMtNGVjYi1iZDM5LWJkN2Y0Mzg3NmJkNyIsImMiOjN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s://app.powerbi.com/view?r=eyJrIjoiYWQzMTBhMGItYjE5OS00YjFmLTgyYWItZmQ0YjA2MzczYTI0IiwidCI6IjFhYTU1YzgzLTAzNDMtNGVjYi1iZDM5LWJkN2Y0Mzg3NmJkNyIsImMiOjN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s://app.powerbi.com/view?r=eyJrIjoiYWQzMTBhMGItYjE5OS00YjFmLTgyYWItZmQ0YjA2MzczYTI0IiwidCI6IjFhYTU1YzgzLTAzNDMtNGVjYi1iZDM5LWJkN2Y0Mzg3NmJkNyIsImMiOjN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s://app.powerbi.com/view?r=eyJrIjoiYWQzMTBhMGItYjE5OS00YjFmLTgyYWItZmQ0YjA2MzczYTI0IiwidCI6IjFhYTU1YzgzLTAzNDMtNGVjYi1iZDM5LWJkN2Y0Mzg3NmJkNyIsImMiOjN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crpi.gadoe.org/Reports/Views/Shared/_Layout.html" TargetMode="External"/><Relationship Id="rId2" Type="http://schemas.openxmlformats.org/officeDocument/2006/relationships/hyperlink" Target="https://gaawards.gosa.ga.gov/analytics/saw.dll?dashboard" TargetMode="External"/><Relationship Id="rId1" Type="http://schemas.openxmlformats.org/officeDocument/2006/relationships/slideLayout" Target="../slideLayouts/slideLayout2.xml"/><Relationship Id="rId5" Type="http://schemas.openxmlformats.org/officeDocument/2006/relationships/hyperlink" Target="https://gaawards.gosa.ga.gov/analytics/saw.dll?PortalPages" TargetMode="External"/><Relationship Id="rId4" Type="http://schemas.openxmlformats.org/officeDocument/2006/relationships/hyperlink" Target="https://app.powerbi.com/view?r=eyJrIjoiYWQzMTBhMGItYjE5OS00YjFmLTgyYWItZmQ0YjA2MzczYTI0IiwidCI6IjFhYTU1YzgzLTAzNDMtNGVjYi1iZDM5LWJkN2Y0Mzg3NmJkNyIsImMiOjN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gaawards.gosa.ga.gov/analytics/saw.dll?dashboard"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aawards.gosa.ga.gov/analytics/saw.dll?dashboard"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aawards.gosa.ga.gov/analytics/saw.dll?dashboard"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aawards.gosa.ga.gov/analytics/saw.dll?dashboard"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crpi.gadoe.org/Reports/Views/Shared/_Layout.html"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Comprehensive Data Profile</a:t>
            </a:r>
          </a:p>
        </p:txBody>
      </p:sp>
      <p:sp>
        <p:nvSpPr>
          <p:cNvPr id="3" name="Subtitle 2"/>
          <p:cNvSpPr>
            <a:spLocks noGrp="1"/>
          </p:cNvSpPr>
          <p:nvPr>
            <p:ph type="subTitle" idx="1"/>
          </p:nvPr>
        </p:nvSpPr>
        <p:spPr/>
        <p:txBody>
          <a:bodyPr>
            <a:normAutofit/>
          </a:bodyPr>
          <a:lstStyle/>
          <a:p>
            <a:r>
              <a:rPr lang="en-US" dirty="0"/>
              <a:t>Welch Elementary School</a:t>
            </a:r>
          </a:p>
          <a:p>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E7D7589-2944-CFA9-4F77-277E1E929226}"/>
              </a:ext>
            </a:extLst>
          </p:cNvPr>
          <p:cNvGraphicFramePr/>
          <p:nvPr>
            <p:extLst>
              <p:ext uri="{D42A27DB-BD31-4B8C-83A1-F6EECF244321}">
                <p14:modId xmlns:p14="http://schemas.microsoft.com/office/powerpoint/2010/main" val="3810631100"/>
              </p:ext>
            </p:extLst>
          </p:nvPr>
        </p:nvGraphicFramePr>
        <p:xfrm>
          <a:off x="989013" y="228600"/>
          <a:ext cx="9906000" cy="6019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AC2773F-F869-23D8-CF0D-44A603AEAED9}"/>
              </a:ext>
            </a:extLst>
          </p:cNvPr>
          <p:cNvSpPr txBox="1"/>
          <p:nvPr/>
        </p:nvSpPr>
        <p:spPr>
          <a:xfrm rot="16200000">
            <a:off x="-1391705" y="3295117"/>
            <a:ext cx="41148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Percentage of students</a:t>
            </a:r>
          </a:p>
        </p:txBody>
      </p:sp>
      <p:sp>
        <p:nvSpPr>
          <p:cNvPr id="6" name="TextBox 5">
            <a:extLst>
              <a:ext uri="{FF2B5EF4-FFF2-40B4-BE49-F238E27FC236}">
                <a16:creationId xmlns:a16="http://schemas.microsoft.com/office/drawing/2014/main" id="{4987DEF8-AA2A-35C0-E0A4-C4E5AD650E7F}"/>
              </a:ext>
            </a:extLst>
          </p:cNvPr>
          <p:cNvSpPr txBox="1"/>
          <p:nvPr/>
        </p:nvSpPr>
        <p:spPr>
          <a:xfrm>
            <a:off x="3884613" y="5715000"/>
            <a:ext cx="41148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EOG Assessment Levels</a:t>
            </a:r>
          </a:p>
        </p:txBody>
      </p:sp>
      <p:sp>
        <p:nvSpPr>
          <p:cNvPr id="7" name="TextBox 6">
            <a:extLst>
              <a:ext uri="{FF2B5EF4-FFF2-40B4-BE49-F238E27FC236}">
                <a16:creationId xmlns:a16="http://schemas.microsoft.com/office/drawing/2014/main" id="{EAA1BDE0-66AD-FFB2-3B56-18523B75930F}"/>
              </a:ext>
            </a:extLst>
          </p:cNvPr>
          <p:cNvSpPr txBox="1"/>
          <p:nvPr/>
        </p:nvSpPr>
        <p:spPr>
          <a:xfrm>
            <a:off x="265112" y="6556766"/>
            <a:ext cx="11658600" cy="246221"/>
          </a:xfrm>
          <a:prstGeom prst="rect">
            <a:avLst/>
          </a:prstGeom>
          <a:noFill/>
        </p:spPr>
        <p:txBody>
          <a:bodyPr wrap="square" rtlCol="0">
            <a:spAutoFit/>
          </a:bodyPr>
          <a:lstStyle/>
          <a:p>
            <a:pPr algn="l"/>
            <a:r>
              <a:rPr lang="en-US" sz="1000" b="0" i="0" u="none" strike="noStrike" dirty="0">
                <a:solidFill>
                  <a:srgbClr val="000000"/>
                </a:solidFill>
                <a:effectLst/>
              </a:rPr>
              <a:t>“K-12 Public Schools Report Card.” </a:t>
            </a:r>
            <a:r>
              <a:rPr lang="en-US" sz="1000" b="0" i="1" u="none" strike="noStrike" dirty="0">
                <a:solidFill>
                  <a:srgbClr val="000000"/>
                </a:solidFill>
                <a:effectLst/>
              </a:rPr>
              <a:t>Oracle Business Intelligence</a:t>
            </a:r>
            <a:r>
              <a:rPr lang="en-US" sz="1000" b="0" i="0" u="none" strike="noStrike" dirty="0">
                <a:solidFill>
                  <a:srgbClr val="000000"/>
                </a:solidFill>
                <a:effectLst/>
              </a:rPr>
              <a:t>, gaawards.gosa.ga.gov/analytics/saw.dll?dashboard. Accessed 26 Sept. 2024.  </a:t>
            </a:r>
          </a:p>
        </p:txBody>
      </p:sp>
      <p:sp>
        <p:nvSpPr>
          <p:cNvPr id="8" name="TextBox 7">
            <a:extLst>
              <a:ext uri="{FF2B5EF4-FFF2-40B4-BE49-F238E27FC236}">
                <a16:creationId xmlns:a16="http://schemas.microsoft.com/office/drawing/2014/main" id="{AA6389A1-4F1C-0311-F5DE-EEC89C81CE9D}"/>
              </a:ext>
            </a:extLst>
          </p:cNvPr>
          <p:cNvSpPr txBox="1"/>
          <p:nvPr/>
        </p:nvSpPr>
        <p:spPr>
          <a:xfrm>
            <a:off x="1934687" y="3238500"/>
            <a:ext cx="457203" cy="246221"/>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31.4</a:t>
            </a:r>
          </a:p>
        </p:txBody>
      </p:sp>
      <p:sp>
        <p:nvSpPr>
          <p:cNvPr id="9" name="TextBox 8">
            <a:extLst>
              <a:ext uri="{FF2B5EF4-FFF2-40B4-BE49-F238E27FC236}">
                <a16:creationId xmlns:a16="http://schemas.microsoft.com/office/drawing/2014/main" id="{8A7A54C1-90C5-CD8C-46B0-7F8DFAD8B03C}"/>
              </a:ext>
            </a:extLst>
          </p:cNvPr>
          <p:cNvSpPr txBox="1"/>
          <p:nvPr/>
        </p:nvSpPr>
        <p:spPr>
          <a:xfrm>
            <a:off x="2741612" y="2590800"/>
            <a:ext cx="457203" cy="246221"/>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40.8</a:t>
            </a:r>
          </a:p>
        </p:txBody>
      </p:sp>
      <p:sp>
        <p:nvSpPr>
          <p:cNvPr id="10" name="TextBox 9">
            <a:extLst>
              <a:ext uri="{FF2B5EF4-FFF2-40B4-BE49-F238E27FC236}">
                <a16:creationId xmlns:a16="http://schemas.microsoft.com/office/drawing/2014/main" id="{3523B995-0D29-89EA-AF85-E03AF134AD2A}"/>
              </a:ext>
            </a:extLst>
          </p:cNvPr>
          <p:cNvSpPr txBox="1"/>
          <p:nvPr/>
        </p:nvSpPr>
        <p:spPr>
          <a:xfrm>
            <a:off x="3427410" y="2209800"/>
            <a:ext cx="457203" cy="246221"/>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46.1</a:t>
            </a:r>
          </a:p>
        </p:txBody>
      </p:sp>
      <p:sp>
        <p:nvSpPr>
          <p:cNvPr id="11" name="TextBox 10">
            <a:extLst>
              <a:ext uri="{FF2B5EF4-FFF2-40B4-BE49-F238E27FC236}">
                <a16:creationId xmlns:a16="http://schemas.microsoft.com/office/drawing/2014/main" id="{5D07C9D8-B2E2-810C-A98C-AE39AC7198F8}"/>
              </a:ext>
            </a:extLst>
          </p:cNvPr>
          <p:cNvSpPr txBox="1"/>
          <p:nvPr/>
        </p:nvSpPr>
        <p:spPr>
          <a:xfrm>
            <a:off x="5865807" y="2086689"/>
            <a:ext cx="457203" cy="246221"/>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48.2</a:t>
            </a:r>
          </a:p>
        </p:txBody>
      </p:sp>
      <p:sp>
        <p:nvSpPr>
          <p:cNvPr id="12" name="TextBox 11">
            <a:extLst>
              <a:ext uri="{FF2B5EF4-FFF2-40B4-BE49-F238E27FC236}">
                <a16:creationId xmlns:a16="http://schemas.microsoft.com/office/drawing/2014/main" id="{95DEEB89-58B1-FE47-B329-9E898D672ACA}"/>
              </a:ext>
            </a:extLst>
          </p:cNvPr>
          <p:cNvSpPr txBox="1"/>
          <p:nvPr/>
        </p:nvSpPr>
        <p:spPr>
          <a:xfrm>
            <a:off x="6532192" y="2169717"/>
            <a:ext cx="457203" cy="246221"/>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47.8</a:t>
            </a:r>
          </a:p>
        </p:txBody>
      </p:sp>
      <p:sp>
        <p:nvSpPr>
          <p:cNvPr id="13" name="TextBox 12">
            <a:extLst>
              <a:ext uri="{FF2B5EF4-FFF2-40B4-BE49-F238E27FC236}">
                <a16:creationId xmlns:a16="http://schemas.microsoft.com/office/drawing/2014/main" id="{D2E00D35-F34B-6168-BF54-32B5647FC8CA}"/>
              </a:ext>
            </a:extLst>
          </p:cNvPr>
          <p:cNvSpPr txBox="1"/>
          <p:nvPr/>
        </p:nvSpPr>
        <p:spPr>
          <a:xfrm>
            <a:off x="8267609" y="2862137"/>
            <a:ext cx="457203" cy="246221"/>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37.4</a:t>
            </a:r>
          </a:p>
        </p:txBody>
      </p:sp>
      <p:sp>
        <p:nvSpPr>
          <p:cNvPr id="14" name="TextBox 13">
            <a:extLst>
              <a:ext uri="{FF2B5EF4-FFF2-40B4-BE49-F238E27FC236}">
                <a16:creationId xmlns:a16="http://schemas.microsoft.com/office/drawing/2014/main" id="{02906FA1-07C0-3E99-6050-C75D7F63BBA4}"/>
              </a:ext>
            </a:extLst>
          </p:cNvPr>
          <p:cNvSpPr txBox="1"/>
          <p:nvPr/>
        </p:nvSpPr>
        <p:spPr>
          <a:xfrm>
            <a:off x="9064958" y="2739027"/>
            <a:ext cx="457203" cy="246221"/>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38.6</a:t>
            </a:r>
          </a:p>
        </p:txBody>
      </p:sp>
      <p:sp>
        <p:nvSpPr>
          <p:cNvPr id="15" name="TextBox 14">
            <a:extLst>
              <a:ext uri="{FF2B5EF4-FFF2-40B4-BE49-F238E27FC236}">
                <a16:creationId xmlns:a16="http://schemas.microsoft.com/office/drawing/2014/main" id="{86CC8318-00D3-98B6-C54D-7D423D1B282B}"/>
              </a:ext>
            </a:extLst>
          </p:cNvPr>
          <p:cNvSpPr txBox="1"/>
          <p:nvPr/>
        </p:nvSpPr>
        <p:spPr>
          <a:xfrm>
            <a:off x="9752012" y="2713910"/>
            <a:ext cx="457203" cy="246221"/>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38.9</a:t>
            </a:r>
          </a:p>
        </p:txBody>
      </p:sp>
    </p:spTree>
    <p:extLst>
      <p:ext uri="{BB962C8B-B14F-4D97-AF65-F5344CB8AC3E}">
        <p14:creationId xmlns:p14="http://schemas.microsoft.com/office/powerpoint/2010/main" val="420745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35B6D5C-8120-7736-7FE7-23312C44304F}"/>
              </a:ext>
            </a:extLst>
          </p:cNvPr>
          <p:cNvGraphicFramePr/>
          <p:nvPr>
            <p:extLst>
              <p:ext uri="{D42A27DB-BD31-4B8C-83A1-F6EECF244321}">
                <p14:modId xmlns:p14="http://schemas.microsoft.com/office/powerpoint/2010/main" val="364358839"/>
              </p:ext>
            </p:extLst>
          </p:nvPr>
        </p:nvGraphicFramePr>
        <p:xfrm>
          <a:off x="1065213" y="457200"/>
          <a:ext cx="100584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C948FC3-AB95-FEBA-D372-AB559ED30068}"/>
              </a:ext>
            </a:extLst>
          </p:cNvPr>
          <p:cNvSpPr txBox="1"/>
          <p:nvPr/>
        </p:nvSpPr>
        <p:spPr>
          <a:xfrm>
            <a:off x="1941512" y="2209800"/>
            <a:ext cx="5334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28.1</a:t>
            </a:r>
          </a:p>
        </p:txBody>
      </p:sp>
      <p:sp>
        <p:nvSpPr>
          <p:cNvPr id="6" name="TextBox 5">
            <a:extLst>
              <a:ext uri="{FF2B5EF4-FFF2-40B4-BE49-F238E27FC236}">
                <a16:creationId xmlns:a16="http://schemas.microsoft.com/office/drawing/2014/main" id="{A912D032-305C-80DD-22FC-E555990D0CA6}"/>
              </a:ext>
            </a:extLst>
          </p:cNvPr>
          <p:cNvSpPr txBox="1"/>
          <p:nvPr/>
        </p:nvSpPr>
        <p:spPr>
          <a:xfrm>
            <a:off x="2509900" y="2078736"/>
            <a:ext cx="5334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29.3</a:t>
            </a:r>
          </a:p>
        </p:txBody>
      </p:sp>
      <p:sp>
        <p:nvSpPr>
          <p:cNvPr id="7" name="TextBox 6">
            <a:extLst>
              <a:ext uri="{FF2B5EF4-FFF2-40B4-BE49-F238E27FC236}">
                <a16:creationId xmlns:a16="http://schemas.microsoft.com/office/drawing/2014/main" id="{6C5185EB-2D66-ECF3-C4B3-89F73A2695B4}"/>
              </a:ext>
            </a:extLst>
          </p:cNvPr>
          <p:cNvSpPr txBox="1"/>
          <p:nvPr/>
        </p:nvSpPr>
        <p:spPr>
          <a:xfrm>
            <a:off x="3011232" y="1371600"/>
            <a:ext cx="5334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34.9</a:t>
            </a:r>
          </a:p>
        </p:txBody>
      </p:sp>
      <p:sp>
        <p:nvSpPr>
          <p:cNvPr id="8" name="TextBox 7">
            <a:extLst>
              <a:ext uri="{FF2B5EF4-FFF2-40B4-BE49-F238E27FC236}">
                <a16:creationId xmlns:a16="http://schemas.microsoft.com/office/drawing/2014/main" id="{4AC8D405-072D-1519-9BDE-275141C8C5D6}"/>
              </a:ext>
            </a:extLst>
          </p:cNvPr>
          <p:cNvSpPr txBox="1"/>
          <p:nvPr/>
        </p:nvSpPr>
        <p:spPr>
          <a:xfrm>
            <a:off x="4265612" y="2462946"/>
            <a:ext cx="5334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25.8</a:t>
            </a:r>
          </a:p>
        </p:txBody>
      </p:sp>
      <p:sp>
        <p:nvSpPr>
          <p:cNvPr id="9" name="TextBox 8">
            <a:extLst>
              <a:ext uri="{FF2B5EF4-FFF2-40B4-BE49-F238E27FC236}">
                <a16:creationId xmlns:a16="http://schemas.microsoft.com/office/drawing/2014/main" id="{ADA84A34-3ACA-9726-D676-44E1690332C7}"/>
              </a:ext>
            </a:extLst>
          </p:cNvPr>
          <p:cNvSpPr txBox="1"/>
          <p:nvPr/>
        </p:nvSpPr>
        <p:spPr>
          <a:xfrm>
            <a:off x="4870320" y="1952163"/>
            <a:ext cx="5334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29.8</a:t>
            </a:r>
          </a:p>
        </p:txBody>
      </p:sp>
      <p:sp>
        <p:nvSpPr>
          <p:cNvPr id="10" name="TextBox 9">
            <a:extLst>
              <a:ext uri="{FF2B5EF4-FFF2-40B4-BE49-F238E27FC236}">
                <a16:creationId xmlns:a16="http://schemas.microsoft.com/office/drawing/2014/main" id="{2973AFB8-FB97-21CF-B76C-32DD44EF76D0}"/>
              </a:ext>
            </a:extLst>
          </p:cNvPr>
          <p:cNvSpPr txBox="1"/>
          <p:nvPr/>
        </p:nvSpPr>
        <p:spPr>
          <a:xfrm>
            <a:off x="5403720" y="1498173"/>
            <a:ext cx="5334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33.7</a:t>
            </a:r>
          </a:p>
        </p:txBody>
      </p:sp>
      <p:sp>
        <p:nvSpPr>
          <p:cNvPr id="11" name="TextBox 10">
            <a:extLst>
              <a:ext uri="{FF2B5EF4-FFF2-40B4-BE49-F238E27FC236}">
                <a16:creationId xmlns:a16="http://schemas.microsoft.com/office/drawing/2014/main" id="{CB0B4E69-E306-42B0-563C-EB5B802D381E}"/>
              </a:ext>
            </a:extLst>
          </p:cNvPr>
          <p:cNvSpPr txBox="1"/>
          <p:nvPr/>
        </p:nvSpPr>
        <p:spPr>
          <a:xfrm>
            <a:off x="6697340" y="1927617"/>
            <a:ext cx="5334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30.7</a:t>
            </a:r>
          </a:p>
        </p:txBody>
      </p:sp>
      <p:sp>
        <p:nvSpPr>
          <p:cNvPr id="12" name="TextBox 11">
            <a:extLst>
              <a:ext uri="{FF2B5EF4-FFF2-40B4-BE49-F238E27FC236}">
                <a16:creationId xmlns:a16="http://schemas.microsoft.com/office/drawing/2014/main" id="{D8A674E4-7395-B0C7-D117-B9E875EAFA13}"/>
              </a:ext>
            </a:extLst>
          </p:cNvPr>
          <p:cNvSpPr txBox="1"/>
          <p:nvPr/>
        </p:nvSpPr>
        <p:spPr>
          <a:xfrm>
            <a:off x="7207816" y="1498173"/>
            <a:ext cx="5334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33.4</a:t>
            </a:r>
          </a:p>
        </p:txBody>
      </p:sp>
      <p:sp>
        <p:nvSpPr>
          <p:cNvPr id="13" name="TextBox 12">
            <a:extLst>
              <a:ext uri="{FF2B5EF4-FFF2-40B4-BE49-F238E27FC236}">
                <a16:creationId xmlns:a16="http://schemas.microsoft.com/office/drawing/2014/main" id="{F48B1A00-F55C-C6A5-A7FE-A0B4F8622022}"/>
              </a:ext>
            </a:extLst>
          </p:cNvPr>
          <p:cNvSpPr txBox="1"/>
          <p:nvPr/>
        </p:nvSpPr>
        <p:spPr>
          <a:xfrm>
            <a:off x="7847012" y="2589519"/>
            <a:ext cx="5334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24.5</a:t>
            </a:r>
          </a:p>
        </p:txBody>
      </p:sp>
      <p:sp>
        <p:nvSpPr>
          <p:cNvPr id="14" name="TextBox 13">
            <a:extLst>
              <a:ext uri="{FF2B5EF4-FFF2-40B4-BE49-F238E27FC236}">
                <a16:creationId xmlns:a16="http://schemas.microsoft.com/office/drawing/2014/main" id="{AE24C41E-9C2A-CE92-8169-C01BD1D36530}"/>
              </a:ext>
            </a:extLst>
          </p:cNvPr>
          <p:cNvSpPr txBox="1"/>
          <p:nvPr/>
        </p:nvSpPr>
        <p:spPr>
          <a:xfrm>
            <a:off x="9066212" y="3657600"/>
            <a:ext cx="5334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15.4</a:t>
            </a:r>
          </a:p>
        </p:txBody>
      </p:sp>
      <p:sp>
        <p:nvSpPr>
          <p:cNvPr id="15" name="TextBox 14">
            <a:extLst>
              <a:ext uri="{FF2B5EF4-FFF2-40B4-BE49-F238E27FC236}">
                <a16:creationId xmlns:a16="http://schemas.microsoft.com/office/drawing/2014/main" id="{A184FAA5-D8B4-B795-85EC-01A92086182F}"/>
              </a:ext>
            </a:extLst>
          </p:cNvPr>
          <p:cNvSpPr txBox="1"/>
          <p:nvPr/>
        </p:nvSpPr>
        <p:spPr>
          <a:xfrm>
            <a:off x="9675812" y="4572000"/>
            <a:ext cx="5334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7.4</a:t>
            </a:r>
          </a:p>
        </p:txBody>
      </p:sp>
      <p:sp>
        <p:nvSpPr>
          <p:cNvPr id="16" name="TextBox 15">
            <a:extLst>
              <a:ext uri="{FF2B5EF4-FFF2-40B4-BE49-F238E27FC236}">
                <a16:creationId xmlns:a16="http://schemas.microsoft.com/office/drawing/2014/main" id="{A755325C-2D28-5D4A-C0AC-041439EE2044}"/>
              </a:ext>
            </a:extLst>
          </p:cNvPr>
          <p:cNvSpPr txBox="1"/>
          <p:nvPr/>
        </p:nvSpPr>
        <p:spPr>
          <a:xfrm>
            <a:off x="10209212" y="4578096"/>
            <a:ext cx="5334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6.9</a:t>
            </a:r>
          </a:p>
        </p:txBody>
      </p:sp>
      <p:sp>
        <p:nvSpPr>
          <p:cNvPr id="17" name="TextBox 16">
            <a:extLst>
              <a:ext uri="{FF2B5EF4-FFF2-40B4-BE49-F238E27FC236}">
                <a16:creationId xmlns:a16="http://schemas.microsoft.com/office/drawing/2014/main" id="{26B7D110-67D8-F1AF-F61E-DDCAA350D613}"/>
              </a:ext>
            </a:extLst>
          </p:cNvPr>
          <p:cNvSpPr txBox="1"/>
          <p:nvPr/>
        </p:nvSpPr>
        <p:spPr>
          <a:xfrm>
            <a:off x="265112" y="6556766"/>
            <a:ext cx="11658600" cy="246221"/>
          </a:xfrm>
          <a:prstGeom prst="rect">
            <a:avLst/>
          </a:prstGeom>
          <a:noFill/>
        </p:spPr>
        <p:txBody>
          <a:bodyPr wrap="square" rtlCol="0">
            <a:spAutoFit/>
          </a:bodyPr>
          <a:lstStyle/>
          <a:p>
            <a:pPr algn="l"/>
            <a:r>
              <a:rPr lang="en-US" sz="1000" b="0" i="0" u="none" strike="noStrike" dirty="0">
                <a:solidFill>
                  <a:srgbClr val="000000"/>
                </a:solidFill>
                <a:effectLst/>
              </a:rPr>
              <a:t>“K-12 Public Schools Report Card.” </a:t>
            </a:r>
            <a:r>
              <a:rPr lang="en-US" sz="1000" b="0" i="1" u="none" strike="noStrike" dirty="0">
                <a:solidFill>
                  <a:srgbClr val="000000"/>
                </a:solidFill>
                <a:effectLst/>
              </a:rPr>
              <a:t>Oracle Business Intelligence</a:t>
            </a:r>
            <a:r>
              <a:rPr lang="en-US" sz="1000" b="0" i="0" u="none" strike="noStrike" dirty="0">
                <a:solidFill>
                  <a:srgbClr val="000000"/>
                </a:solidFill>
                <a:effectLst/>
              </a:rPr>
              <a:t>, gaawards.gosa.ga.gov/analytics/saw.dll?dashboard. Accessed 26 Sept. 2024.  </a:t>
            </a:r>
          </a:p>
        </p:txBody>
      </p:sp>
      <p:sp>
        <p:nvSpPr>
          <p:cNvPr id="18" name="TextBox 17">
            <a:extLst>
              <a:ext uri="{FF2B5EF4-FFF2-40B4-BE49-F238E27FC236}">
                <a16:creationId xmlns:a16="http://schemas.microsoft.com/office/drawing/2014/main" id="{DAB657B6-7B47-8330-67A4-DC27E642173A}"/>
              </a:ext>
            </a:extLst>
          </p:cNvPr>
          <p:cNvSpPr txBox="1"/>
          <p:nvPr/>
        </p:nvSpPr>
        <p:spPr>
          <a:xfrm rot="16200000">
            <a:off x="-280229" y="3023002"/>
            <a:ext cx="23241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Percentage of Students</a:t>
            </a:r>
          </a:p>
        </p:txBody>
      </p:sp>
      <p:sp>
        <p:nvSpPr>
          <p:cNvPr id="19" name="TextBox 18">
            <a:extLst>
              <a:ext uri="{FF2B5EF4-FFF2-40B4-BE49-F238E27FC236}">
                <a16:creationId xmlns:a16="http://schemas.microsoft.com/office/drawing/2014/main" id="{393826E4-A3EB-95A3-5AE2-815DF8FBFC00}"/>
              </a:ext>
            </a:extLst>
          </p:cNvPr>
          <p:cNvSpPr txBox="1"/>
          <p:nvPr/>
        </p:nvSpPr>
        <p:spPr>
          <a:xfrm>
            <a:off x="5137020" y="5377271"/>
            <a:ext cx="23241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Performance Levels</a:t>
            </a:r>
          </a:p>
        </p:txBody>
      </p:sp>
    </p:spTree>
    <p:extLst>
      <p:ext uri="{BB962C8B-B14F-4D97-AF65-F5344CB8AC3E}">
        <p14:creationId xmlns:p14="http://schemas.microsoft.com/office/powerpoint/2010/main" val="408434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1431E16-AFEF-1DA2-3700-3435A15B05A5}"/>
              </a:ext>
            </a:extLst>
          </p:cNvPr>
          <p:cNvGraphicFramePr/>
          <p:nvPr>
            <p:extLst>
              <p:ext uri="{D42A27DB-BD31-4B8C-83A1-F6EECF244321}">
                <p14:modId xmlns:p14="http://schemas.microsoft.com/office/powerpoint/2010/main" val="1794886637"/>
              </p:ext>
            </p:extLst>
          </p:nvPr>
        </p:nvGraphicFramePr>
        <p:xfrm>
          <a:off x="912812" y="304800"/>
          <a:ext cx="104394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E2C3994-71E9-575E-F6C5-8F6D82772FF5}"/>
              </a:ext>
            </a:extLst>
          </p:cNvPr>
          <p:cNvSpPr txBox="1"/>
          <p:nvPr/>
        </p:nvSpPr>
        <p:spPr>
          <a:xfrm>
            <a:off x="1620614" y="3023454"/>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46.2</a:t>
            </a:r>
          </a:p>
        </p:txBody>
      </p:sp>
      <p:sp>
        <p:nvSpPr>
          <p:cNvPr id="6" name="TextBox 5">
            <a:extLst>
              <a:ext uri="{FF2B5EF4-FFF2-40B4-BE49-F238E27FC236}">
                <a16:creationId xmlns:a16="http://schemas.microsoft.com/office/drawing/2014/main" id="{D20E9420-374B-9A43-F8A0-24F5A8412167}"/>
              </a:ext>
            </a:extLst>
          </p:cNvPr>
          <p:cNvSpPr txBox="1"/>
          <p:nvPr/>
        </p:nvSpPr>
        <p:spPr>
          <a:xfrm>
            <a:off x="2077814" y="182880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70.6</a:t>
            </a:r>
          </a:p>
        </p:txBody>
      </p:sp>
      <p:sp>
        <p:nvSpPr>
          <p:cNvPr id="7" name="TextBox 6">
            <a:extLst>
              <a:ext uri="{FF2B5EF4-FFF2-40B4-BE49-F238E27FC236}">
                <a16:creationId xmlns:a16="http://schemas.microsoft.com/office/drawing/2014/main" id="{2FA8E6B3-481F-37BF-3C84-EAD3D8190A31}"/>
              </a:ext>
            </a:extLst>
          </p:cNvPr>
          <p:cNvSpPr txBox="1"/>
          <p:nvPr/>
        </p:nvSpPr>
        <p:spPr>
          <a:xfrm>
            <a:off x="2535014" y="251460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57.2</a:t>
            </a:r>
          </a:p>
        </p:txBody>
      </p:sp>
      <p:sp>
        <p:nvSpPr>
          <p:cNvPr id="8" name="TextBox 7">
            <a:extLst>
              <a:ext uri="{FF2B5EF4-FFF2-40B4-BE49-F238E27FC236}">
                <a16:creationId xmlns:a16="http://schemas.microsoft.com/office/drawing/2014/main" id="{338D1AF9-FF0D-06FA-AA9A-0F4A12DB352C}"/>
              </a:ext>
            </a:extLst>
          </p:cNvPr>
          <p:cNvSpPr txBox="1"/>
          <p:nvPr/>
        </p:nvSpPr>
        <p:spPr>
          <a:xfrm>
            <a:off x="3656012" y="487680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10.1</a:t>
            </a:r>
          </a:p>
        </p:txBody>
      </p:sp>
      <p:sp>
        <p:nvSpPr>
          <p:cNvPr id="9" name="TextBox 8">
            <a:extLst>
              <a:ext uri="{FF2B5EF4-FFF2-40B4-BE49-F238E27FC236}">
                <a16:creationId xmlns:a16="http://schemas.microsoft.com/office/drawing/2014/main" id="{0BE80BCA-F5F1-B823-B384-7984B1E684D5}"/>
              </a:ext>
            </a:extLst>
          </p:cNvPr>
          <p:cNvSpPr txBox="1"/>
          <p:nvPr/>
        </p:nvSpPr>
        <p:spPr>
          <a:xfrm>
            <a:off x="4113212" y="419100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23.6</a:t>
            </a:r>
          </a:p>
        </p:txBody>
      </p:sp>
      <p:sp>
        <p:nvSpPr>
          <p:cNvPr id="10" name="TextBox 9">
            <a:extLst>
              <a:ext uri="{FF2B5EF4-FFF2-40B4-BE49-F238E27FC236}">
                <a16:creationId xmlns:a16="http://schemas.microsoft.com/office/drawing/2014/main" id="{C9A4A60A-54E9-BB22-3DDC-CC1C117A94DC}"/>
              </a:ext>
            </a:extLst>
          </p:cNvPr>
          <p:cNvSpPr txBox="1"/>
          <p:nvPr/>
        </p:nvSpPr>
        <p:spPr>
          <a:xfrm>
            <a:off x="4570412" y="4064427"/>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26.7</a:t>
            </a:r>
          </a:p>
        </p:txBody>
      </p:sp>
      <p:sp>
        <p:nvSpPr>
          <p:cNvPr id="11" name="TextBox 10">
            <a:extLst>
              <a:ext uri="{FF2B5EF4-FFF2-40B4-BE49-F238E27FC236}">
                <a16:creationId xmlns:a16="http://schemas.microsoft.com/office/drawing/2014/main" id="{67211EB3-8CD1-4D7F-8FF6-FE433BD20633}"/>
              </a:ext>
            </a:extLst>
          </p:cNvPr>
          <p:cNvSpPr txBox="1"/>
          <p:nvPr/>
        </p:nvSpPr>
        <p:spPr>
          <a:xfrm>
            <a:off x="5633242" y="2641173"/>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53.4</a:t>
            </a:r>
          </a:p>
        </p:txBody>
      </p:sp>
      <p:sp>
        <p:nvSpPr>
          <p:cNvPr id="12" name="TextBox 11">
            <a:extLst>
              <a:ext uri="{FF2B5EF4-FFF2-40B4-BE49-F238E27FC236}">
                <a16:creationId xmlns:a16="http://schemas.microsoft.com/office/drawing/2014/main" id="{0483599B-A9F3-EFA0-048C-7B41B282AB09}"/>
              </a:ext>
            </a:extLst>
          </p:cNvPr>
          <p:cNvSpPr txBox="1"/>
          <p:nvPr/>
        </p:nvSpPr>
        <p:spPr>
          <a:xfrm>
            <a:off x="6090442" y="2261454"/>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62.2</a:t>
            </a:r>
          </a:p>
        </p:txBody>
      </p:sp>
      <p:sp>
        <p:nvSpPr>
          <p:cNvPr id="13" name="TextBox 12">
            <a:extLst>
              <a:ext uri="{FF2B5EF4-FFF2-40B4-BE49-F238E27FC236}">
                <a16:creationId xmlns:a16="http://schemas.microsoft.com/office/drawing/2014/main" id="{849B3F3B-C824-9906-59FE-26B6097D3EE6}"/>
              </a:ext>
            </a:extLst>
          </p:cNvPr>
          <p:cNvSpPr txBox="1"/>
          <p:nvPr/>
        </p:nvSpPr>
        <p:spPr>
          <a:xfrm>
            <a:off x="6486413" y="2008308"/>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66.9</a:t>
            </a:r>
          </a:p>
        </p:txBody>
      </p:sp>
      <p:sp>
        <p:nvSpPr>
          <p:cNvPr id="14" name="TextBox 13">
            <a:extLst>
              <a:ext uri="{FF2B5EF4-FFF2-40B4-BE49-F238E27FC236}">
                <a16:creationId xmlns:a16="http://schemas.microsoft.com/office/drawing/2014/main" id="{C4AAE53A-D568-DB52-F25B-7C1CB6835C84}"/>
              </a:ext>
            </a:extLst>
          </p:cNvPr>
          <p:cNvSpPr txBox="1"/>
          <p:nvPr/>
        </p:nvSpPr>
        <p:spPr>
          <a:xfrm>
            <a:off x="7618412" y="251460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57.2</a:t>
            </a:r>
          </a:p>
        </p:txBody>
      </p:sp>
      <p:sp>
        <p:nvSpPr>
          <p:cNvPr id="15" name="TextBox 14">
            <a:extLst>
              <a:ext uri="{FF2B5EF4-FFF2-40B4-BE49-F238E27FC236}">
                <a16:creationId xmlns:a16="http://schemas.microsoft.com/office/drawing/2014/main" id="{0B5320FB-BF53-B6CB-E18F-8A2CEC96F7C1}"/>
              </a:ext>
            </a:extLst>
          </p:cNvPr>
          <p:cNvSpPr txBox="1"/>
          <p:nvPr/>
        </p:nvSpPr>
        <p:spPr>
          <a:xfrm>
            <a:off x="8010682" y="3270504"/>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42.1</a:t>
            </a:r>
          </a:p>
        </p:txBody>
      </p:sp>
      <p:sp>
        <p:nvSpPr>
          <p:cNvPr id="16" name="TextBox 15">
            <a:extLst>
              <a:ext uri="{FF2B5EF4-FFF2-40B4-BE49-F238E27FC236}">
                <a16:creationId xmlns:a16="http://schemas.microsoft.com/office/drawing/2014/main" id="{10B25630-B7CE-E8ED-7207-475442D23BF4}"/>
              </a:ext>
            </a:extLst>
          </p:cNvPr>
          <p:cNvSpPr txBox="1"/>
          <p:nvPr/>
        </p:nvSpPr>
        <p:spPr>
          <a:xfrm>
            <a:off x="8502870" y="2508504"/>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57.9</a:t>
            </a:r>
          </a:p>
        </p:txBody>
      </p:sp>
      <p:sp>
        <p:nvSpPr>
          <p:cNvPr id="17" name="TextBox 16">
            <a:extLst>
              <a:ext uri="{FF2B5EF4-FFF2-40B4-BE49-F238E27FC236}">
                <a16:creationId xmlns:a16="http://schemas.microsoft.com/office/drawing/2014/main" id="{76A83A4B-B854-127E-2078-F63A03ED1C30}"/>
              </a:ext>
            </a:extLst>
          </p:cNvPr>
          <p:cNvSpPr txBox="1"/>
          <p:nvPr/>
        </p:nvSpPr>
        <p:spPr>
          <a:xfrm>
            <a:off x="9523412" y="4064427"/>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26.5</a:t>
            </a:r>
          </a:p>
        </p:txBody>
      </p:sp>
      <p:sp>
        <p:nvSpPr>
          <p:cNvPr id="18" name="TextBox 17">
            <a:extLst>
              <a:ext uri="{FF2B5EF4-FFF2-40B4-BE49-F238E27FC236}">
                <a16:creationId xmlns:a16="http://schemas.microsoft.com/office/drawing/2014/main" id="{6992B7F7-4548-1916-2ED6-954B90713E2C}"/>
              </a:ext>
            </a:extLst>
          </p:cNvPr>
          <p:cNvSpPr txBox="1"/>
          <p:nvPr/>
        </p:nvSpPr>
        <p:spPr>
          <a:xfrm>
            <a:off x="9963784" y="3586215"/>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35.2</a:t>
            </a:r>
          </a:p>
        </p:txBody>
      </p:sp>
      <p:sp>
        <p:nvSpPr>
          <p:cNvPr id="19" name="TextBox 18">
            <a:extLst>
              <a:ext uri="{FF2B5EF4-FFF2-40B4-BE49-F238E27FC236}">
                <a16:creationId xmlns:a16="http://schemas.microsoft.com/office/drawing/2014/main" id="{E2CC78F1-9BB0-9287-EAD3-0B9DE0DACF87}"/>
              </a:ext>
            </a:extLst>
          </p:cNvPr>
          <p:cNvSpPr txBox="1"/>
          <p:nvPr/>
        </p:nvSpPr>
        <p:spPr>
          <a:xfrm>
            <a:off x="10452924" y="3175854"/>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43.8</a:t>
            </a:r>
          </a:p>
        </p:txBody>
      </p:sp>
      <p:sp>
        <p:nvSpPr>
          <p:cNvPr id="20" name="TextBox 19">
            <a:extLst>
              <a:ext uri="{FF2B5EF4-FFF2-40B4-BE49-F238E27FC236}">
                <a16:creationId xmlns:a16="http://schemas.microsoft.com/office/drawing/2014/main" id="{AE68E12C-105E-939E-FFF2-3E9FE7B57CDF}"/>
              </a:ext>
            </a:extLst>
          </p:cNvPr>
          <p:cNvSpPr txBox="1"/>
          <p:nvPr/>
        </p:nvSpPr>
        <p:spPr>
          <a:xfrm rot="16200000">
            <a:off x="-710517" y="3267766"/>
            <a:ext cx="28194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Percentage of Students</a:t>
            </a:r>
          </a:p>
        </p:txBody>
      </p:sp>
      <p:sp>
        <p:nvSpPr>
          <p:cNvPr id="21" name="TextBox 20">
            <a:extLst>
              <a:ext uri="{FF2B5EF4-FFF2-40B4-BE49-F238E27FC236}">
                <a16:creationId xmlns:a16="http://schemas.microsoft.com/office/drawing/2014/main" id="{13B33290-BA4E-F264-D398-F920D8ADD0B9}"/>
              </a:ext>
            </a:extLst>
          </p:cNvPr>
          <p:cNvSpPr txBox="1"/>
          <p:nvPr/>
        </p:nvSpPr>
        <p:spPr>
          <a:xfrm>
            <a:off x="4799012" y="5738075"/>
            <a:ext cx="28194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Subgroups</a:t>
            </a:r>
          </a:p>
        </p:txBody>
      </p:sp>
      <p:sp>
        <p:nvSpPr>
          <p:cNvPr id="22" name="TextBox 21">
            <a:extLst>
              <a:ext uri="{FF2B5EF4-FFF2-40B4-BE49-F238E27FC236}">
                <a16:creationId xmlns:a16="http://schemas.microsoft.com/office/drawing/2014/main" id="{9B77F6B5-232F-F9AB-A6D7-7F1DBBECB3BC}"/>
              </a:ext>
            </a:extLst>
          </p:cNvPr>
          <p:cNvSpPr txBox="1"/>
          <p:nvPr/>
        </p:nvSpPr>
        <p:spPr>
          <a:xfrm>
            <a:off x="265112" y="6556766"/>
            <a:ext cx="11658600" cy="246221"/>
          </a:xfrm>
          <a:prstGeom prst="rect">
            <a:avLst/>
          </a:prstGeom>
          <a:noFill/>
        </p:spPr>
        <p:txBody>
          <a:bodyPr wrap="square" rtlCol="0">
            <a:spAutoFit/>
          </a:bodyPr>
          <a:lstStyle/>
          <a:p>
            <a:pPr algn="l"/>
            <a:r>
              <a:rPr lang="en-US" sz="1000" b="0" i="0" u="none" strike="noStrike" dirty="0">
                <a:solidFill>
                  <a:srgbClr val="000000"/>
                </a:solidFill>
                <a:effectLst/>
              </a:rPr>
              <a:t>“K-12 Public Schools Report Card.” </a:t>
            </a:r>
            <a:r>
              <a:rPr lang="en-US" sz="1000" b="0" i="1" u="none" strike="noStrike" dirty="0">
                <a:solidFill>
                  <a:srgbClr val="000000"/>
                </a:solidFill>
                <a:effectLst/>
              </a:rPr>
              <a:t>Oracle Business Intelligence</a:t>
            </a:r>
            <a:r>
              <a:rPr lang="en-US" sz="1000" b="0" i="0" u="none" strike="noStrike" dirty="0">
                <a:solidFill>
                  <a:srgbClr val="000000"/>
                </a:solidFill>
                <a:effectLst/>
              </a:rPr>
              <a:t>, gaawards.gosa.ga.gov/analytics/saw.dll?dashboard. Accessed 26 Sept. 2024.  </a:t>
            </a:r>
          </a:p>
        </p:txBody>
      </p:sp>
    </p:spTree>
    <p:extLst>
      <p:ext uri="{BB962C8B-B14F-4D97-AF65-F5344CB8AC3E}">
        <p14:creationId xmlns:p14="http://schemas.microsoft.com/office/powerpoint/2010/main" val="362757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D795242-27B4-71D9-9D89-0C2B0643D909}"/>
              </a:ext>
            </a:extLst>
          </p:cNvPr>
          <p:cNvGraphicFramePr/>
          <p:nvPr>
            <p:extLst>
              <p:ext uri="{D42A27DB-BD31-4B8C-83A1-F6EECF244321}">
                <p14:modId xmlns:p14="http://schemas.microsoft.com/office/powerpoint/2010/main" val="4139624221"/>
              </p:ext>
            </p:extLst>
          </p:nvPr>
        </p:nvGraphicFramePr>
        <p:xfrm>
          <a:off x="760412" y="381000"/>
          <a:ext cx="10667999"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1794B14-059D-9248-7C45-B627A51E317B}"/>
              </a:ext>
            </a:extLst>
          </p:cNvPr>
          <p:cNvSpPr txBox="1"/>
          <p:nvPr/>
        </p:nvSpPr>
        <p:spPr>
          <a:xfrm>
            <a:off x="8990012" y="228600"/>
            <a:ext cx="2971800" cy="574773"/>
          </a:xfrm>
          <a:prstGeom prst="rect">
            <a:avLst/>
          </a:prstGeom>
          <a:noFill/>
        </p:spPr>
        <p:txBody>
          <a:bodyPr wrap="square" rtlCol="0">
            <a:spAutoFit/>
          </a:bodyPr>
          <a:lstStyle/>
          <a:p>
            <a:pPr>
              <a:lnSpc>
                <a:spcPct val="95000"/>
              </a:lnSpc>
            </a:pPr>
            <a:r>
              <a:rPr lang="en-US" sz="1050" b="1" i="1" dirty="0">
                <a:latin typeface="Times New Roman" panose="02020603050405020304" pitchFamily="18" charset="0"/>
                <a:cs typeface="Times New Roman" panose="02020603050405020304" pitchFamily="18" charset="0"/>
              </a:rPr>
              <a:t>SWD</a:t>
            </a:r>
            <a:r>
              <a:rPr lang="en-US" sz="1050" i="1" dirty="0">
                <a:latin typeface="Times New Roman" panose="02020603050405020304" pitchFamily="18" charset="0"/>
                <a:cs typeface="Times New Roman" panose="02020603050405020304" pitchFamily="18" charset="0"/>
              </a:rPr>
              <a:t>= students with Disabilities </a:t>
            </a:r>
          </a:p>
          <a:p>
            <a:pPr>
              <a:lnSpc>
                <a:spcPct val="95000"/>
              </a:lnSpc>
            </a:pPr>
            <a:r>
              <a:rPr lang="en-US" sz="1050" b="1" i="1" dirty="0">
                <a:latin typeface="Times New Roman" panose="02020603050405020304" pitchFamily="18" charset="0"/>
                <a:cs typeface="Times New Roman" panose="02020603050405020304" pitchFamily="18" charset="0"/>
              </a:rPr>
              <a:t>Econ. Disad.= </a:t>
            </a:r>
            <a:r>
              <a:rPr lang="en-US" sz="1050" i="1" dirty="0">
                <a:latin typeface="Times New Roman" panose="02020603050405020304" pitchFamily="18" charset="0"/>
                <a:cs typeface="Times New Roman" panose="02020603050405020304" pitchFamily="18" charset="0"/>
              </a:rPr>
              <a:t>Economically Disadvantaged</a:t>
            </a:r>
          </a:p>
          <a:p>
            <a:pPr>
              <a:lnSpc>
                <a:spcPct val="95000"/>
              </a:lnSpc>
            </a:pPr>
            <a:r>
              <a:rPr lang="en-US" sz="1050" b="1" i="1" dirty="0">
                <a:latin typeface="Times New Roman" panose="02020603050405020304" pitchFamily="18" charset="0"/>
                <a:cs typeface="Times New Roman" panose="02020603050405020304" pitchFamily="18" charset="0"/>
              </a:rPr>
              <a:t>ELL</a:t>
            </a:r>
            <a:r>
              <a:rPr lang="en-US" sz="1050" i="1" dirty="0">
                <a:latin typeface="Times New Roman" panose="02020603050405020304" pitchFamily="18" charset="0"/>
                <a:cs typeface="Times New Roman" panose="02020603050405020304" pitchFamily="18" charset="0"/>
              </a:rPr>
              <a:t>= English Language Learners</a:t>
            </a:r>
            <a:endParaRPr lang="en-US" sz="1400"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206D40E-752D-E11A-F2A4-261EE7051A25}"/>
              </a:ext>
            </a:extLst>
          </p:cNvPr>
          <p:cNvSpPr txBox="1"/>
          <p:nvPr/>
        </p:nvSpPr>
        <p:spPr>
          <a:xfrm>
            <a:off x="1903412" y="449580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6.0</a:t>
            </a:r>
          </a:p>
        </p:txBody>
      </p:sp>
      <p:sp>
        <p:nvSpPr>
          <p:cNvPr id="7" name="TextBox 6">
            <a:extLst>
              <a:ext uri="{FF2B5EF4-FFF2-40B4-BE49-F238E27FC236}">
                <a16:creationId xmlns:a16="http://schemas.microsoft.com/office/drawing/2014/main" id="{2C55C690-62D4-ED46-7A97-8DC763A1EDF0}"/>
              </a:ext>
            </a:extLst>
          </p:cNvPr>
          <p:cNvSpPr txBox="1"/>
          <p:nvPr/>
        </p:nvSpPr>
        <p:spPr>
          <a:xfrm>
            <a:off x="2665412" y="396240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10.0</a:t>
            </a:r>
          </a:p>
        </p:txBody>
      </p:sp>
      <p:sp>
        <p:nvSpPr>
          <p:cNvPr id="8" name="TextBox 7">
            <a:extLst>
              <a:ext uri="{FF2B5EF4-FFF2-40B4-BE49-F238E27FC236}">
                <a16:creationId xmlns:a16="http://schemas.microsoft.com/office/drawing/2014/main" id="{6F2ECC2A-AC25-3867-4692-85E13104701A}"/>
              </a:ext>
            </a:extLst>
          </p:cNvPr>
          <p:cNvSpPr txBox="1"/>
          <p:nvPr/>
        </p:nvSpPr>
        <p:spPr>
          <a:xfrm>
            <a:off x="3427412" y="396240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10.2</a:t>
            </a:r>
          </a:p>
        </p:txBody>
      </p:sp>
      <p:sp>
        <p:nvSpPr>
          <p:cNvPr id="9" name="TextBox 8">
            <a:extLst>
              <a:ext uri="{FF2B5EF4-FFF2-40B4-BE49-F238E27FC236}">
                <a16:creationId xmlns:a16="http://schemas.microsoft.com/office/drawing/2014/main" id="{05EE10BA-715F-B6B8-A34E-B5CAC64E6FDC}"/>
              </a:ext>
            </a:extLst>
          </p:cNvPr>
          <p:cNvSpPr txBox="1"/>
          <p:nvPr/>
        </p:nvSpPr>
        <p:spPr>
          <a:xfrm>
            <a:off x="5256212" y="3302427"/>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14.9</a:t>
            </a:r>
          </a:p>
        </p:txBody>
      </p:sp>
      <p:sp>
        <p:nvSpPr>
          <p:cNvPr id="10" name="TextBox 9">
            <a:extLst>
              <a:ext uri="{FF2B5EF4-FFF2-40B4-BE49-F238E27FC236}">
                <a16:creationId xmlns:a16="http://schemas.microsoft.com/office/drawing/2014/main" id="{488A53CF-3715-660E-48E8-8716CB83B35A}"/>
              </a:ext>
            </a:extLst>
          </p:cNvPr>
          <p:cNvSpPr txBox="1"/>
          <p:nvPr/>
        </p:nvSpPr>
        <p:spPr>
          <a:xfrm>
            <a:off x="6083679" y="259080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20.9</a:t>
            </a:r>
          </a:p>
        </p:txBody>
      </p:sp>
      <p:sp>
        <p:nvSpPr>
          <p:cNvPr id="11" name="TextBox 10">
            <a:extLst>
              <a:ext uri="{FF2B5EF4-FFF2-40B4-BE49-F238E27FC236}">
                <a16:creationId xmlns:a16="http://schemas.microsoft.com/office/drawing/2014/main" id="{1DC16F73-EE1B-A13B-CC52-6FDDE0F9F8AD}"/>
              </a:ext>
            </a:extLst>
          </p:cNvPr>
          <p:cNvSpPr txBox="1"/>
          <p:nvPr/>
        </p:nvSpPr>
        <p:spPr>
          <a:xfrm>
            <a:off x="6780212" y="167640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28.5</a:t>
            </a:r>
          </a:p>
        </p:txBody>
      </p:sp>
      <p:sp>
        <p:nvSpPr>
          <p:cNvPr id="12" name="TextBox 11">
            <a:extLst>
              <a:ext uri="{FF2B5EF4-FFF2-40B4-BE49-F238E27FC236}">
                <a16:creationId xmlns:a16="http://schemas.microsoft.com/office/drawing/2014/main" id="{69590152-6426-B70C-B04C-8AB9B9A5CEB2}"/>
              </a:ext>
            </a:extLst>
          </p:cNvPr>
          <p:cNvSpPr txBox="1"/>
          <p:nvPr/>
        </p:nvSpPr>
        <p:spPr>
          <a:xfrm>
            <a:off x="8532812" y="3361213"/>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15.0</a:t>
            </a:r>
          </a:p>
        </p:txBody>
      </p:sp>
      <p:sp>
        <p:nvSpPr>
          <p:cNvPr id="13" name="TextBox 12">
            <a:extLst>
              <a:ext uri="{FF2B5EF4-FFF2-40B4-BE49-F238E27FC236}">
                <a16:creationId xmlns:a16="http://schemas.microsoft.com/office/drawing/2014/main" id="{A7A6899B-1D25-D719-A362-E891FD98903C}"/>
              </a:ext>
            </a:extLst>
          </p:cNvPr>
          <p:cNvSpPr txBox="1"/>
          <p:nvPr/>
        </p:nvSpPr>
        <p:spPr>
          <a:xfrm>
            <a:off x="10186288" y="3305475"/>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15.3</a:t>
            </a:r>
          </a:p>
        </p:txBody>
      </p:sp>
      <p:sp>
        <p:nvSpPr>
          <p:cNvPr id="14" name="TextBox 13">
            <a:extLst>
              <a:ext uri="{FF2B5EF4-FFF2-40B4-BE49-F238E27FC236}">
                <a16:creationId xmlns:a16="http://schemas.microsoft.com/office/drawing/2014/main" id="{16672E3D-2C57-234C-9C51-2FEC0843CC3B}"/>
              </a:ext>
            </a:extLst>
          </p:cNvPr>
          <p:cNvSpPr txBox="1"/>
          <p:nvPr/>
        </p:nvSpPr>
        <p:spPr>
          <a:xfrm rot="16200000">
            <a:off x="-645947" y="3269290"/>
            <a:ext cx="24384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Percentage of Students</a:t>
            </a:r>
          </a:p>
        </p:txBody>
      </p:sp>
      <p:sp>
        <p:nvSpPr>
          <p:cNvPr id="15" name="TextBox 14">
            <a:extLst>
              <a:ext uri="{FF2B5EF4-FFF2-40B4-BE49-F238E27FC236}">
                <a16:creationId xmlns:a16="http://schemas.microsoft.com/office/drawing/2014/main" id="{B566DEB6-1D1A-2118-24FA-07E9BC176594}"/>
              </a:ext>
            </a:extLst>
          </p:cNvPr>
          <p:cNvSpPr txBox="1"/>
          <p:nvPr/>
        </p:nvSpPr>
        <p:spPr>
          <a:xfrm>
            <a:off x="4951412" y="5705073"/>
            <a:ext cx="2438400" cy="238527"/>
          </a:xfrm>
          <a:prstGeom prst="rect">
            <a:avLst/>
          </a:prstGeom>
          <a:noFill/>
        </p:spPr>
        <p:txBody>
          <a:bodyPr wrap="square" rtlCol="0">
            <a:spAutoFit/>
          </a:bodyPr>
          <a:lstStyle/>
          <a:p>
            <a:pPr algn="ctr">
              <a:lnSpc>
                <a:spcPct val="95000"/>
              </a:lnSpc>
            </a:pPr>
            <a:r>
              <a:rPr lang="en-US" sz="1000" b="1" dirty="0">
                <a:latin typeface="Times New Roman" panose="02020603050405020304" pitchFamily="18" charset="0"/>
                <a:cs typeface="Times New Roman" panose="02020603050405020304" pitchFamily="18" charset="0"/>
              </a:rPr>
              <a:t>Subgroups</a:t>
            </a:r>
          </a:p>
        </p:txBody>
      </p:sp>
      <p:sp>
        <p:nvSpPr>
          <p:cNvPr id="16" name="TextBox 15">
            <a:extLst>
              <a:ext uri="{FF2B5EF4-FFF2-40B4-BE49-F238E27FC236}">
                <a16:creationId xmlns:a16="http://schemas.microsoft.com/office/drawing/2014/main" id="{D21C4DEA-C5DD-D1B1-0BEF-EF47C45BE3EC}"/>
              </a:ext>
            </a:extLst>
          </p:cNvPr>
          <p:cNvSpPr txBox="1"/>
          <p:nvPr/>
        </p:nvSpPr>
        <p:spPr>
          <a:xfrm>
            <a:off x="265112" y="6556766"/>
            <a:ext cx="11658600" cy="246221"/>
          </a:xfrm>
          <a:prstGeom prst="rect">
            <a:avLst/>
          </a:prstGeom>
          <a:noFill/>
        </p:spPr>
        <p:txBody>
          <a:bodyPr wrap="square" rtlCol="0">
            <a:spAutoFit/>
          </a:bodyPr>
          <a:lstStyle/>
          <a:p>
            <a:pPr algn="l"/>
            <a:r>
              <a:rPr lang="en-US" sz="1000" b="0" i="0" u="none" strike="noStrike" dirty="0">
                <a:solidFill>
                  <a:srgbClr val="000000"/>
                </a:solidFill>
                <a:effectLst/>
              </a:rPr>
              <a:t>“K-12 Public Schools Report Card.” </a:t>
            </a:r>
            <a:r>
              <a:rPr lang="en-US" sz="1000" b="0" i="1" u="none" strike="noStrike" dirty="0">
                <a:solidFill>
                  <a:srgbClr val="000000"/>
                </a:solidFill>
                <a:effectLst/>
              </a:rPr>
              <a:t>Oracle Business Intelligence</a:t>
            </a:r>
            <a:r>
              <a:rPr lang="en-US" sz="1000" b="0" i="0" u="none" strike="noStrike" dirty="0">
                <a:solidFill>
                  <a:srgbClr val="000000"/>
                </a:solidFill>
                <a:effectLst/>
              </a:rPr>
              <a:t>, gaawards.gosa.ga.gov/analytics/saw.dll?dashboard. Accessed 26 Sept. 2024.  </a:t>
            </a:r>
          </a:p>
        </p:txBody>
      </p:sp>
    </p:spTree>
    <p:extLst>
      <p:ext uri="{BB962C8B-B14F-4D97-AF65-F5344CB8AC3E}">
        <p14:creationId xmlns:p14="http://schemas.microsoft.com/office/powerpoint/2010/main" val="242393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FA10855-4180-1476-B23D-CFF12431940C}"/>
              </a:ext>
            </a:extLst>
          </p:cNvPr>
          <p:cNvGraphicFramePr/>
          <p:nvPr>
            <p:extLst>
              <p:ext uri="{D42A27DB-BD31-4B8C-83A1-F6EECF244321}">
                <p14:modId xmlns:p14="http://schemas.microsoft.com/office/powerpoint/2010/main" val="34479179"/>
              </p:ext>
            </p:extLst>
          </p:nvPr>
        </p:nvGraphicFramePr>
        <p:xfrm>
          <a:off x="684212" y="304800"/>
          <a:ext cx="10972801"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88B1442-5FEA-9E33-BF39-D7E31E873444}"/>
              </a:ext>
            </a:extLst>
          </p:cNvPr>
          <p:cNvSpPr txBox="1"/>
          <p:nvPr/>
        </p:nvSpPr>
        <p:spPr>
          <a:xfrm>
            <a:off x="1827212" y="2960066"/>
            <a:ext cx="5334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32.7</a:t>
            </a:r>
          </a:p>
        </p:txBody>
      </p:sp>
      <p:sp>
        <p:nvSpPr>
          <p:cNvPr id="6" name="TextBox 5">
            <a:extLst>
              <a:ext uri="{FF2B5EF4-FFF2-40B4-BE49-F238E27FC236}">
                <a16:creationId xmlns:a16="http://schemas.microsoft.com/office/drawing/2014/main" id="{995FABFE-698C-38BF-2D8C-BDCB6EC4FF62}"/>
              </a:ext>
            </a:extLst>
          </p:cNvPr>
          <p:cNvSpPr txBox="1"/>
          <p:nvPr/>
        </p:nvSpPr>
        <p:spPr>
          <a:xfrm>
            <a:off x="3427412" y="2286000"/>
            <a:ext cx="5334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43.2</a:t>
            </a:r>
          </a:p>
        </p:txBody>
      </p:sp>
      <p:sp>
        <p:nvSpPr>
          <p:cNvPr id="7" name="TextBox 6">
            <a:extLst>
              <a:ext uri="{FF2B5EF4-FFF2-40B4-BE49-F238E27FC236}">
                <a16:creationId xmlns:a16="http://schemas.microsoft.com/office/drawing/2014/main" id="{3049DAF7-9743-12E4-EAC5-8AC0AAC0C585}"/>
              </a:ext>
            </a:extLst>
          </p:cNvPr>
          <p:cNvSpPr txBox="1"/>
          <p:nvPr/>
        </p:nvSpPr>
        <p:spPr>
          <a:xfrm>
            <a:off x="2589212" y="2972258"/>
            <a:ext cx="5334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33.1</a:t>
            </a:r>
          </a:p>
        </p:txBody>
      </p:sp>
      <p:sp>
        <p:nvSpPr>
          <p:cNvPr id="8" name="TextBox 7">
            <a:extLst>
              <a:ext uri="{FF2B5EF4-FFF2-40B4-BE49-F238E27FC236}">
                <a16:creationId xmlns:a16="http://schemas.microsoft.com/office/drawing/2014/main" id="{089F688B-5D28-F900-D662-8B6547299D9C}"/>
              </a:ext>
            </a:extLst>
          </p:cNvPr>
          <p:cNvSpPr txBox="1"/>
          <p:nvPr/>
        </p:nvSpPr>
        <p:spPr>
          <a:xfrm>
            <a:off x="5332412" y="3657600"/>
            <a:ext cx="5334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23.5</a:t>
            </a:r>
          </a:p>
        </p:txBody>
      </p:sp>
      <p:sp>
        <p:nvSpPr>
          <p:cNvPr id="9" name="TextBox 8">
            <a:extLst>
              <a:ext uri="{FF2B5EF4-FFF2-40B4-BE49-F238E27FC236}">
                <a16:creationId xmlns:a16="http://schemas.microsoft.com/office/drawing/2014/main" id="{8C2B6B5A-DD1C-7F7C-0F33-77DCA7A8E296}"/>
              </a:ext>
            </a:extLst>
          </p:cNvPr>
          <p:cNvSpPr txBox="1"/>
          <p:nvPr/>
        </p:nvSpPr>
        <p:spPr>
          <a:xfrm>
            <a:off x="6094412" y="1987983"/>
            <a:ext cx="5334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46.3</a:t>
            </a:r>
          </a:p>
        </p:txBody>
      </p:sp>
      <p:sp>
        <p:nvSpPr>
          <p:cNvPr id="10" name="TextBox 9">
            <a:extLst>
              <a:ext uri="{FF2B5EF4-FFF2-40B4-BE49-F238E27FC236}">
                <a16:creationId xmlns:a16="http://schemas.microsoft.com/office/drawing/2014/main" id="{D478F35D-EA2B-5D2A-1D59-3B7BC246DA52}"/>
              </a:ext>
            </a:extLst>
          </p:cNvPr>
          <p:cNvSpPr txBox="1"/>
          <p:nvPr/>
        </p:nvSpPr>
        <p:spPr>
          <a:xfrm>
            <a:off x="6856412" y="2018234"/>
            <a:ext cx="5334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46.3</a:t>
            </a:r>
          </a:p>
        </p:txBody>
      </p:sp>
      <p:sp>
        <p:nvSpPr>
          <p:cNvPr id="11" name="TextBox 10">
            <a:extLst>
              <a:ext uri="{FF2B5EF4-FFF2-40B4-BE49-F238E27FC236}">
                <a16:creationId xmlns:a16="http://schemas.microsoft.com/office/drawing/2014/main" id="{830DE822-D717-6A8F-D408-9958E96E5C07}"/>
              </a:ext>
            </a:extLst>
          </p:cNvPr>
          <p:cNvSpPr txBox="1"/>
          <p:nvPr/>
        </p:nvSpPr>
        <p:spPr>
          <a:xfrm>
            <a:off x="8837612" y="2553766"/>
            <a:ext cx="5334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37.9</a:t>
            </a:r>
          </a:p>
        </p:txBody>
      </p:sp>
      <p:sp>
        <p:nvSpPr>
          <p:cNvPr id="12" name="TextBox 11">
            <a:extLst>
              <a:ext uri="{FF2B5EF4-FFF2-40B4-BE49-F238E27FC236}">
                <a16:creationId xmlns:a16="http://schemas.microsoft.com/office/drawing/2014/main" id="{6E6FDEA3-E9CF-654A-A43A-C74791B3E519}"/>
              </a:ext>
            </a:extLst>
          </p:cNvPr>
          <p:cNvSpPr txBox="1"/>
          <p:nvPr/>
        </p:nvSpPr>
        <p:spPr>
          <a:xfrm>
            <a:off x="9599612" y="2152117"/>
            <a:ext cx="5334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44</a:t>
            </a:r>
          </a:p>
        </p:txBody>
      </p:sp>
      <p:sp>
        <p:nvSpPr>
          <p:cNvPr id="13" name="TextBox 12">
            <a:extLst>
              <a:ext uri="{FF2B5EF4-FFF2-40B4-BE49-F238E27FC236}">
                <a16:creationId xmlns:a16="http://schemas.microsoft.com/office/drawing/2014/main" id="{0B89EA8E-0DE9-8B5B-8A38-6898E3236B2F}"/>
              </a:ext>
            </a:extLst>
          </p:cNvPr>
          <p:cNvSpPr txBox="1"/>
          <p:nvPr/>
        </p:nvSpPr>
        <p:spPr>
          <a:xfrm>
            <a:off x="10285412" y="1750468"/>
            <a:ext cx="5334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49.6</a:t>
            </a:r>
          </a:p>
        </p:txBody>
      </p:sp>
      <p:sp>
        <p:nvSpPr>
          <p:cNvPr id="14" name="TextBox 13">
            <a:extLst>
              <a:ext uri="{FF2B5EF4-FFF2-40B4-BE49-F238E27FC236}">
                <a16:creationId xmlns:a16="http://schemas.microsoft.com/office/drawing/2014/main" id="{9B1137D1-BEE4-BD64-939B-17C6B3C782BD}"/>
              </a:ext>
            </a:extLst>
          </p:cNvPr>
          <p:cNvSpPr txBox="1"/>
          <p:nvPr/>
        </p:nvSpPr>
        <p:spPr>
          <a:xfrm rot="16200000">
            <a:off x="-649821" y="2553766"/>
            <a:ext cx="24003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Percentage of Students</a:t>
            </a:r>
          </a:p>
        </p:txBody>
      </p:sp>
      <p:sp>
        <p:nvSpPr>
          <p:cNvPr id="15" name="TextBox 14">
            <a:extLst>
              <a:ext uri="{FF2B5EF4-FFF2-40B4-BE49-F238E27FC236}">
                <a16:creationId xmlns:a16="http://schemas.microsoft.com/office/drawing/2014/main" id="{B34E7905-148F-599B-550A-04874D491144}"/>
              </a:ext>
            </a:extLst>
          </p:cNvPr>
          <p:cNvSpPr txBox="1"/>
          <p:nvPr/>
        </p:nvSpPr>
        <p:spPr>
          <a:xfrm>
            <a:off x="5103812" y="5766654"/>
            <a:ext cx="2400300" cy="253146"/>
          </a:xfrm>
          <a:prstGeom prst="rect">
            <a:avLst/>
          </a:prstGeom>
          <a:noFill/>
        </p:spPr>
        <p:txBody>
          <a:bodyPr wrap="square" rtlCol="0">
            <a:spAutoFit/>
          </a:bodyPr>
          <a:lstStyle/>
          <a:p>
            <a:pPr algn="ctr">
              <a:lnSpc>
                <a:spcPct val="95000"/>
              </a:lnSpc>
            </a:pPr>
            <a:r>
              <a:rPr lang="en-US" sz="1050" b="1" dirty="0">
                <a:latin typeface="Times New Roman" panose="02020603050405020304" pitchFamily="18" charset="0"/>
                <a:cs typeface="Times New Roman" panose="02020603050405020304" pitchFamily="18" charset="0"/>
              </a:rPr>
              <a:t>Grade Levels</a:t>
            </a:r>
          </a:p>
        </p:txBody>
      </p:sp>
      <p:sp>
        <p:nvSpPr>
          <p:cNvPr id="16" name="TextBox 15">
            <a:extLst>
              <a:ext uri="{FF2B5EF4-FFF2-40B4-BE49-F238E27FC236}">
                <a16:creationId xmlns:a16="http://schemas.microsoft.com/office/drawing/2014/main" id="{D21450B7-DB32-DB53-C40B-6074096683F7}"/>
              </a:ext>
            </a:extLst>
          </p:cNvPr>
          <p:cNvSpPr txBox="1"/>
          <p:nvPr/>
        </p:nvSpPr>
        <p:spPr>
          <a:xfrm>
            <a:off x="265112" y="6556766"/>
            <a:ext cx="11658600" cy="246221"/>
          </a:xfrm>
          <a:prstGeom prst="rect">
            <a:avLst/>
          </a:prstGeom>
          <a:noFill/>
        </p:spPr>
        <p:txBody>
          <a:bodyPr wrap="square" rtlCol="0">
            <a:spAutoFit/>
          </a:bodyPr>
          <a:lstStyle/>
          <a:p>
            <a:pPr algn="l"/>
            <a:r>
              <a:rPr lang="en-US" sz="1000" b="0" i="0" u="none" strike="noStrike" dirty="0">
                <a:solidFill>
                  <a:srgbClr val="000000"/>
                </a:solidFill>
                <a:effectLst/>
              </a:rPr>
              <a:t>“K-12 Public Schools Report Card.” </a:t>
            </a:r>
            <a:r>
              <a:rPr lang="en-US" sz="1000" b="0" i="1" u="none" strike="noStrike" dirty="0">
                <a:solidFill>
                  <a:srgbClr val="000000"/>
                </a:solidFill>
                <a:effectLst/>
              </a:rPr>
              <a:t>Oracle Business Intelligence</a:t>
            </a:r>
            <a:r>
              <a:rPr lang="en-US" sz="1000" b="0" i="0" u="none" strike="noStrike" dirty="0">
                <a:solidFill>
                  <a:srgbClr val="000000"/>
                </a:solidFill>
                <a:effectLst/>
              </a:rPr>
              <a:t>, gaawards.gosa.ga.gov/analytics/saw.dll?dashboard. Accessed 26 Sept. 2024.  </a:t>
            </a:r>
          </a:p>
        </p:txBody>
      </p:sp>
    </p:spTree>
    <p:extLst>
      <p:ext uri="{BB962C8B-B14F-4D97-AF65-F5344CB8AC3E}">
        <p14:creationId xmlns:p14="http://schemas.microsoft.com/office/powerpoint/2010/main" val="429215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02945-FBA6-3557-6BE6-1D4EFCA6F912}"/>
              </a:ext>
            </a:extLst>
          </p:cNvPr>
          <p:cNvSpPr>
            <a:spLocks noGrp="1"/>
          </p:cNvSpPr>
          <p:nvPr>
            <p:ph type="title"/>
          </p:nvPr>
        </p:nvSpPr>
        <p:spPr>
          <a:xfrm>
            <a:off x="194610" y="990600"/>
            <a:ext cx="11963400" cy="2667000"/>
          </a:xfrm>
        </p:spPr>
        <p:txBody>
          <a:bodyPr>
            <a:noAutofit/>
          </a:bodyPr>
          <a:lstStyle/>
          <a:p>
            <a:pPr algn="ctr"/>
            <a:r>
              <a:rPr lang="en-US" sz="8800" dirty="0"/>
              <a:t>Progress Data</a:t>
            </a:r>
          </a:p>
        </p:txBody>
      </p:sp>
    </p:spTree>
    <p:extLst>
      <p:ext uri="{BB962C8B-B14F-4D97-AF65-F5344CB8AC3E}">
        <p14:creationId xmlns:p14="http://schemas.microsoft.com/office/powerpoint/2010/main" val="181946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graph&#10;&#10;Description automatically generated">
            <a:extLst>
              <a:ext uri="{FF2B5EF4-FFF2-40B4-BE49-F238E27FC236}">
                <a16:creationId xmlns:a16="http://schemas.microsoft.com/office/drawing/2014/main" id="{CC719F68-AB91-5806-3745-B2EDE2BDA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7" y="2514600"/>
            <a:ext cx="4038600" cy="3429000"/>
          </a:xfrm>
          <a:prstGeom prst="rect">
            <a:avLst/>
          </a:prstGeom>
        </p:spPr>
      </p:pic>
      <p:pic>
        <p:nvPicPr>
          <p:cNvPr id="9" name="Picture 8" descr="A screenshot of a graph&#10;&#10;Description automatically generated">
            <a:extLst>
              <a:ext uri="{FF2B5EF4-FFF2-40B4-BE49-F238E27FC236}">
                <a16:creationId xmlns:a16="http://schemas.microsoft.com/office/drawing/2014/main" id="{3FD8B499-B383-7856-C768-E00FC9F4C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616" y="2514600"/>
            <a:ext cx="4084301" cy="3429000"/>
          </a:xfrm>
          <a:prstGeom prst="rect">
            <a:avLst/>
          </a:prstGeom>
        </p:spPr>
      </p:pic>
      <p:pic>
        <p:nvPicPr>
          <p:cNvPr id="11" name="Picture 10" descr="A graph of different colored bars&#10;&#10;Description automatically generated with medium confidence">
            <a:extLst>
              <a:ext uri="{FF2B5EF4-FFF2-40B4-BE49-F238E27FC236}">
                <a16:creationId xmlns:a16="http://schemas.microsoft.com/office/drawing/2014/main" id="{5F944556-7314-1BF1-81E4-938663080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3206" y="2514600"/>
            <a:ext cx="3894267" cy="3429000"/>
          </a:xfrm>
          <a:prstGeom prst="rect">
            <a:avLst/>
          </a:prstGeom>
        </p:spPr>
      </p:pic>
      <p:sp>
        <p:nvSpPr>
          <p:cNvPr id="12" name="TextBox 11">
            <a:extLst>
              <a:ext uri="{FF2B5EF4-FFF2-40B4-BE49-F238E27FC236}">
                <a16:creationId xmlns:a16="http://schemas.microsoft.com/office/drawing/2014/main" id="{5ABB400A-3CE1-6FBB-3711-50BDE4FC5ABF}"/>
              </a:ext>
            </a:extLst>
          </p:cNvPr>
          <p:cNvSpPr txBox="1"/>
          <p:nvPr/>
        </p:nvSpPr>
        <p:spPr>
          <a:xfrm>
            <a:off x="297993" y="2133600"/>
            <a:ext cx="2895600" cy="443198"/>
          </a:xfrm>
          <a:prstGeom prst="rect">
            <a:avLst/>
          </a:prstGeom>
          <a:noFill/>
        </p:spPr>
        <p:txBody>
          <a:bodyPr wrap="square" rtlCol="0">
            <a:spAutoFit/>
          </a:bodyPr>
          <a:lstStyle/>
          <a:p>
            <a:pPr>
              <a:lnSpc>
                <a:spcPct val="95000"/>
              </a:lnSpc>
            </a:pPr>
            <a:r>
              <a:rPr lang="en-US" dirty="0"/>
              <a:t>2020-21</a:t>
            </a:r>
          </a:p>
        </p:txBody>
      </p:sp>
      <p:sp>
        <p:nvSpPr>
          <p:cNvPr id="13" name="TextBox 12">
            <a:extLst>
              <a:ext uri="{FF2B5EF4-FFF2-40B4-BE49-F238E27FC236}">
                <a16:creationId xmlns:a16="http://schemas.microsoft.com/office/drawing/2014/main" id="{A81DD79D-EFDE-7254-FE5C-0B4624A617F3}"/>
              </a:ext>
            </a:extLst>
          </p:cNvPr>
          <p:cNvSpPr txBox="1"/>
          <p:nvPr/>
        </p:nvSpPr>
        <p:spPr>
          <a:xfrm>
            <a:off x="4305599" y="2133600"/>
            <a:ext cx="2895600" cy="443198"/>
          </a:xfrm>
          <a:prstGeom prst="rect">
            <a:avLst/>
          </a:prstGeom>
          <a:noFill/>
        </p:spPr>
        <p:txBody>
          <a:bodyPr wrap="square" rtlCol="0">
            <a:spAutoFit/>
          </a:bodyPr>
          <a:lstStyle/>
          <a:p>
            <a:pPr>
              <a:lnSpc>
                <a:spcPct val="95000"/>
              </a:lnSpc>
            </a:pPr>
            <a:r>
              <a:rPr lang="en-US" dirty="0"/>
              <a:t>2021-22</a:t>
            </a:r>
          </a:p>
        </p:txBody>
      </p:sp>
      <p:sp>
        <p:nvSpPr>
          <p:cNvPr id="14" name="TextBox 13">
            <a:extLst>
              <a:ext uri="{FF2B5EF4-FFF2-40B4-BE49-F238E27FC236}">
                <a16:creationId xmlns:a16="http://schemas.microsoft.com/office/drawing/2014/main" id="{AE8E812B-7273-5100-0E05-5E4D181D4840}"/>
              </a:ext>
            </a:extLst>
          </p:cNvPr>
          <p:cNvSpPr txBox="1"/>
          <p:nvPr/>
        </p:nvSpPr>
        <p:spPr>
          <a:xfrm>
            <a:off x="8603793" y="2133600"/>
            <a:ext cx="2895600" cy="443198"/>
          </a:xfrm>
          <a:prstGeom prst="rect">
            <a:avLst/>
          </a:prstGeom>
          <a:noFill/>
        </p:spPr>
        <p:txBody>
          <a:bodyPr wrap="square" rtlCol="0">
            <a:spAutoFit/>
          </a:bodyPr>
          <a:lstStyle/>
          <a:p>
            <a:pPr>
              <a:lnSpc>
                <a:spcPct val="95000"/>
              </a:lnSpc>
            </a:pPr>
            <a:r>
              <a:rPr lang="en-US" dirty="0"/>
              <a:t>2022-23</a:t>
            </a:r>
          </a:p>
        </p:txBody>
      </p:sp>
      <p:sp>
        <p:nvSpPr>
          <p:cNvPr id="17" name="Title 1">
            <a:extLst>
              <a:ext uri="{FF2B5EF4-FFF2-40B4-BE49-F238E27FC236}">
                <a16:creationId xmlns:a16="http://schemas.microsoft.com/office/drawing/2014/main" id="{E33E136C-DE8F-CDED-C2BC-F049F053A890}"/>
              </a:ext>
            </a:extLst>
          </p:cNvPr>
          <p:cNvSpPr>
            <a:spLocks noGrp="1"/>
          </p:cNvSpPr>
          <p:nvPr>
            <p:ph type="title"/>
          </p:nvPr>
        </p:nvSpPr>
        <p:spPr>
          <a:xfrm>
            <a:off x="189705" y="0"/>
            <a:ext cx="11809413" cy="1676400"/>
          </a:xfrm>
        </p:spPr>
        <p:txBody>
          <a:bodyPr>
            <a:noAutofit/>
          </a:bodyPr>
          <a:lstStyle/>
          <a:p>
            <a:r>
              <a:rPr lang="en-US" sz="3600" dirty="0"/>
              <a:t>Welch Elementary School Absences by Subgroup for 6 to 15 days absent, 5 or fewer days absent, more than 15 days absent (2020-2023 Percentages)</a:t>
            </a:r>
          </a:p>
        </p:txBody>
      </p:sp>
      <p:sp>
        <p:nvSpPr>
          <p:cNvPr id="18" name="TextBox 17">
            <a:extLst>
              <a:ext uri="{FF2B5EF4-FFF2-40B4-BE49-F238E27FC236}">
                <a16:creationId xmlns:a16="http://schemas.microsoft.com/office/drawing/2014/main" id="{3886B6ED-2FB2-20C8-96B2-04B7863D7F9D}"/>
              </a:ext>
            </a:extLst>
          </p:cNvPr>
          <p:cNvSpPr txBox="1"/>
          <p:nvPr/>
        </p:nvSpPr>
        <p:spPr>
          <a:xfrm>
            <a:off x="92563" y="6428626"/>
            <a:ext cx="12003697" cy="706347"/>
          </a:xfrm>
          <a:prstGeom prst="rect">
            <a:avLst/>
          </a:prstGeom>
          <a:noFill/>
        </p:spPr>
        <p:txBody>
          <a:bodyPr wrap="square" rtlCol="0">
            <a:spAutoFit/>
          </a:bodyPr>
          <a:lstStyle/>
          <a:p>
            <a:pPr>
              <a:lnSpc>
                <a:spcPct val="95000"/>
              </a:lnSpc>
            </a:pPr>
            <a:r>
              <a:rPr lang="en-US" sz="1800" b="0" i="0" u="none" strike="noStrike" dirty="0">
                <a:solidFill>
                  <a:srgbClr val="000000"/>
                </a:solidFill>
                <a:effectLst/>
              </a:rPr>
              <a:t>Oracle Business Intelligence. (n.d.). https://gaawards.gosa.ga.gov/analytics/saw.dll?Dashboard </a:t>
            </a:r>
          </a:p>
          <a:p>
            <a:pPr>
              <a:lnSpc>
                <a:spcPct val="95000"/>
              </a:lnSpc>
            </a:pPr>
            <a:endParaRPr lang="en-US" dirty="0"/>
          </a:p>
        </p:txBody>
      </p:sp>
    </p:spTree>
    <p:extLst>
      <p:ext uri="{BB962C8B-B14F-4D97-AF65-F5344CB8AC3E}">
        <p14:creationId xmlns:p14="http://schemas.microsoft.com/office/powerpoint/2010/main" val="73827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DA2CC59-F372-B7D1-8E70-FC16682BC014}"/>
              </a:ext>
            </a:extLst>
          </p:cNvPr>
          <p:cNvGraphicFramePr/>
          <p:nvPr>
            <p:extLst>
              <p:ext uri="{D42A27DB-BD31-4B8C-83A1-F6EECF244321}">
                <p14:modId xmlns:p14="http://schemas.microsoft.com/office/powerpoint/2010/main" val="2863614834"/>
              </p:ext>
            </p:extLst>
          </p:nvPr>
        </p:nvGraphicFramePr>
        <p:xfrm>
          <a:off x="989013" y="228600"/>
          <a:ext cx="102870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3A0B4D0-4A5D-EAE8-C063-7EC32CFE69D3}"/>
              </a:ext>
            </a:extLst>
          </p:cNvPr>
          <p:cNvSpPr txBox="1"/>
          <p:nvPr/>
        </p:nvSpPr>
        <p:spPr>
          <a:xfrm rot="16200000">
            <a:off x="-838098" y="2761717"/>
            <a:ext cx="33528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Percentage of Students</a:t>
            </a:r>
          </a:p>
        </p:txBody>
      </p:sp>
      <p:sp>
        <p:nvSpPr>
          <p:cNvPr id="6" name="TextBox 5">
            <a:extLst>
              <a:ext uri="{FF2B5EF4-FFF2-40B4-BE49-F238E27FC236}">
                <a16:creationId xmlns:a16="http://schemas.microsoft.com/office/drawing/2014/main" id="{D64665F3-1361-7BF7-B41D-9345E8570FD3}"/>
              </a:ext>
            </a:extLst>
          </p:cNvPr>
          <p:cNvSpPr txBox="1"/>
          <p:nvPr/>
        </p:nvSpPr>
        <p:spPr>
          <a:xfrm>
            <a:off x="4418012" y="5599634"/>
            <a:ext cx="33528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Race/Ethnicity Subgroups</a:t>
            </a:r>
          </a:p>
        </p:txBody>
      </p:sp>
      <p:sp>
        <p:nvSpPr>
          <p:cNvPr id="7" name="TextBox 6">
            <a:extLst>
              <a:ext uri="{FF2B5EF4-FFF2-40B4-BE49-F238E27FC236}">
                <a16:creationId xmlns:a16="http://schemas.microsoft.com/office/drawing/2014/main" id="{7B500ED0-A7CB-92F9-D96B-CB8A66DA28D9}"/>
              </a:ext>
            </a:extLst>
          </p:cNvPr>
          <p:cNvSpPr txBox="1"/>
          <p:nvPr/>
        </p:nvSpPr>
        <p:spPr>
          <a:xfrm>
            <a:off x="2360612" y="137160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25</a:t>
            </a:r>
          </a:p>
        </p:txBody>
      </p:sp>
      <p:sp>
        <p:nvSpPr>
          <p:cNvPr id="8" name="TextBox 7">
            <a:extLst>
              <a:ext uri="{FF2B5EF4-FFF2-40B4-BE49-F238E27FC236}">
                <a16:creationId xmlns:a16="http://schemas.microsoft.com/office/drawing/2014/main" id="{F5FC125D-C81E-B416-5D3C-4210293A6534}"/>
              </a:ext>
            </a:extLst>
          </p:cNvPr>
          <p:cNvSpPr txBox="1"/>
          <p:nvPr/>
        </p:nvSpPr>
        <p:spPr>
          <a:xfrm>
            <a:off x="3579812" y="365760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9.4</a:t>
            </a:r>
          </a:p>
        </p:txBody>
      </p:sp>
      <p:sp>
        <p:nvSpPr>
          <p:cNvPr id="9" name="TextBox 8">
            <a:extLst>
              <a:ext uri="{FF2B5EF4-FFF2-40B4-BE49-F238E27FC236}">
                <a16:creationId xmlns:a16="http://schemas.microsoft.com/office/drawing/2014/main" id="{F1EFC006-A389-0900-BB20-53C63DCC35A7}"/>
              </a:ext>
            </a:extLst>
          </p:cNvPr>
          <p:cNvSpPr txBox="1"/>
          <p:nvPr/>
        </p:nvSpPr>
        <p:spPr>
          <a:xfrm>
            <a:off x="3962272" y="3302427"/>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11.8</a:t>
            </a:r>
          </a:p>
        </p:txBody>
      </p:sp>
      <p:sp>
        <p:nvSpPr>
          <p:cNvPr id="10" name="TextBox 9">
            <a:extLst>
              <a:ext uri="{FF2B5EF4-FFF2-40B4-BE49-F238E27FC236}">
                <a16:creationId xmlns:a16="http://schemas.microsoft.com/office/drawing/2014/main" id="{E4CFB895-04A3-410B-006A-B9E4C6A77DA5}"/>
              </a:ext>
            </a:extLst>
          </p:cNvPr>
          <p:cNvSpPr txBox="1"/>
          <p:nvPr/>
        </p:nvSpPr>
        <p:spPr>
          <a:xfrm>
            <a:off x="4799012" y="2747758"/>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15.6</a:t>
            </a:r>
          </a:p>
        </p:txBody>
      </p:sp>
      <p:sp>
        <p:nvSpPr>
          <p:cNvPr id="11" name="TextBox 10">
            <a:extLst>
              <a:ext uri="{FF2B5EF4-FFF2-40B4-BE49-F238E27FC236}">
                <a16:creationId xmlns:a16="http://schemas.microsoft.com/office/drawing/2014/main" id="{4A29CC14-8249-46DF-B44F-5CBA19D06F5B}"/>
              </a:ext>
            </a:extLst>
          </p:cNvPr>
          <p:cNvSpPr txBox="1"/>
          <p:nvPr/>
        </p:nvSpPr>
        <p:spPr>
          <a:xfrm>
            <a:off x="5256212" y="1472582"/>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24.1</a:t>
            </a:r>
          </a:p>
        </p:txBody>
      </p:sp>
      <p:sp>
        <p:nvSpPr>
          <p:cNvPr id="12" name="TextBox 11">
            <a:extLst>
              <a:ext uri="{FF2B5EF4-FFF2-40B4-BE49-F238E27FC236}">
                <a16:creationId xmlns:a16="http://schemas.microsoft.com/office/drawing/2014/main" id="{D8BAB175-0384-3B9F-8AE6-5E6EB0EBCCD4}"/>
              </a:ext>
            </a:extLst>
          </p:cNvPr>
          <p:cNvSpPr txBox="1"/>
          <p:nvPr/>
        </p:nvSpPr>
        <p:spPr>
          <a:xfrm>
            <a:off x="5594477" y="2076642"/>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20.3</a:t>
            </a:r>
          </a:p>
        </p:txBody>
      </p:sp>
      <p:sp>
        <p:nvSpPr>
          <p:cNvPr id="13" name="TextBox 12">
            <a:extLst>
              <a:ext uri="{FF2B5EF4-FFF2-40B4-BE49-F238E27FC236}">
                <a16:creationId xmlns:a16="http://schemas.microsoft.com/office/drawing/2014/main" id="{9A62DCB3-4D7F-B95B-5DDE-CFDE92AE7EB9}"/>
              </a:ext>
            </a:extLst>
          </p:cNvPr>
          <p:cNvSpPr txBox="1"/>
          <p:nvPr/>
        </p:nvSpPr>
        <p:spPr>
          <a:xfrm>
            <a:off x="6551612" y="4047123"/>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7</a:t>
            </a:r>
          </a:p>
        </p:txBody>
      </p:sp>
      <p:sp>
        <p:nvSpPr>
          <p:cNvPr id="14" name="TextBox 13">
            <a:extLst>
              <a:ext uri="{FF2B5EF4-FFF2-40B4-BE49-F238E27FC236}">
                <a16:creationId xmlns:a16="http://schemas.microsoft.com/office/drawing/2014/main" id="{2DE5549D-FC63-B922-A572-4E6D1B3C0972}"/>
              </a:ext>
            </a:extLst>
          </p:cNvPr>
          <p:cNvSpPr txBox="1"/>
          <p:nvPr/>
        </p:nvSpPr>
        <p:spPr>
          <a:xfrm>
            <a:off x="6796912" y="2810877"/>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15.1</a:t>
            </a:r>
          </a:p>
        </p:txBody>
      </p:sp>
      <p:sp>
        <p:nvSpPr>
          <p:cNvPr id="15" name="TextBox 14">
            <a:extLst>
              <a:ext uri="{FF2B5EF4-FFF2-40B4-BE49-F238E27FC236}">
                <a16:creationId xmlns:a16="http://schemas.microsoft.com/office/drawing/2014/main" id="{DD10B216-546C-D80B-6A1C-107291F14BC2}"/>
              </a:ext>
            </a:extLst>
          </p:cNvPr>
          <p:cNvSpPr txBox="1"/>
          <p:nvPr/>
        </p:nvSpPr>
        <p:spPr>
          <a:xfrm>
            <a:off x="7254112" y="1472582"/>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23.9</a:t>
            </a:r>
          </a:p>
        </p:txBody>
      </p:sp>
      <p:sp>
        <p:nvSpPr>
          <p:cNvPr id="16" name="TextBox 15">
            <a:extLst>
              <a:ext uri="{FF2B5EF4-FFF2-40B4-BE49-F238E27FC236}">
                <a16:creationId xmlns:a16="http://schemas.microsoft.com/office/drawing/2014/main" id="{76B60441-FBD1-39C2-BB2D-588C4C097362}"/>
              </a:ext>
            </a:extLst>
          </p:cNvPr>
          <p:cNvSpPr txBox="1"/>
          <p:nvPr/>
        </p:nvSpPr>
        <p:spPr>
          <a:xfrm>
            <a:off x="8075612" y="4360083"/>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4.8</a:t>
            </a:r>
          </a:p>
        </p:txBody>
      </p:sp>
      <p:sp>
        <p:nvSpPr>
          <p:cNvPr id="17" name="TextBox 16">
            <a:extLst>
              <a:ext uri="{FF2B5EF4-FFF2-40B4-BE49-F238E27FC236}">
                <a16:creationId xmlns:a16="http://schemas.microsoft.com/office/drawing/2014/main" id="{6F688076-D129-8A08-7E6D-0AE3C7FDBAEE}"/>
              </a:ext>
            </a:extLst>
          </p:cNvPr>
          <p:cNvSpPr txBox="1"/>
          <p:nvPr/>
        </p:nvSpPr>
        <p:spPr>
          <a:xfrm>
            <a:off x="8435245" y="2329788"/>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18.4</a:t>
            </a:r>
          </a:p>
        </p:txBody>
      </p:sp>
      <p:sp>
        <p:nvSpPr>
          <p:cNvPr id="18" name="TextBox 17">
            <a:extLst>
              <a:ext uri="{FF2B5EF4-FFF2-40B4-BE49-F238E27FC236}">
                <a16:creationId xmlns:a16="http://schemas.microsoft.com/office/drawing/2014/main" id="{F96E7B08-0752-60EE-FE40-B64245590AFB}"/>
              </a:ext>
            </a:extLst>
          </p:cNvPr>
          <p:cNvSpPr txBox="1"/>
          <p:nvPr/>
        </p:nvSpPr>
        <p:spPr>
          <a:xfrm>
            <a:off x="8872569" y="235722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17.9</a:t>
            </a:r>
          </a:p>
        </p:txBody>
      </p:sp>
      <p:sp>
        <p:nvSpPr>
          <p:cNvPr id="19" name="TextBox 18">
            <a:extLst>
              <a:ext uri="{FF2B5EF4-FFF2-40B4-BE49-F238E27FC236}">
                <a16:creationId xmlns:a16="http://schemas.microsoft.com/office/drawing/2014/main" id="{6D46BA2E-AB6A-BAA0-7D13-6F3F82BF3BBE}"/>
              </a:ext>
            </a:extLst>
          </p:cNvPr>
          <p:cNvSpPr txBox="1"/>
          <p:nvPr/>
        </p:nvSpPr>
        <p:spPr>
          <a:xfrm>
            <a:off x="9752012" y="4724400"/>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2.2</a:t>
            </a:r>
          </a:p>
        </p:txBody>
      </p:sp>
      <p:sp>
        <p:nvSpPr>
          <p:cNvPr id="20" name="TextBox 19">
            <a:extLst>
              <a:ext uri="{FF2B5EF4-FFF2-40B4-BE49-F238E27FC236}">
                <a16:creationId xmlns:a16="http://schemas.microsoft.com/office/drawing/2014/main" id="{E16F9058-77A0-2FC9-3147-8B1CFF64079A}"/>
              </a:ext>
            </a:extLst>
          </p:cNvPr>
          <p:cNvSpPr txBox="1"/>
          <p:nvPr/>
        </p:nvSpPr>
        <p:spPr>
          <a:xfrm>
            <a:off x="10056812" y="3174249"/>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12.7</a:t>
            </a:r>
          </a:p>
        </p:txBody>
      </p:sp>
      <p:sp>
        <p:nvSpPr>
          <p:cNvPr id="21" name="TextBox 20">
            <a:extLst>
              <a:ext uri="{FF2B5EF4-FFF2-40B4-BE49-F238E27FC236}">
                <a16:creationId xmlns:a16="http://schemas.microsoft.com/office/drawing/2014/main" id="{3446C75E-D0EF-0206-ADDD-14718BE34096}"/>
              </a:ext>
            </a:extLst>
          </p:cNvPr>
          <p:cNvSpPr txBox="1"/>
          <p:nvPr/>
        </p:nvSpPr>
        <p:spPr>
          <a:xfrm>
            <a:off x="10463656" y="2769027"/>
            <a:ext cx="457200" cy="253146"/>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15.3</a:t>
            </a:r>
          </a:p>
        </p:txBody>
      </p:sp>
      <p:sp>
        <p:nvSpPr>
          <p:cNvPr id="22" name="TextBox 21">
            <a:extLst>
              <a:ext uri="{FF2B5EF4-FFF2-40B4-BE49-F238E27FC236}">
                <a16:creationId xmlns:a16="http://schemas.microsoft.com/office/drawing/2014/main" id="{9182ACD1-094B-CEC6-8321-B4DDB3BB87B0}"/>
              </a:ext>
            </a:extLst>
          </p:cNvPr>
          <p:cNvSpPr txBox="1"/>
          <p:nvPr/>
        </p:nvSpPr>
        <p:spPr>
          <a:xfrm>
            <a:off x="455612" y="6400800"/>
            <a:ext cx="11049000" cy="618631"/>
          </a:xfrm>
          <a:prstGeom prst="rect">
            <a:avLst/>
          </a:prstGeom>
          <a:noFill/>
        </p:spPr>
        <p:txBody>
          <a:bodyPr wrap="square" rtlCol="0">
            <a:spAutoFit/>
          </a:bodyPr>
          <a:lstStyle/>
          <a:p>
            <a:pPr>
              <a:lnSpc>
                <a:spcPct val="95000"/>
              </a:lnSpc>
            </a:pPr>
            <a:r>
              <a:rPr lang="en-US" sz="1200" u="none" strike="noStrike" dirty="0">
                <a:solidFill>
                  <a:srgbClr val="000000"/>
                </a:solidFill>
                <a:effectLst/>
                <a:latin typeface="Times New Roman" panose="02020603050405020304" pitchFamily="18" charset="0"/>
                <a:cs typeface="Times New Roman" panose="02020603050405020304" pitchFamily="18" charset="0"/>
              </a:rPr>
              <a:t>“K-12 Public Schools Report Card. Enrollment.” Oracle Business Intelligence, gaawards.gosa.ga.gov/analytics/saw.dll?dashboard. Accessed 27 Sept. 2024. </a:t>
            </a:r>
          </a:p>
          <a:p>
            <a:pPr>
              <a:lnSpc>
                <a:spcPct val="95000"/>
              </a:lnSpc>
            </a:pPr>
            <a:endParaRPr lang="en-US" dirty="0"/>
          </a:p>
        </p:txBody>
      </p:sp>
    </p:spTree>
    <p:extLst>
      <p:ext uri="{BB962C8B-B14F-4D97-AF65-F5344CB8AC3E}">
        <p14:creationId xmlns:p14="http://schemas.microsoft.com/office/powerpoint/2010/main" val="151986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9A2D721-E82D-6070-9890-C025875EC9FA}"/>
              </a:ext>
            </a:extLst>
          </p:cNvPr>
          <p:cNvGraphicFramePr/>
          <p:nvPr>
            <p:extLst>
              <p:ext uri="{D42A27DB-BD31-4B8C-83A1-F6EECF244321}">
                <p14:modId xmlns:p14="http://schemas.microsoft.com/office/powerpoint/2010/main" val="857770539"/>
              </p:ext>
            </p:extLst>
          </p:nvPr>
        </p:nvGraphicFramePr>
        <p:xfrm>
          <a:off x="684212" y="533400"/>
          <a:ext cx="10210800" cy="56042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7CD9AC4-96B1-4F26-DC6F-8C8F42CA72B8}"/>
              </a:ext>
            </a:extLst>
          </p:cNvPr>
          <p:cNvSpPr txBox="1"/>
          <p:nvPr/>
        </p:nvSpPr>
        <p:spPr>
          <a:xfrm>
            <a:off x="10209211" y="76200"/>
            <a:ext cx="1979613" cy="1144929"/>
          </a:xfrm>
          <a:prstGeom prst="rect">
            <a:avLst/>
          </a:prstGeom>
          <a:noFill/>
        </p:spPr>
        <p:txBody>
          <a:bodyPr wrap="square" rtlCol="0">
            <a:spAutoFit/>
          </a:bodyPr>
          <a:lstStyle/>
          <a:p>
            <a:pPr>
              <a:lnSpc>
                <a:spcPct val="95000"/>
              </a:lnSpc>
            </a:pPr>
            <a:r>
              <a:rPr lang="en-US" sz="1200" b="1" i="1" dirty="0">
                <a:latin typeface="Times New Roman" panose="02020603050405020304" pitchFamily="18" charset="0"/>
                <a:cs typeface="Times New Roman" panose="02020603050405020304" pitchFamily="18" charset="0"/>
              </a:rPr>
              <a:t>ED</a:t>
            </a:r>
            <a:r>
              <a:rPr lang="en-US" sz="1200" i="1" dirty="0">
                <a:latin typeface="Times New Roman" panose="02020603050405020304" pitchFamily="18" charset="0"/>
                <a:cs typeface="Times New Roman" panose="02020603050405020304" pitchFamily="18" charset="0"/>
              </a:rPr>
              <a:t>= Economically Disadvantaged</a:t>
            </a:r>
          </a:p>
          <a:p>
            <a:pPr>
              <a:lnSpc>
                <a:spcPct val="95000"/>
              </a:lnSpc>
            </a:pPr>
            <a:r>
              <a:rPr lang="en-US" sz="1200" b="1" i="1" dirty="0">
                <a:latin typeface="Times New Roman" panose="02020603050405020304" pitchFamily="18" charset="0"/>
                <a:cs typeface="Times New Roman" panose="02020603050405020304" pitchFamily="18" charset="0"/>
              </a:rPr>
              <a:t>ELL</a:t>
            </a:r>
            <a:r>
              <a:rPr lang="en-US" sz="1200" i="1" dirty="0">
                <a:latin typeface="Times New Roman" panose="02020603050405020304" pitchFamily="18" charset="0"/>
                <a:cs typeface="Times New Roman" panose="02020603050405020304" pitchFamily="18" charset="0"/>
              </a:rPr>
              <a:t>= English Language Learner</a:t>
            </a:r>
          </a:p>
          <a:p>
            <a:pPr>
              <a:lnSpc>
                <a:spcPct val="95000"/>
              </a:lnSpc>
            </a:pPr>
            <a:r>
              <a:rPr lang="en-US" sz="1200" b="1" i="1" dirty="0">
                <a:latin typeface="Times New Roman" panose="02020603050405020304" pitchFamily="18" charset="0"/>
                <a:cs typeface="Times New Roman" panose="02020603050405020304" pitchFamily="18" charset="0"/>
              </a:rPr>
              <a:t>SWD</a:t>
            </a:r>
            <a:r>
              <a:rPr lang="en-US" sz="1200" i="1" dirty="0">
                <a:latin typeface="Times New Roman" panose="02020603050405020304" pitchFamily="18" charset="0"/>
                <a:cs typeface="Times New Roman" panose="02020603050405020304" pitchFamily="18" charset="0"/>
              </a:rPr>
              <a:t>= Students with Disabilities</a:t>
            </a:r>
          </a:p>
        </p:txBody>
      </p:sp>
      <p:sp>
        <p:nvSpPr>
          <p:cNvPr id="6" name="TextBox 5">
            <a:extLst>
              <a:ext uri="{FF2B5EF4-FFF2-40B4-BE49-F238E27FC236}">
                <a16:creationId xmlns:a16="http://schemas.microsoft.com/office/drawing/2014/main" id="{476A7447-74D6-5C48-2DC8-9B4DD561C3F7}"/>
              </a:ext>
            </a:extLst>
          </p:cNvPr>
          <p:cNvSpPr txBox="1"/>
          <p:nvPr/>
        </p:nvSpPr>
        <p:spPr>
          <a:xfrm>
            <a:off x="3655218" y="5638800"/>
            <a:ext cx="4419600" cy="253146"/>
          </a:xfrm>
          <a:prstGeom prst="rect">
            <a:avLst/>
          </a:prstGeom>
          <a:noFill/>
        </p:spPr>
        <p:txBody>
          <a:bodyPr wrap="square" rtlCol="0">
            <a:spAutoFit/>
          </a:bodyPr>
          <a:lstStyle/>
          <a:p>
            <a:pPr algn="ctr">
              <a:lnSpc>
                <a:spcPct val="95000"/>
              </a:lnSpc>
            </a:pPr>
            <a:r>
              <a:rPr lang="en-US" sz="1050" b="1" dirty="0">
                <a:latin typeface="Times New Roman" panose="02020603050405020304" pitchFamily="18" charset="0"/>
                <a:cs typeface="Times New Roman" panose="02020603050405020304" pitchFamily="18" charset="0"/>
              </a:rPr>
              <a:t>Program Subgroups</a:t>
            </a:r>
          </a:p>
        </p:txBody>
      </p:sp>
      <p:sp>
        <p:nvSpPr>
          <p:cNvPr id="7" name="TextBox 6">
            <a:extLst>
              <a:ext uri="{FF2B5EF4-FFF2-40B4-BE49-F238E27FC236}">
                <a16:creationId xmlns:a16="http://schemas.microsoft.com/office/drawing/2014/main" id="{367E1823-F5B8-70AB-E4A3-3BE1C77F2B57}"/>
              </a:ext>
            </a:extLst>
          </p:cNvPr>
          <p:cNvSpPr txBox="1"/>
          <p:nvPr/>
        </p:nvSpPr>
        <p:spPr>
          <a:xfrm rot="16200000">
            <a:off x="-1508659" y="3354031"/>
            <a:ext cx="44196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Percent of Students</a:t>
            </a:r>
          </a:p>
        </p:txBody>
      </p:sp>
      <p:sp>
        <p:nvSpPr>
          <p:cNvPr id="8" name="TextBox 7">
            <a:extLst>
              <a:ext uri="{FF2B5EF4-FFF2-40B4-BE49-F238E27FC236}">
                <a16:creationId xmlns:a16="http://schemas.microsoft.com/office/drawing/2014/main" id="{CED140AD-E18C-35CA-1351-776E4146C87C}"/>
              </a:ext>
            </a:extLst>
          </p:cNvPr>
          <p:cNvSpPr txBox="1"/>
          <p:nvPr/>
        </p:nvSpPr>
        <p:spPr>
          <a:xfrm>
            <a:off x="455612" y="6400800"/>
            <a:ext cx="11430000" cy="618631"/>
          </a:xfrm>
          <a:prstGeom prst="rect">
            <a:avLst/>
          </a:prstGeom>
          <a:noFill/>
        </p:spPr>
        <p:txBody>
          <a:bodyPr wrap="square" rtlCol="0">
            <a:spAutoFit/>
          </a:bodyPr>
          <a:lstStyle/>
          <a:p>
            <a:pPr>
              <a:lnSpc>
                <a:spcPct val="95000"/>
              </a:lnSpc>
            </a:pPr>
            <a:r>
              <a:rPr lang="en-US" sz="1200" u="none" strike="noStrike" dirty="0">
                <a:solidFill>
                  <a:srgbClr val="000000"/>
                </a:solidFill>
                <a:effectLst/>
                <a:latin typeface="Times New Roman" panose="02020603050405020304" pitchFamily="18" charset="0"/>
                <a:cs typeface="Times New Roman" panose="02020603050405020304" pitchFamily="18" charset="0"/>
              </a:rPr>
              <a:t>“K-12 Public Schools Report Card. Enrollment.” Oracle Business Intelligence, gaawards.gosa.ga.gov/analytics/saw.dll?dashboard. Accessed 27 Sept. 2024. </a:t>
            </a:r>
          </a:p>
          <a:p>
            <a:pPr>
              <a:lnSpc>
                <a:spcPct val="95000"/>
              </a:lnSpc>
            </a:pPr>
            <a:endParaRPr lang="en-US" dirty="0"/>
          </a:p>
        </p:txBody>
      </p:sp>
      <p:sp>
        <p:nvSpPr>
          <p:cNvPr id="9" name="TextBox 8">
            <a:extLst>
              <a:ext uri="{FF2B5EF4-FFF2-40B4-BE49-F238E27FC236}">
                <a16:creationId xmlns:a16="http://schemas.microsoft.com/office/drawing/2014/main" id="{C262D1F3-5A0A-FC3E-A078-827DF316C610}"/>
              </a:ext>
            </a:extLst>
          </p:cNvPr>
          <p:cNvSpPr txBox="1"/>
          <p:nvPr/>
        </p:nvSpPr>
        <p:spPr>
          <a:xfrm>
            <a:off x="1787921" y="3695876"/>
            <a:ext cx="457200" cy="245682"/>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12.4</a:t>
            </a:r>
          </a:p>
        </p:txBody>
      </p:sp>
      <p:sp>
        <p:nvSpPr>
          <p:cNvPr id="10" name="TextBox 9">
            <a:extLst>
              <a:ext uri="{FF2B5EF4-FFF2-40B4-BE49-F238E27FC236}">
                <a16:creationId xmlns:a16="http://schemas.microsoft.com/office/drawing/2014/main" id="{AEF62C58-A250-F45A-1184-521EBF7E372E}"/>
              </a:ext>
            </a:extLst>
          </p:cNvPr>
          <p:cNvSpPr txBox="1"/>
          <p:nvPr/>
        </p:nvSpPr>
        <p:spPr>
          <a:xfrm>
            <a:off x="2436812" y="2057400"/>
            <a:ext cx="457200" cy="245682"/>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26.8</a:t>
            </a:r>
          </a:p>
        </p:txBody>
      </p:sp>
      <p:sp>
        <p:nvSpPr>
          <p:cNvPr id="11" name="TextBox 10">
            <a:extLst>
              <a:ext uri="{FF2B5EF4-FFF2-40B4-BE49-F238E27FC236}">
                <a16:creationId xmlns:a16="http://schemas.microsoft.com/office/drawing/2014/main" id="{F742B8A6-DAAC-7B16-DED2-728A650C898E}"/>
              </a:ext>
            </a:extLst>
          </p:cNvPr>
          <p:cNvSpPr txBox="1"/>
          <p:nvPr/>
        </p:nvSpPr>
        <p:spPr>
          <a:xfrm>
            <a:off x="3198018" y="2303082"/>
            <a:ext cx="457200" cy="245682"/>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25.3</a:t>
            </a:r>
          </a:p>
        </p:txBody>
      </p:sp>
      <p:sp>
        <p:nvSpPr>
          <p:cNvPr id="12" name="TextBox 11">
            <a:extLst>
              <a:ext uri="{FF2B5EF4-FFF2-40B4-BE49-F238E27FC236}">
                <a16:creationId xmlns:a16="http://schemas.microsoft.com/office/drawing/2014/main" id="{359A4BF1-7755-35E8-F789-AAC607BEAD5F}"/>
              </a:ext>
            </a:extLst>
          </p:cNvPr>
          <p:cNvSpPr txBox="1"/>
          <p:nvPr/>
        </p:nvSpPr>
        <p:spPr>
          <a:xfrm>
            <a:off x="5027612" y="4800600"/>
            <a:ext cx="457200" cy="245682"/>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3.5</a:t>
            </a:r>
          </a:p>
        </p:txBody>
      </p:sp>
      <p:sp>
        <p:nvSpPr>
          <p:cNvPr id="13" name="TextBox 12">
            <a:extLst>
              <a:ext uri="{FF2B5EF4-FFF2-40B4-BE49-F238E27FC236}">
                <a16:creationId xmlns:a16="http://schemas.microsoft.com/office/drawing/2014/main" id="{05358317-69C8-EF2E-439D-98C8FFC799C5}"/>
              </a:ext>
            </a:extLst>
          </p:cNvPr>
          <p:cNvSpPr txBox="1"/>
          <p:nvPr/>
        </p:nvSpPr>
        <p:spPr>
          <a:xfrm>
            <a:off x="5742304" y="4114800"/>
            <a:ext cx="457200" cy="245682"/>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9.5</a:t>
            </a:r>
          </a:p>
        </p:txBody>
      </p:sp>
      <p:sp>
        <p:nvSpPr>
          <p:cNvPr id="14" name="TextBox 13">
            <a:extLst>
              <a:ext uri="{FF2B5EF4-FFF2-40B4-BE49-F238E27FC236}">
                <a16:creationId xmlns:a16="http://schemas.microsoft.com/office/drawing/2014/main" id="{090D1395-4EA6-81C3-965C-CC7F2D787082}"/>
              </a:ext>
            </a:extLst>
          </p:cNvPr>
          <p:cNvSpPr txBox="1"/>
          <p:nvPr/>
        </p:nvSpPr>
        <p:spPr>
          <a:xfrm>
            <a:off x="6475412" y="3439146"/>
            <a:ext cx="457200" cy="245682"/>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15.3</a:t>
            </a:r>
          </a:p>
        </p:txBody>
      </p:sp>
      <p:sp>
        <p:nvSpPr>
          <p:cNvPr id="15" name="TextBox 14">
            <a:extLst>
              <a:ext uri="{FF2B5EF4-FFF2-40B4-BE49-F238E27FC236}">
                <a16:creationId xmlns:a16="http://schemas.microsoft.com/office/drawing/2014/main" id="{7D5DDE04-0651-443E-C13F-4DE7C98B429B}"/>
              </a:ext>
            </a:extLst>
          </p:cNvPr>
          <p:cNvSpPr txBox="1"/>
          <p:nvPr/>
        </p:nvSpPr>
        <p:spPr>
          <a:xfrm>
            <a:off x="8318658" y="3938510"/>
            <a:ext cx="457200" cy="245682"/>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11</a:t>
            </a:r>
          </a:p>
        </p:txBody>
      </p:sp>
      <p:sp>
        <p:nvSpPr>
          <p:cNvPr id="16" name="TextBox 15">
            <a:extLst>
              <a:ext uri="{FF2B5EF4-FFF2-40B4-BE49-F238E27FC236}">
                <a16:creationId xmlns:a16="http://schemas.microsoft.com/office/drawing/2014/main" id="{5B01D5B0-E24A-609F-218E-56536078EA9C}"/>
              </a:ext>
            </a:extLst>
          </p:cNvPr>
          <p:cNvSpPr txBox="1"/>
          <p:nvPr/>
        </p:nvSpPr>
        <p:spPr>
          <a:xfrm>
            <a:off x="8990012" y="2895600"/>
            <a:ext cx="457200" cy="245682"/>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20</a:t>
            </a:r>
          </a:p>
        </p:txBody>
      </p:sp>
      <p:sp>
        <p:nvSpPr>
          <p:cNvPr id="17" name="TextBox 16">
            <a:extLst>
              <a:ext uri="{FF2B5EF4-FFF2-40B4-BE49-F238E27FC236}">
                <a16:creationId xmlns:a16="http://schemas.microsoft.com/office/drawing/2014/main" id="{6837CAC0-0AE4-45F3-F727-33EBB0BE9FA0}"/>
              </a:ext>
            </a:extLst>
          </p:cNvPr>
          <p:cNvSpPr txBox="1"/>
          <p:nvPr/>
        </p:nvSpPr>
        <p:spPr>
          <a:xfrm>
            <a:off x="9599612" y="3592467"/>
            <a:ext cx="457200" cy="245682"/>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13.9</a:t>
            </a:r>
          </a:p>
        </p:txBody>
      </p:sp>
    </p:spTree>
    <p:extLst>
      <p:ext uri="{BB962C8B-B14F-4D97-AF65-F5344CB8AC3E}">
        <p14:creationId xmlns:p14="http://schemas.microsoft.com/office/powerpoint/2010/main" val="20531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81792A-C459-A714-8638-591174654635}"/>
              </a:ext>
            </a:extLst>
          </p:cNvPr>
          <p:cNvSpPr txBox="1"/>
          <p:nvPr/>
        </p:nvSpPr>
        <p:spPr>
          <a:xfrm>
            <a:off x="1" y="6477000"/>
            <a:ext cx="12188824" cy="596702"/>
          </a:xfrm>
          <a:prstGeom prst="rect">
            <a:avLst/>
          </a:prstGeom>
          <a:noFill/>
        </p:spPr>
        <p:txBody>
          <a:bodyPr wrap="square" rtlCol="0">
            <a:spAutoFit/>
          </a:bodyPr>
          <a:lstStyle/>
          <a:p>
            <a:pPr>
              <a:lnSpc>
                <a:spcPct val="95000"/>
              </a:lnSpc>
            </a:pPr>
            <a:r>
              <a:rPr lang="en-US" sz="1050" b="0" i="0" u="none" strike="noStrike" dirty="0">
                <a:solidFill>
                  <a:srgbClr val="000000"/>
                </a:solidFill>
                <a:effectLst/>
              </a:rPr>
              <a:t>“K-12 Student Discipline Dashboard.” </a:t>
            </a:r>
            <a:r>
              <a:rPr lang="en-US" sz="1050" b="0" i="1" u="none" strike="noStrike" dirty="0">
                <a:solidFill>
                  <a:srgbClr val="000000"/>
                </a:solidFill>
                <a:effectLst/>
              </a:rPr>
              <a:t>K12 Student Discipline Dashboard</a:t>
            </a:r>
            <a:r>
              <a:rPr lang="en-US" sz="1050" b="0" i="0" u="none" strike="noStrike" dirty="0">
                <a:solidFill>
                  <a:srgbClr val="000000"/>
                </a:solidFill>
                <a:effectLst/>
              </a:rPr>
              <a:t>, public.gosa.ga.gov/noauth/extensions/DisciplineDashV1/DisciplineDashV1.html. Accessed 27 Sept. 2024. </a:t>
            </a:r>
          </a:p>
          <a:p>
            <a:pPr>
              <a:lnSpc>
                <a:spcPct val="95000"/>
              </a:lnSpc>
            </a:pPr>
            <a:endParaRPr lang="en-US" dirty="0"/>
          </a:p>
        </p:txBody>
      </p:sp>
      <p:graphicFrame>
        <p:nvGraphicFramePr>
          <p:cNvPr id="5" name="Chart 4">
            <a:extLst>
              <a:ext uri="{FF2B5EF4-FFF2-40B4-BE49-F238E27FC236}">
                <a16:creationId xmlns:a16="http://schemas.microsoft.com/office/drawing/2014/main" id="{1FFE961F-F3E4-30DE-71B2-52B2A65C801A}"/>
              </a:ext>
            </a:extLst>
          </p:cNvPr>
          <p:cNvGraphicFramePr/>
          <p:nvPr>
            <p:extLst>
              <p:ext uri="{D42A27DB-BD31-4B8C-83A1-F6EECF244321}">
                <p14:modId xmlns:p14="http://schemas.microsoft.com/office/powerpoint/2010/main" val="394603444"/>
              </p:ext>
            </p:extLst>
          </p:nvPr>
        </p:nvGraphicFramePr>
        <p:xfrm>
          <a:off x="836612" y="304800"/>
          <a:ext cx="10591799"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E174F3-602D-9D21-CCEF-002398780C70}"/>
              </a:ext>
            </a:extLst>
          </p:cNvPr>
          <p:cNvSpPr txBox="1"/>
          <p:nvPr/>
        </p:nvSpPr>
        <p:spPr>
          <a:xfrm>
            <a:off x="10362406" y="152400"/>
            <a:ext cx="1979613" cy="1144929"/>
          </a:xfrm>
          <a:prstGeom prst="rect">
            <a:avLst/>
          </a:prstGeom>
          <a:noFill/>
        </p:spPr>
        <p:txBody>
          <a:bodyPr wrap="square" rtlCol="0">
            <a:spAutoFit/>
          </a:bodyPr>
          <a:lstStyle/>
          <a:p>
            <a:pPr>
              <a:lnSpc>
                <a:spcPct val="95000"/>
              </a:lnSpc>
            </a:pPr>
            <a:r>
              <a:rPr lang="en-US" sz="1200" b="1" i="1" dirty="0">
                <a:latin typeface="Times New Roman" panose="02020603050405020304" pitchFamily="18" charset="0"/>
                <a:cs typeface="Times New Roman" panose="02020603050405020304" pitchFamily="18" charset="0"/>
              </a:rPr>
              <a:t>ED</a:t>
            </a:r>
            <a:r>
              <a:rPr lang="en-US" sz="1200" i="1" dirty="0">
                <a:latin typeface="Times New Roman" panose="02020603050405020304" pitchFamily="18" charset="0"/>
                <a:cs typeface="Times New Roman" panose="02020603050405020304" pitchFamily="18" charset="0"/>
              </a:rPr>
              <a:t>= Economically Disadvantaged</a:t>
            </a:r>
          </a:p>
          <a:p>
            <a:pPr>
              <a:lnSpc>
                <a:spcPct val="95000"/>
              </a:lnSpc>
            </a:pPr>
            <a:r>
              <a:rPr lang="en-US" sz="1200" b="1" i="1" dirty="0">
                <a:latin typeface="Times New Roman" panose="02020603050405020304" pitchFamily="18" charset="0"/>
                <a:cs typeface="Times New Roman" panose="02020603050405020304" pitchFamily="18" charset="0"/>
              </a:rPr>
              <a:t>ELL</a:t>
            </a:r>
            <a:r>
              <a:rPr lang="en-US" sz="1200" i="1" dirty="0">
                <a:latin typeface="Times New Roman" panose="02020603050405020304" pitchFamily="18" charset="0"/>
                <a:cs typeface="Times New Roman" panose="02020603050405020304" pitchFamily="18" charset="0"/>
              </a:rPr>
              <a:t>= English Language Learner</a:t>
            </a:r>
          </a:p>
          <a:p>
            <a:pPr>
              <a:lnSpc>
                <a:spcPct val="95000"/>
              </a:lnSpc>
            </a:pPr>
            <a:r>
              <a:rPr lang="en-US" sz="1200" b="1" i="1" dirty="0">
                <a:latin typeface="Times New Roman" panose="02020603050405020304" pitchFamily="18" charset="0"/>
                <a:cs typeface="Times New Roman" panose="02020603050405020304" pitchFamily="18" charset="0"/>
              </a:rPr>
              <a:t>SWD</a:t>
            </a:r>
            <a:r>
              <a:rPr lang="en-US" sz="1200" i="1" dirty="0">
                <a:latin typeface="Times New Roman" panose="02020603050405020304" pitchFamily="18" charset="0"/>
                <a:cs typeface="Times New Roman" panose="02020603050405020304" pitchFamily="18" charset="0"/>
              </a:rPr>
              <a:t>= Students with Disabilities</a:t>
            </a:r>
          </a:p>
        </p:txBody>
      </p:sp>
      <p:sp>
        <p:nvSpPr>
          <p:cNvPr id="7" name="TextBox 6">
            <a:extLst>
              <a:ext uri="{FF2B5EF4-FFF2-40B4-BE49-F238E27FC236}">
                <a16:creationId xmlns:a16="http://schemas.microsoft.com/office/drawing/2014/main" id="{3F917B5D-CC14-4A55-9EC6-80678BE16C4E}"/>
              </a:ext>
            </a:extLst>
          </p:cNvPr>
          <p:cNvSpPr txBox="1"/>
          <p:nvPr/>
        </p:nvSpPr>
        <p:spPr>
          <a:xfrm rot="16200000">
            <a:off x="-611186" y="2914117"/>
            <a:ext cx="27432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Percent of Total Incidents</a:t>
            </a:r>
          </a:p>
        </p:txBody>
      </p:sp>
      <p:sp>
        <p:nvSpPr>
          <p:cNvPr id="8" name="TextBox 7">
            <a:extLst>
              <a:ext uri="{FF2B5EF4-FFF2-40B4-BE49-F238E27FC236}">
                <a16:creationId xmlns:a16="http://schemas.microsoft.com/office/drawing/2014/main" id="{7A485D34-61BF-FB76-6C55-ABFE1FADAD32}"/>
              </a:ext>
            </a:extLst>
          </p:cNvPr>
          <p:cNvSpPr txBox="1"/>
          <p:nvPr/>
        </p:nvSpPr>
        <p:spPr>
          <a:xfrm>
            <a:off x="5103812" y="5752034"/>
            <a:ext cx="27432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Program Subgroup</a:t>
            </a:r>
          </a:p>
        </p:txBody>
      </p:sp>
      <p:sp>
        <p:nvSpPr>
          <p:cNvPr id="9" name="TextBox 8">
            <a:extLst>
              <a:ext uri="{FF2B5EF4-FFF2-40B4-BE49-F238E27FC236}">
                <a16:creationId xmlns:a16="http://schemas.microsoft.com/office/drawing/2014/main" id="{A359424A-8162-8DD9-F18D-4A194EEEF555}"/>
              </a:ext>
            </a:extLst>
          </p:cNvPr>
          <p:cNvSpPr txBox="1"/>
          <p:nvPr/>
        </p:nvSpPr>
        <p:spPr>
          <a:xfrm>
            <a:off x="2055812" y="2802163"/>
            <a:ext cx="533402"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68.5</a:t>
            </a:r>
          </a:p>
        </p:txBody>
      </p:sp>
      <p:sp>
        <p:nvSpPr>
          <p:cNvPr id="10" name="TextBox 9">
            <a:extLst>
              <a:ext uri="{FF2B5EF4-FFF2-40B4-BE49-F238E27FC236}">
                <a16:creationId xmlns:a16="http://schemas.microsoft.com/office/drawing/2014/main" id="{39419DD2-CD03-9466-3EBB-55CA84668E78}"/>
              </a:ext>
            </a:extLst>
          </p:cNvPr>
          <p:cNvSpPr txBox="1"/>
          <p:nvPr/>
        </p:nvSpPr>
        <p:spPr>
          <a:xfrm>
            <a:off x="2817812" y="3429000"/>
            <a:ext cx="533402"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51.1</a:t>
            </a:r>
          </a:p>
        </p:txBody>
      </p:sp>
      <p:sp>
        <p:nvSpPr>
          <p:cNvPr id="11" name="TextBox 10">
            <a:extLst>
              <a:ext uri="{FF2B5EF4-FFF2-40B4-BE49-F238E27FC236}">
                <a16:creationId xmlns:a16="http://schemas.microsoft.com/office/drawing/2014/main" id="{F1F7ADB2-DCBA-9F35-6537-56F593D47AFC}"/>
              </a:ext>
            </a:extLst>
          </p:cNvPr>
          <p:cNvSpPr txBox="1"/>
          <p:nvPr/>
        </p:nvSpPr>
        <p:spPr>
          <a:xfrm>
            <a:off x="3579812" y="3153681"/>
            <a:ext cx="533402"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61</a:t>
            </a:r>
          </a:p>
        </p:txBody>
      </p:sp>
      <p:sp>
        <p:nvSpPr>
          <p:cNvPr id="12" name="TextBox 11">
            <a:extLst>
              <a:ext uri="{FF2B5EF4-FFF2-40B4-BE49-F238E27FC236}">
                <a16:creationId xmlns:a16="http://schemas.microsoft.com/office/drawing/2014/main" id="{D7D0C647-972B-73F5-586E-0AFCAE9ACB3E}"/>
              </a:ext>
            </a:extLst>
          </p:cNvPr>
          <p:cNvSpPr txBox="1"/>
          <p:nvPr/>
        </p:nvSpPr>
        <p:spPr>
          <a:xfrm>
            <a:off x="5361251" y="1828800"/>
            <a:ext cx="533402"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96.3</a:t>
            </a:r>
          </a:p>
        </p:txBody>
      </p:sp>
      <p:sp>
        <p:nvSpPr>
          <p:cNvPr id="13" name="TextBox 12">
            <a:extLst>
              <a:ext uri="{FF2B5EF4-FFF2-40B4-BE49-F238E27FC236}">
                <a16:creationId xmlns:a16="http://schemas.microsoft.com/office/drawing/2014/main" id="{F0AC7BA3-4393-280F-2FE2-65E076F115C3}"/>
              </a:ext>
            </a:extLst>
          </p:cNvPr>
          <p:cNvSpPr txBox="1"/>
          <p:nvPr/>
        </p:nvSpPr>
        <p:spPr>
          <a:xfrm>
            <a:off x="6132511" y="2438400"/>
            <a:ext cx="533402"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77.8</a:t>
            </a:r>
          </a:p>
        </p:txBody>
      </p:sp>
      <p:sp>
        <p:nvSpPr>
          <p:cNvPr id="14" name="TextBox 13">
            <a:extLst>
              <a:ext uri="{FF2B5EF4-FFF2-40B4-BE49-F238E27FC236}">
                <a16:creationId xmlns:a16="http://schemas.microsoft.com/office/drawing/2014/main" id="{CE717F12-7675-658E-ED45-D1F3DE6DA0EE}"/>
              </a:ext>
            </a:extLst>
          </p:cNvPr>
          <p:cNvSpPr txBox="1"/>
          <p:nvPr/>
        </p:nvSpPr>
        <p:spPr>
          <a:xfrm>
            <a:off x="6856016" y="2315481"/>
            <a:ext cx="533402"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80.5</a:t>
            </a:r>
          </a:p>
        </p:txBody>
      </p:sp>
      <p:sp>
        <p:nvSpPr>
          <p:cNvPr id="15" name="TextBox 14">
            <a:extLst>
              <a:ext uri="{FF2B5EF4-FFF2-40B4-BE49-F238E27FC236}">
                <a16:creationId xmlns:a16="http://schemas.microsoft.com/office/drawing/2014/main" id="{756F9318-094C-1E7C-346D-1A5A82E97471}"/>
              </a:ext>
            </a:extLst>
          </p:cNvPr>
          <p:cNvSpPr txBox="1"/>
          <p:nvPr/>
        </p:nvSpPr>
        <p:spPr>
          <a:xfrm>
            <a:off x="9447212" y="5297950"/>
            <a:ext cx="533402"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2.2</a:t>
            </a:r>
          </a:p>
        </p:txBody>
      </p:sp>
      <p:sp>
        <p:nvSpPr>
          <p:cNvPr id="16" name="TextBox 15">
            <a:extLst>
              <a:ext uri="{FF2B5EF4-FFF2-40B4-BE49-F238E27FC236}">
                <a16:creationId xmlns:a16="http://schemas.microsoft.com/office/drawing/2014/main" id="{0A711017-A74F-117B-530E-AF3F44F31E88}"/>
              </a:ext>
            </a:extLst>
          </p:cNvPr>
          <p:cNvSpPr txBox="1"/>
          <p:nvPr/>
        </p:nvSpPr>
        <p:spPr>
          <a:xfrm>
            <a:off x="10234828" y="5325382"/>
            <a:ext cx="533402"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235337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Welch Elementary School Introduction</a:t>
            </a:r>
          </a:p>
        </p:txBody>
      </p:sp>
      <p:sp>
        <p:nvSpPr>
          <p:cNvPr id="3" name="Content Placeholder 2"/>
          <p:cNvSpPr>
            <a:spLocks noGrp="1"/>
          </p:cNvSpPr>
          <p:nvPr>
            <p:ph idx="1"/>
          </p:nvPr>
        </p:nvSpPr>
        <p:spPr>
          <a:xfrm>
            <a:off x="1117309" y="1701800"/>
            <a:ext cx="10157354" cy="4775200"/>
          </a:xfrm>
        </p:spPr>
        <p:txBody>
          <a:bodyPr>
            <a:normAutofit fontScale="70000" lnSpcReduction="20000"/>
          </a:bodyPr>
          <a:lstStyle/>
          <a:p>
            <a:r>
              <a:rPr lang="en-US" dirty="0"/>
              <a:t>Welch Elementary School is in Newnan, Georgia. It is part of Coweta County School System.</a:t>
            </a:r>
          </a:p>
          <a:p>
            <a:r>
              <a:rPr lang="en-US" dirty="0"/>
              <a:t>Welch Elementary School serves approximately 876 students in grades Pre-K through five.</a:t>
            </a:r>
          </a:p>
          <a:p>
            <a:r>
              <a:rPr lang="en-US" dirty="0"/>
              <a:t>Welch Elementary School has 37.5 percent of the students economically disadvantaged and 12.5 percent of students with disabilities. Additionally, Welch Elementary serves 10.6% English Language Learners.</a:t>
            </a:r>
          </a:p>
          <a:p>
            <a:r>
              <a:rPr lang="en-US" dirty="0"/>
              <a:t>Welch Elementary School’s overall content mastery is 4.3 percent points lower than its district. Its student readiness is just below the district’s percent points.</a:t>
            </a:r>
          </a:p>
          <a:p>
            <a:r>
              <a:rPr lang="en-US" dirty="0"/>
              <a:t>The 2019 CCRPI score was 76.2% compared to the district (84.8%) and state (75.9%).</a:t>
            </a:r>
          </a:p>
          <a:p>
            <a:r>
              <a:rPr lang="en-US" dirty="0"/>
              <a:t>Welch Elementary School has a 5-star School Climate Rating.</a:t>
            </a:r>
          </a:p>
          <a:p>
            <a:pPr marL="0" indent="0">
              <a:buNone/>
            </a:pPr>
            <a:endParaRPr lang="en-US" b="0" i="0" u="none" strike="noStrike" dirty="0">
              <a:solidFill>
                <a:srgbClr val="000000"/>
              </a:solidFill>
              <a:effectLst/>
            </a:endParaRPr>
          </a:p>
          <a:p>
            <a:pPr marL="0" indent="0">
              <a:buNone/>
            </a:pPr>
            <a:endParaRPr lang="en-US" dirty="0">
              <a:solidFill>
                <a:srgbClr val="000000"/>
              </a:solidFill>
            </a:endParaRPr>
          </a:p>
          <a:p>
            <a:pPr marL="0" indent="0">
              <a:buNone/>
            </a:pPr>
            <a:r>
              <a:rPr lang="en-US" b="0" i="0" u="none" strike="noStrike" dirty="0">
                <a:solidFill>
                  <a:srgbClr val="000000"/>
                </a:solidFill>
                <a:effectLst/>
              </a:rPr>
              <a:t>School grades. Data source retrieved from </a:t>
            </a:r>
            <a:r>
              <a:rPr lang="en-US" b="0" i="0" u="none" strike="noStrike" dirty="0">
                <a:solidFill>
                  <a:srgbClr val="000000"/>
                </a:solidFill>
                <a:effectLst/>
                <a:hlinkClick r:id="rId3"/>
              </a:rPr>
              <a:t>https://public.gosa.ga.gov/noauth/extensions/SchoolGrades-Georgia/SchoolGrades-Georgia.html?lang=English&amp;SchoolName=welch-elementary-school</a:t>
            </a:r>
            <a:r>
              <a:rPr lang="en-US" b="0" i="0" u="none" strike="noStrike" dirty="0">
                <a:solidFill>
                  <a:srgbClr val="000000"/>
                </a:solidFill>
                <a:effectLst/>
              </a:rPr>
              <a:t>  </a:t>
            </a:r>
          </a:p>
          <a:p>
            <a:endParaRPr lang="en-US" dirty="0"/>
          </a:p>
          <a:p>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81792A-C459-A714-8638-591174654635}"/>
              </a:ext>
            </a:extLst>
          </p:cNvPr>
          <p:cNvSpPr txBox="1"/>
          <p:nvPr/>
        </p:nvSpPr>
        <p:spPr>
          <a:xfrm>
            <a:off x="1" y="6477000"/>
            <a:ext cx="12188824" cy="596702"/>
          </a:xfrm>
          <a:prstGeom prst="rect">
            <a:avLst/>
          </a:prstGeom>
          <a:noFill/>
        </p:spPr>
        <p:txBody>
          <a:bodyPr wrap="square" rtlCol="0">
            <a:spAutoFit/>
          </a:bodyPr>
          <a:lstStyle/>
          <a:p>
            <a:pPr>
              <a:lnSpc>
                <a:spcPct val="95000"/>
              </a:lnSpc>
            </a:pPr>
            <a:r>
              <a:rPr lang="en-US" sz="1050" b="0" i="0" u="none" strike="noStrike" dirty="0">
                <a:solidFill>
                  <a:srgbClr val="000000"/>
                </a:solidFill>
                <a:effectLst/>
              </a:rPr>
              <a:t>“K-12 Student Discipline Dashboard.” </a:t>
            </a:r>
            <a:r>
              <a:rPr lang="en-US" sz="1050" b="0" i="1" u="none" strike="noStrike" dirty="0">
                <a:solidFill>
                  <a:srgbClr val="000000"/>
                </a:solidFill>
                <a:effectLst/>
              </a:rPr>
              <a:t>K12 Student Discipline Dashboard</a:t>
            </a:r>
            <a:r>
              <a:rPr lang="en-US" sz="1050" b="0" i="0" u="none" strike="noStrike" dirty="0">
                <a:solidFill>
                  <a:srgbClr val="000000"/>
                </a:solidFill>
                <a:effectLst/>
              </a:rPr>
              <a:t>, public.gosa.ga.gov/noauth/extensions/DisciplineDashV1/DisciplineDashV1.html. Accessed 27 Sept. 2024. </a:t>
            </a:r>
          </a:p>
          <a:p>
            <a:pPr>
              <a:lnSpc>
                <a:spcPct val="95000"/>
              </a:lnSpc>
            </a:pPr>
            <a:endParaRPr lang="en-US" dirty="0"/>
          </a:p>
        </p:txBody>
      </p:sp>
      <p:graphicFrame>
        <p:nvGraphicFramePr>
          <p:cNvPr id="2" name="Chart 1">
            <a:extLst>
              <a:ext uri="{FF2B5EF4-FFF2-40B4-BE49-F238E27FC236}">
                <a16:creationId xmlns:a16="http://schemas.microsoft.com/office/drawing/2014/main" id="{E5BDB3BD-536C-466C-7B94-3FAB923997D9}"/>
              </a:ext>
            </a:extLst>
          </p:cNvPr>
          <p:cNvGraphicFramePr/>
          <p:nvPr>
            <p:extLst>
              <p:ext uri="{D42A27DB-BD31-4B8C-83A1-F6EECF244321}">
                <p14:modId xmlns:p14="http://schemas.microsoft.com/office/powerpoint/2010/main" val="2901012047"/>
              </p:ext>
            </p:extLst>
          </p:nvPr>
        </p:nvGraphicFramePr>
        <p:xfrm>
          <a:off x="684212" y="381000"/>
          <a:ext cx="112014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10BBDAA-0460-AACA-9A10-2D7A9DE74D29}"/>
              </a:ext>
            </a:extLst>
          </p:cNvPr>
          <p:cNvSpPr txBox="1"/>
          <p:nvPr/>
        </p:nvSpPr>
        <p:spPr>
          <a:xfrm rot="16200000">
            <a:off x="-592671" y="2685517"/>
            <a:ext cx="22860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Percent of Total Incidents</a:t>
            </a:r>
          </a:p>
        </p:txBody>
      </p:sp>
      <p:sp>
        <p:nvSpPr>
          <p:cNvPr id="5" name="TextBox 4">
            <a:extLst>
              <a:ext uri="{FF2B5EF4-FFF2-40B4-BE49-F238E27FC236}">
                <a16:creationId xmlns:a16="http://schemas.microsoft.com/office/drawing/2014/main" id="{3B559161-7AD0-8341-1E22-A2AB70F05006}"/>
              </a:ext>
            </a:extLst>
          </p:cNvPr>
          <p:cNvSpPr txBox="1"/>
          <p:nvPr/>
        </p:nvSpPr>
        <p:spPr>
          <a:xfrm>
            <a:off x="4951412" y="5334000"/>
            <a:ext cx="2286000" cy="253146"/>
          </a:xfrm>
          <a:prstGeom prst="rect">
            <a:avLst/>
          </a:prstGeom>
          <a:noFill/>
        </p:spPr>
        <p:txBody>
          <a:bodyPr wrap="square" rtlCol="0">
            <a:spAutoFit/>
          </a:bodyPr>
          <a:lstStyle/>
          <a:p>
            <a:pPr algn="ctr">
              <a:lnSpc>
                <a:spcPct val="95000"/>
              </a:lnSpc>
            </a:pPr>
            <a:r>
              <a:rPr lang="en-US" sz="1050" b="1" dirty="0">
                <a:latin typeface="Times New Roman" panose="02020603050405020304" pitchFamily="18" charset="0"/>
                <a:cs typeface="Times New Roman" panose="02020603050405020304" pitchFamily="18" charset="0"/>
              </a:rPr>
              <a:t>Race/Ethnicity Subgroups</a:t>
            </a:r>
          </a:p>
        </p:txBody>
      </p:sp>
      <p:sp>
        <p:nvSpPr>
          <p:cNvPr id="6" name="TextBox 5">
            <a:extLst>
              <a:ext uri="{FF2B5EF4-FFF2-40B4-BE49-F238E27FC236}">
                <a16:creationId xmlns:a16="http://schemas.microsoft.com/office/drawing/2014/main" id="{3A51D4DA-9C44-276C-0F85-56A4503A55DA}"/>
              </a:ext>
            </a:extLst>
          </p:cNvPr>
          <p:cNvSpPr txBox="1"/>
          <p:nvPr/>
        </p:nvSpPr>
        <p:spPr>
          <a:xfrm>
            <a:off x="1342922" y="1371600"/>
            <a:ext cx="43868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81.5</a:t>
            </a:r>
          </a:p>
        </p:txBody>
      </p:sp>
      <p:sp>
        <p:nvSpPr>
          <p:cNvPr id="7" name="TextBox 6">
            <a:extLst>
              <a:ext uri="{FF2B5EF4-FFF2-40B4-BE49-F238E27FC236}">
                <a16:creationId xmlns:a16="http://schemas.microsoft.com/office/drawing/2014/main" id="{EA9697B9-BCA2-5F39-E786-FD4EACB29356}"/>
              </a:ext>
            </a:extLst>
          </p:cNvPr>
          <p:cNvSpPr txBox="1"/>
          <p:nvPr/>
        </p:nvSpPr>
        <p:spPr>
          <a:xfrm>
            <a:off x="1781606" y="2104118"/>
            <a:ext cx="43868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62.2</a:t>
            </a:r>
          </a:p>
        </p:txBody>
      </p:sp>
      <p:sp>
        <p:nvSpPr>
          <p:cNvPr id="8" name="TextBox 7">
            <a:extLst>
              <a:ext uri="{FF2B5EF4-FFF2-40B4-BE49-F238E27FC236}">
                <a16:creationId xmlns:a16="http://schemas.microsoft.com/office/drawing/2014/main" id="{06454BF4-1043-5268-A32F-5F1128A5D1AE}"/>
              </a:ext>
            </a:extLst>
          </p:cNvPr>
          <p:cNvSpPr txBox="1"/>
          <p:nvPr/>
        </p:nvSpPr>
        <p:spPr>
          <a:xfrm>
            <a:off x="2136406" y="1553481"/>
            <a:ext cx="43868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76.8</a:t>
            </a:r>
          </a:p>
        </p:txBody>
      </p:sp>
      <p:sp>
        <p:nvSpPr>
          <p:cNvPr id="9" name="TextBox 8">
            <a:extLst>
              <a:ext uri="{FF2B5EF4-FFF2-40B4-BE49-F238E27FC236}">
                <a16:creationId xmlns:a16="http://schemas.microsoft.com/office/drawing/2014/main" id="{B8E76C3B-AB3E-AC90-FB6C-7843C7D1C9DD}"/>
              </a:ext>
            </a:extLst>
          </p:cNvPr>
          <p:cNvSpPr txBox="1"/>
          <p:nvPr/>
        </p:nvSpPr>
        <p:spPr>
          <a:xfrm>
            <a:off x="3122612" y="4267200"/>
            <a:ext cx="43868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13</a:t>
            </a:r>
          </a:p>
        </p:txBody>
      </p:sp>
      <p:sp>
        <p:nvSpPr>
          <p:cNvPr id="10" name="TextBox 9">
            <a:extLst>
              <a:ext uri="{FF2B5EF4-FFF2-40B4-BE49-F238E27FC236}">
                <a16:creationId xmlns:a16="http://schemas.microsoft.com/office/drawing/2014/main" id="{DAA5A68C-6F42-17EF-60D1-4D0685904790}"/>
              </a:ext>
            </a:extLst>
          </p:cNvPr>
          <p:cNvSpPr txBox="1"/>
          <p:nvPr/>
        </p:nvSpPr>
        <p:spPr>
          <a:xfrm>
            <a:off x="3561296" y="3920831"/>
            <a:ext cx="43868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20</a:t>
            </a:r>
          </a:p>
        </p:txBody>
      </p:sp>
      <p:sp>
        <p:nvSpPr>
          <p:cNvPr id="11" name="TextBox 10">
            <a:extLst>
              <a:ext uri="{FF2B5EF4-FFF2-40B4-BE49-F238E27FC236}">
                <a16:creationId xmlns:a16="http://schemas.microsoft.com/office/drawing/2014/main" id="{91CFC99C-7705-0935-C784-ADBF821CED42}"/>
              </a:ext>
            </a:extLst>
          </p:cNvPr>
          <p:cNvSpPr txBox="1"/>
          <p:nvPr/>
        </p:nvSpPr>
        <p:spPr>
          <a:xfrm>
            <a:off x="3999980" y="4320118"/>
            <a:ext cx="43868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11</a:t>
            </a:r>
          </a:p>
        </p:txBody>
      </p:sp>
      <p:sp>
        <p:nvSpPr>
          <p:cNvPr id="12" name="TextBox 11">
            <a:extLst>
              <a:ext uri="{FF2B5EF4-FFF2-40B4-BE49-F238E27FC236}">
                <a16:creationId xmlns:a16="http://schemas.microsoft.com/office/drawing/2014/main" id="{028AB309-B414-9F3E-CB00-C98DEF5DC62F}"/>
              </a:ext>
            </a:extLst>
          </p:cNvPr>
          <p:cNvSpPr txBox="1"/>
          <p:nvPr/>
        </p:nvSpPr>
        <p:spPr>
          <a:xfrm>
            <a:off x="4951412" y="4590286"/>
            <a:ext cx="43868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3.7</a:t>
            </a:r>
          </a:p>
        </p:txBody>
      </p:sp>
      <p:sp>
        <p:nvSpPr>
          <p:cNvPr id="13" name="TextBox 12">
            <a:extLst>
              <a:ext uri="{FF2B5EF4-FFF2-40B4-BE49-F238E27FC236}">
                <a16:creationId xmlns:a16="http://schemas.microsoft.com/office/drawing/2014/main" id="{3DE52348-3B2D-EBD6-DEF4-5EFEFE2C6EE0}"/>
              </a:ext>
            </a:extLst>
          </p:cNvPr>
          <p:cNvSpPr txBox="1"/>
          <p:nvPr/>
        </p:nvSpPr>
        <p:spPr>
          <a:xfrm>
            <a:off x="5256212" y="4122945"/>
            <a:ext cx="43868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15.6</a:t>
            </a:r>
          </a:p>
        </p:txBody>
      </p:sp>
      <p:sp>
        <p:nvSpPr>
          <p:cNvPr id="14" name="TextBox 13">
            <a:extLst>
              <a:ext uri="{FF2B5EF4-FFF2-40B4-BE49-F238E27FC236}">
                <a16:creationId xmlns:a16="http://schemas.microsoft.com/office/drawing/2014/main" id="{9462E65D-31D7-19F7-6440-F565B69C548B}"/>
              </a:ext>
            </a:extLst>
          </p:cNvPr>
          <p:cNvSpPr txBox="1"/>
          <p:nvPr/>
        </p:nvSpPr>
        <p:spPr>
          <a:xfrm>
            <a:off x="5717692" y="4419599"/>
            <a:ext cx="43868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8.5</a:t>
            </a:r>
          </a:p>
        </p:txBody>
      </p:sp>
      <p:sp>
        <p:nvSpPr>
          <p:cNvPr id="15" name="TextBox 14">
            <a:extLst>
              <a:ext uri="{FF2B5EF4-FFF2-40B4-BE49-F238E27FC236}">
                <a16:creationId xmlns:a16="http://schemas.microsoft.com/office/drawing/2014/main" id="{FC5051F9-FA5D-BAAE-1DC4-66E3B2F9A2C7}"/>
              </a:ext>
            </a:extLst>
          </p:cNvPr>
          <p:cNvSpPr txBox="1"/>
          <p:nvPr/>
        </p:nvSpPr>
        <p:spPr>
          <a:xfrm>
            <a:off x="6669124" y="4665436"/>
            <a:ext cx="43868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1.9</a:t>
            </a:r>
          </a:p>
        </p:txBody>
      </p:sp>
      <p:sp>
        <p:nvSpPr>
          <p:cNvPr id="16" name="TextBox 15">
            <a:extLst>
              <a:ext uri="{FF2B5EF4-FFF2-40B4-BE49-F238E27FC236}">
                <a16:creationId xmlns:a16="http://schemas.microsoft.com/office/drawing/2014/main" id="{89731F01-39DE-A52E-12B9-A816709EFD69}"/>
              </a:ext>
            </a:extLst>
          </p:cNvPr>
          <p:cNvSpPr txBox="1"/>
          <p:nvPr/>
        </p:nvSpPr>
        <p:spPr>
          <a:xfrm>
            <a:off x="7107808" y="4660445"/>
            <a:ext cx="43868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2.2</a:t>
            </a:r>
          </a:p>
        </p:txBody>
      </p:sp>
      <p:sp>
        <p:nvSpPr>
          <p:cNvPr id="17" name="TextBox 16">
            <a:extLst>
              <a:ext uri="{FF2B5EF4-FFF2-40B4-BE49-F238E27FC236}">
                <a16:creationId xmlns:a16="http://schemas.microsoft.com/office/drawing/2014/main" id="{916AC24F-6A33-D841-92E9-A90C6A2E8B6D}"/>
              </a:ext>
            </a:extLst>
          </p:cNvPr>
          <p:cNvSpPr txBox="1"/>
          <p:nvPr/>
        </p:nvSpPr>
        <p:spPr>
          <a:xfrm>
            <a:off x="7448942" y="4634904"/>
            <a:ext cx="43868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3.7</a:t>
            </a:r>
          </a:p>
        </p:txBody>
      </p:sp>
    </p:spTree>
    <p:extLst>
      <p:ext uri="{BB962C8B-B14F-4D97-AF65-F5344CB8AC3E}">
        <p14:creationId xmlns:p14="http://schemas.microsoft.com/office/powerpoint/2010/main" val="334359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B83909-E233-BF9A-BD41-0F1A3A439DD3}"/>
              </a:ext>
            </a:extLst>
          </p:cNvPr>
          <p:cNvSpPr txBox="1"/>
          <p:nvPr/>
        </p:nvSpPr>
        <p:spPr>
          <a:xfrm>
            <a:off x="1" y="6477000"/>
            <a:ext cx="12188824" cy="596702"/>
          </a:xfrm>
          <a:prstGeom prst="rect">
            <a:avLst/>
          </a:prstGeom>
          <a:noFill/>
        </p:spPr>
        <p:txBody>
          <a:bodyPr wrap="square" rtlCol="0">
            <a:spAutoFit/>
          </a:bodyPr>
          <a:lstStyle/>
          <a:p>
            <a:pPr>
              <a:lnSpc>
                <a:spcPct val="95000"/>
              </a:lnSpc>
            </a:pPr>
            <a:r>
              <a:rPr lang="en-US" sz="1050" b="0" i="0" u="none" strike="noStrike" dirty="0">
                <a:solidFill>
                  <a:srgbClr val="000000"/>
                </a:solidFill>
                <a:effectLst/>
              </a:rPr>
              <a:t>“K-12 Student Discipline Dashboard.” </a:t>
            </a:r>
            <a:r>
              <a:rPr lang="en-US" sz="1050" b="0" i="1" u="none" strike="noStrike" dirty="0">
                <a:solidFill>
                  <a:srgbClr val="000000"/>
                </a:solidFill>
                <a:effectLst/>
              </a:rPr>
              <a:t>K12 Student Discipline Dashboard</a:t>
            </a:r>
            <a:r>
              <a:rPr lang="en-US" sz="1050" b="0" i="0" u="none" strike="noStrike" dirty="0">
                <a:solidFill>
                  <a:srgbClr val="000000"/>
                </a:solidFill>
                <a:effectLst/>
              </a:rPr>
              <a:t>, public.gosa.ga.gov/noauth/extensions/DisciplineDashV1/DisciplineDashV1.html. Accessed 27 Sept. 2024. </a:t>
            </a:r>
          </a:p>
          <a:p>
            <a:pPr>
              <a:lnSpc>
                <a:spcPct val="95000"/>
              </a:lnSpc>
            </a:pPr>
            <a:endParaRPr lang="en-US" dirty="0"/>
          </a:p>
        </p:txBody>
      </p:sp>
      <p:graphicFrame>
        <p:nvGraphicFramePr>
          <p:cNvPr id="5" name="Chart 4">
            <a:extLst>
              <a:ext uri="{FF2B5EF4-FFF2-40B4-BE49-F238E27FC236}">
                <a16:creationId xmlns:a16="http://schemas.microsoft.com/office/drawing/2014/main" id="{4AAC68E6-0280-C454-6796-7577AF183400}"/>
              </a:ext>
            </a:extLst>
          </p:cNvPr>
          <p:cNvGraphicFramePr/>
          <p:nvPr>
            <p:extLst>
              <p:ext uri="{D42A27DB-BD31-4B8C-83A1-F6EECF244321}">
                <p14:modId xmlns:p14="http://schemas.microsoft.com/office/powerpoint/2010/main" val="2092262041"/>
              </p:ext>
            </p:extLst>
          </p:nvPr>
        </p:nvGraphicFramePr>
        <p:xfrm>
          <a:off x="760412" y="304800"/>
          <a:ext cx="11048999"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E2341A0-20C4-5B9C-8D44-923E85F310C6}"/>
              </a:ext>
            </a:extLst>
          </p:cNvPr>
          <p:cNvSpPr txBox="1"/>
          <p:nvPr/>
        </p:nvSpPr>
        <p:spPr>
          <a:xfrm rot="16200000">
            <a:off x="-912775" y="2947645"/>
            <a:ext cx="31242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Percentage Rate of Students</a:t>
            </a:r>
          </a:p>
        </p:txBody>
      </p:sp>
      <p:sp>
        <p:nvSpPr>
          <p:cNvPr id="7" name="TextBox 6">
            <a:extLst>
              <a:ext uri="{FF2B5EF4-FFF2-40B4-BE49-F238E27FC236}">
                <a16:creationId xmlns:a16="http://schemas.microsoft.com/office/drawing/2014/main" id="{DBEBA860-B4C7-25EA-1102-EFDBF69682B5}"/>
              </a:ext>
            </a:extLst>
          </p:cNvPr>
          <p:cNvSpPr txBox="1"/>
          <p:nvPr/>
        </p:nvSpPr>
        <p:spPr>
          <a:xfrm>
            <a:off x="4722811" y="5307168"/>
            <a:ext cx="3124200" cy="253146"/>
          </a:xfrm>
          <a:prstGeom prst="rect">
            <a:avLst/>
          </a:prstGeom>
          <a:noFill/>
        </p:spPr>
        <p:txBody>
          <a:bodyPr wrap="square" rtlCol="0">
            <a:spAutoFit/>
          </a:bodyPr>
          <a:lstStyle/>
          <a:p>
            <a:pPr algn="ctr">
              <a:lnSpc>
                <a:spcPct val="95000"/>
              </a:lnSpc>
            </a:pPr>
            <a:r>
              <a:rPr lang="en-US" sz="1050" b="1" dirty="0">
                <a:latin typeface="Times New Roman" panose="02020603050405020304" pitchFamily="18" charset="0"/>
                <a:cs typeface="Times New Roman" panose="02020603050405020304" pitchFamily="18" charset="0"/>
              </a:rPr>
              <a:t>Discipline Type</a:t>
            </a:r>
          </a:p>
        </p:txBody>
      </p:sp>
      <p:sp>
        <p:nvSpPr>
          <p:cNvPr id="8" name="TextBox 7">
            <a:extLst>
              <a:ext uri="{FF2B5EF4-FFF2-40B4-BE49-F238E27FC236}">
                <a16:creationId xmlns:a16="http://schemas.microsoft.com/office/drawing/2014/main" id="{11746492-DCD6-DA78-40CC-88590C26E234}"/>
              </a:ext>
            </a:extLst>
          </p:cNvPr>
          <p:cNvSpPr txBox="1"/>
          <p:nvPr/>
        </p:nvSpPr>
        <p:spPr>
          <a:xfrm>
            <a:off x="2513012" y="4374983"/>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0.6</a:t>
            </a:r>
          </a:p>
        </p:txBody>
      </p:sp>
      <p:sp>
        <p:nvSpPr>
          <p:cNvPr id="9" name="TextBox 8">
            <a:extLst>
              <a:ext uri="{FF2B5EF4-FFF2-40B4-BE49-F238E27FC236}">
                <a16:creationId xmlns:a16="http://schemas.microsoft.com/office/drawing/2014/main" id="{BC323165-8233-BC85-F740-4D6C01D71FA8}"/>
              </a:ext>
            </a:extLst>
          </p:cNvPr>
          <p:cNvSpPr txBox="1"/>
          <p:nvPr/>
        </p:nvSpPr>
        <p:spPr>
          <a:xfrm>
            <a:off x="3656012" y="4724400"/>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0.1</a:t>
            </a:r>
          </a:p>
        </p:txBody>
      </p:sp>
      <p:sp>
        <p:nvSpPr>
          <p:cNvPr id="10" name="TextBox 9">
            <a:extLst>
              <a:ext uri="{FF2B5EF4-FFF2-40B4-BE49-F238E27FC236}">
                <a16:creationId xmlns:a16="http://schemas.microsoft.com/office/drawing/2014/main" id="{575EF8EF-BBC5-7BF6-D33C-4EF4CE00C9AE}"/>
              </a:ext>
            </a:extLst>
          </p:cNvPr>
          <p:cNvSpPr txBox="1"/>
          <p:nvPr/>
        </p:nvSpPr>
        <p:spPr>
          <a:xfrm>
            <a:off x="4709031" y="4696021"/>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0.1</a:t>
            </a:r>
          </a:p>
        </p:txBody>
      </p:sp>
      <p:sp>
        <p:nvSpPr>
          <p:cNvPr id="11" name="TextBox 10">
            <a:extLst>
              <a:ext uri="{FF2B5EF4-FFF2-40B4-BE49-F238E27FC236}">
                <a16:creationId xmlns:a16="http://schemas.microsoft.com/office/drawing/2014/main" id="{6A555EDA-E73A-2648-AA7D-71CF2A48497D}"/>
              </a:ext>
            </a:extLst>
          </p:cNvPr>
          <p:cNvSpPr txBox="1"/>
          <p:nvPr/>
        </p:nvSpPr>
        <p:spPr>
          <a:xfrm>
            <a:off x="7656511" y="4036965"/>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a:t>
            </a:r>
          </a:p>
        </p:txBody>
      </p:sp>
      <p:sp>
        <p:nvSpPr>
          <p:cNvPr id="12" name="TextBox 11">
            <a:extLst>
              <a:ext uri="{FF2B5EF4-FFF2-40B4-BE49-F238E27FC236}">
                <a16:creationId xmlns:a16="http://schemas.microsoft.com/office/drawing/2014/main" id="{DB164C21-ACA8-C38D-08D5-84A00E64DE0F}"/>
              </a:ext>
            </a:extLst>
          </p:cNvPr>
          <p:cNvSpPr txBox="1"/>
          <p:nvPr/>
        </p:nvSpPr>
        <p:spPr>
          <a:xfrm>
            <a:off x="8837612" y="3395472"/>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1.9</a:t>
            </a:r>
          </a:p>
        </p:txBody>
      </p:sp>
      <p:sp>
        <p:nvSpPr>
          <p:cNvPr id="13" name="TextBox 12">
            <a:extLst>
              <a:ext uri="{FF2B5EF4-FFF2-40B4-BE49-F238E27FC236}">
                <a16:creationId xmlns:a16="http://schemas.microsoft.com/office/drawing/2014/main" id="{EA0D56FD-78C4-4249-31F4-7DC2963C50AA}"/>
              </a:ext>
            </a:extLst>
          </p:cNvPr>
          <p:cNvSpPr txBox="1"/>
          <p:nvPr/>
        </p:nvSpPr>
        <p:spPr>
          <a:xfrm>
            <a:off x="10056812" y="1752600"/>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4.3</a:t>
            </a:r>
          </a:p>
        </p:txBody>
      </p:sp>
    </p:spTree>
    <p:extLst>
      <p:ext uri="{BB962C8B-B14F-4D97-AF65-F5344CB8AC3E}">
        <p14:creationId xmlns:p14="http://schemas.microsoft.com/office/powerpoint/2010/main" val="255623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02945-FBA6-3557-6BE6-1D4EFCA6F912}"/>
              </a:ext>
            </a:extLst>
          </p:cNvPr>
          <p:cNvSpPr>
            <a:spLocks noGrp="1"/>
          </p:cNvSpPr>
          <p:nvPr>
            <p:ph type="title"/>
          </p:nvPr>
        </p:nvSpPr>
        <p:spPr>
          <a:xfrm>
            <a:off x="194610" y="990600"/>
            <a:ext cx="11963400" cy="2667000"/>
          </a:xfrm>
        </p:spPr>
        <p:txBody>
          <a:bodyPr>
            <a:noAutofit/>
          </a:bodyPr>
          <a:lstStyle/>
          <a:p>
            <a:pPr algn="ctr"/>
            <a:r>
              <a:rPr lang="en-US" sz="8800" dirty="0"/>
              <a:t>Perception Data</a:t>
            </a:r>
          </a:p>
        </p:txBody>
      </p:sp>
    </p:spTree>
    <p:extLst>
      <p:ext uri="{BB962C8B-B14F-4D97-AF65-F5344CB8AC3E}">
        <p14:creationId xmlns:p14="http://schemas.microsoft.com/office/powerpoint/2010/main" val="4040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771C750-28BB-3F1A-3739-89E2AB0D79B8}"/>
              </a:ext>
            </a:extLst>
          </p:cNvPr>
          <p:cNvGraphicFramePr>
            <a:graphicFrameLocks noGrp="1"/>
          </p:cNvGraphicFramePr>
          <p:nvPr>
            <p:extLst>
              <p:ext uri="{D42A27DB-BD31-4B8C-83A1-F6EECF244321}">
                <p14:modId xmlns:p14="http://schemas.microsoft.com/office/powerpoint/2010/main" val="1969257408"/>
              </p:ext>
            </p:extLst>
          </p:nvPr>
        </p:nvGraphicFramePr>
        <p:xfrm>
          <a:off x="531812" y="2209800"/>
          <a:ext cx="10591799" cy="3733800"/>
        </p:xfrm>
        <a:graphic>
          <a:graphicData uri="http://schemas.openxmlformats.org/drawingml/2006/table">
            <a:tbl>
              <a:tblPr firstRow="1" bandRow="1">
                <a:tableStyleId>{3B4B98B0-60AC-42C2-AFA5-B58CD77FA1E5}</a:tableStyleId>
              </a:tblPr>
              <a:tblGrid>
                <a:gridCol w="1760762">
                  <a:extLst>
                    <a:ext uri="{9D8B030D-6E8A-4147-A177-3AD203B41FA5}">
                      <a16:colId xmlns:a16="http://schemas.microsoft.com/office/drawing/2014/main" val="4225309583"/>
                    </a:ext>
                  </a:extLst>
                </a:gridCol>
                <a:gridCol w="949574">
                  <a:extLst>
                    <a:ext uri="{9D8B030D-6E8A-4147-A177-3AD203B41FA5}">
                      <a16:colId xmlns:a16="http://schemas.microsoft.com/office/drawing/2014/main" val="2608504874"/>
                    </a:ext>
                  </a:extLst>
                </a:gridCol>
                <a:gridCol w="1017948">
                  <a:extLst>
                    <a:ext uri="{9D8B030D-6E8A-4147-A177-3AD203B41FA5}">
                      <a16:colId xmlns:a16="http://schemas.microsoft.com/office/drawing/2014/main" val="1707436360"/>
                    </a:ext>
                  </a:extLst>
                </a:gridCol>
                <a:gridCol w="749201">
                  <a:extLst>
                    <a:ext uri="{9D8B030D-6E8A-4147-A177-3AD203B41FA5}">
                      <a16:colId xmlns:a16="http://schemas.microsoft.com/office/drawing/2014/main" val="1473352570"/>
                    </a:ext>
                  </a:extLst>
                </a:gridCol>
                <a:gridCol w="757424">
                  <a:extLst>
                    <a:ext uri="{9D8B030D-6E8A-4147-A177-3AD203B41FA5}">
                      <a16:colId xmlns:a16="http://schemas.microsoft.com/office/drawing/2014/main" val="3316172168"/>
                    </a:ext>
                  </a:extLst>
                </a:gridCol>
                <a:gridCol w="753313">
                  <a:extLst>
                    <a:ext uri="{9D8B030D-6E8A-4147-A177-3AD203B41FA5}">
                      <a16:colId xmlns:a16="http://schemas.microsoft.com/office/drawing/2014/main" val="3542230484"/>
                    </a:ext>
                  </a:extLst>
                </a:gridCol>
                <a:gridCol w="837014">
                  <a:extLst>
                    <a:ext uri="{9D8B030D-6E8A-4147-A177-3AD203B41FA5}">
                      <a16:colId xmlns:a16="http://schemas.microsoft.com/office/drawing/2014/main" val="842732886"/>
                    </a:ext>
                  </a:extLst>
                </a:gridCol>
                <a:gridCol w="920716">
                  <a:extLst>
                    <a:ext uri="{9D8B030D-6E8A-4147-A177-3AD203B41FA5}">
                      <a16:colId xmlns:a16="http://schemas.microsoft.com/office/drawing/2014/main" val="3972004239"/>
                    </a:ext>
                  </a:extLst>
                </a:gridCol>
                <a:gridCol w="1326529">
                  <a:extLst>
                    <a:ext uri="{9D8B030D-6E8A-4147-A177-3AD203B41FA5}">
                      <a16:colId xmlns:a16="http://schemas.microsoft.com/office/drawing/2014/main" val="2268947482"/>
                    </a:ext>
                  </a:extLst>
                </a:gridCol>
                <a:gridCol w="1519318">
                  <a:extLst>
                    <a:ext uri="{9D8B030D-6E8A-4147-A177-3AD203B41FA5}">
                      <a16:colId xmlns:a16="http://schemas.microsoft.com/office/drawing/2014/main" val="3138193939"/>
                    </a:ext>
                  </a:extLst>
                </a:gridCol>
              </a:tblGrid>
              <a:tr h="533400">
                <a:tc gridSpan="10">
                  <a:txBody>
                    <a:bodyPr/>
                    <a:lstStyle/>
                    <a:p>
                      <a:r>
                        <a:rPr lang="en-US" dirty="0"/>
                        <a:t>8. Students in my class behave so teachers can teach</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55246248"/>
                  </a:ext>
                </a:extLst>
              </a:tr>
              <a:tr h="533400">
                <a:tc>
                  <a:txBody>
                    <a:bodyPr/>
                    <a:lstStyle/>
                    <a:p>
                      <a:pPr algn="ctr"/>
                      <a:endParaRPr lang="en-US" dirty="0"/>
                    </a:p>
                  </a:txBody>
                  <a:tcPr/>
                </a:tc>
                <a:tc gridSpan="3">
                  <a:txBody>
                    <a:bodyPr/>
                    <a:lstStyle/>
                    <a:p>
                      <a:pPr algn="ctr"/>
                      <a:r>
                        <a:rPr lang="en-US" dirty="0"/>
                        <a:t>3</a:t>
                      </a:r>
                      <a:r>
                        <a:rPr lang="en-US" baseline="30000" dirty="0"/>
                        <a:t>rd</a:t>
                      </a:r>
                      <a:r>
                        <a:rPr lang="en-US" dirty="0"/>
                        <a:t> </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a:t>4</a:t>
                      </a:r>
                      <a:r>
                        <a:rPr lang="en-US" baseline="30000" dirty="0"/>
                        <a:t>th</a:t>
                      </a:r>
                      <a:r>
                        <a:rPr lang="en-US" dirty="0"/>
                        <a:t> </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a:t>5</a:t>
                      </a:r>
                      <a:r>
                        <a:rPr lang="en-US" baseline="30000" dirty="0"/>
                        <a:t>th</a:t>
                      </a:r>
                      <a:r>
                        <a:rPr lang="en-US" dirty="0"/>
                        <a:t> </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03890724"/>
                  </a:ext>
                </a:extLst>
              </a:tr>
              <a:tr h="533400">
                <a:tc>
                  <a:txBody>
                    <a:bodyPr/>
                    <a:lstStyle/>
                    <a:p>
                      <a:endParaRPr lang="en-US" dirty="0"/>
                    </a:p>
                  </a:txBody>
                  <a:tcPr/>
                </a:tc>
                <a:tc>
                  <a:txBody>
                    <a:bodyPr/>
                    <a:lstStyle/>
                    <a:p>
                      <a:r>
                        <a:rPr lang="en-US" sz="2000" dirty="0"/>
                        <a:t>2022</a:t>
                      </a:r>
                    </a:p>
                  </a:txBody>
                  <a:tcPr/>
                </a:tc>
                <a:tc>
                  <a:txBody>
                    <a:bodyPr/>
                    <a:lstStyle/>
                    <a:p>
                      <a:r>
                        <a:rPr lang="en-US" sz="2000" dirty="0"/>
                        <a:t>2023</a:t>
                      </a:r>
                    </a:p>
                  </a:txBody>
                  <a:tcPr/>
                </a:tc>
                <a:tc>
                  <a:txBody>
                    <a:bodyPr/>
                    <a:lstStyle/>
                    <a:p>
                      <a:r>
                        <a:rPr lang="en-US" sz="2000" dirty="0"/>
                        <a:t>2024</a:t>
                      </a:r>
                    </a:p>
                  </a:txBody>
                  <a:tcPr/>
                </a:tc>
                <a:tc>
                  <a:txBody>
                    <a:bodyPr/>
                    <a:lstStyle/>
                    <a:p>
                      <a:r>
                        <a:rPr lang="en-US" sz="2000" dirty="0"/>
                        <a:t>2022</a:t>
                      </a:r>
                    </a:p>
                  </a:txBody>
                  <a:tcPr/>
                </a:tc>
                <a:tc>
                  <a:txBody>
                    <a:bodyPr/>
                    <a:lstStyle/>
                    <a:p>
                      <a:r>
                        <a:rPr lang="en-US" sz="2000" dirty="0"/>
                        <a:t>2023</a:t>
                      </a:r>
                    </a:p>
                  </a:txBody>
                  <a:tcPr/>
                </a:tc>
                <a:tc>
                  <a:txBody>
                    <a:bodyPr/>
                    <a:lstStyle/>
                    <a:p>
                      <a:r>
                        <a:rPr lang="en-US" sz="2000" dirty="0"/>
                        <a:t>2024</a:t>
                      </a:r>
                    </a:p>
                  </a:txBody>
                  <a:tcPr/>
                </a:tc>
                <a:tc>
                  <a:txBody>
                    <a:bodyPr/>
                    <a:lstStyle/>
                    <a:p>
                      <a:r>
                        <a:rPr lang="en-US" sz="2000" dirty="0"/>
                        <a:t>2022</a:t>
                      </a:r>
                    </a:p>
                  </a:txBody>
                  <a:tcPr/>
                </a:tc>
                <a:tc>
                  <a:txBody>
                    <a:bodyPr/>
                    <a:lstStyle/>
                    <a:p>
                      <a:r>
                        <a:rPr lang="en-US" sz="2000" dirty="0"/>
                        <a:t>2023</a:t>
                      </a:r>
                    </a:p>
                  </a:txBody>
                  <a:tcPr/>
                </a:tc>
                <a:tc>
                  <a:txBody>
                    <a:bodyPr/>
                    <a:lstStyle/>
                    <a:p>
                      <a:r>
                        <a:rPr lang="en-US" sz="2000" dirty="0"/>
                        <a:t>2024</a:t>
                      </a:r>
                    </a:p>
                  </a:txBody>
                  <a:tcPr/>
                </a:tc>
                <a:extLst>
                  <a:ext uri="{0D108BD9-81ED-4DB2-BD59-A6C34878D82A}">
                    <a16:rowId xmlns:a16="http://schemas.microsoft.com/office/drawing/2014/main" val="422258357"/>
                  </a:ext>
                </a:extLst>
              </a:tr>
              <a:tr h="533400">
                <a:tc>
                  <a:txBody>
                    <a:bodyPr/>
                    <a:lstStyle/>
                    <a:p>
                      <a:r>
                        <a:rPr lang="en-US" sz="1800" dirty="0"/>
                        <a:t>Always</a:t>
                      </a:r>
                    </a:p>
                  </a:txBody>
                  <a:tcPr/>
                </a:tc>
                <a:tc>
                  <a:txBody>
                    <a:bodyPr/>
                    <a:lstStyle/>
                    <a:p>
                      <a:r>
                        <a:rPr lang="en-US" dirty="0"/>
                        <a:t>18</a:t>
                      </a:r>
                    </a:p>
                  </a:txBody>
                  <a:tcPr/>
                </a:tc>
                <a:tc>
                  <a:txBody>
                    <a:bodyPr/>
                    <a:lstStyle/>
                    <a:p>
                      <a:r>
                        <a:rPr lang="en-US" dirty="0"/>
                        <a:t>9</a:t>
                      </a:r>
                    </a:p>
                  </a:txBody>
                  <a:tcPr/>
                </a:tc>
                <a:tc>
                  <a:txBody>
                    <a:bodyPr/>
                    <a:lstStyle/>
                    <a:p>
                      <a:r>
                        <a:rPr lang="en-US" dirty="0"/>
                        <a:t>15</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11</a:t>
                      </a:r>
                    </a:p>
                  </a:txBody>
                  <a:tcPr/>
                </a:tc>
                <a:tc>
                  <a:txBody>
                    <a:bodyPr/>
                    <a:lstStyle/>
                    <a:p>
                      <a:r>
                        <a:rPr lang="en-US" dirty="0"/>
                        <a:t>6</a:t>
                      </a:r>
                    </a:p>
                  </a:txBody>
                  <a:tcPr/>
                </a:tc>
                <a:tc>
                  <a:txBody>
                    <a:bodyPr/>
                    <a:lstStyle/>
                    <a:p>
                      <a:r>
                        <a:rPr lang="en-US" dirty="0"/>
                        <a:t>7</a:t>
                      </a:r>
                    </a:p>
                  </a:txBody>
                  <a:tcPr/>
                </a:tc>
                <a:extLst>
                  <a:ext uri="{0D108BD9-81ED-4DB2-BD59-A6C34878D82A}">
                    <a16:rowId xmlns:a16="http://schemas.microsoft.com/office/drawing/2014/main" val="1141891622"/>
                  </a:ext>
                </a:extLst>
              </a:tr>
              <a:tr h="533400">
                <a:tc>
                  <a:txBody>
                    <a:bodyPr/>
                    <a:lstStyle/>
                    <a:p>
                      <a:r>
                        <a:rPr lang="en-US" sz="1800" dirty="0"/>
                        <a:t>Never</a:t>
                      </a:r>
                    </a:p>
                  </a:txBody>
                  <a:tcPr/>
                </a:tc>
                <a:tc>
                  <a:txBody>
                    <a:bodyPr/>
                    <a:lstStyle/>
                    <a:p>
                      <a:r>
                        <a:rPr lang="en-US" dirty="0"/>
                        <a:t>15</a:t>
                      </a:r>
                    </a:p>
                  </a:txBody>
                  <a:tcPr/>
                </a:tc>
                <a:tc>
                  <a:txBody>
                    <a:bodyPr/>
                    <a:lstStyle/>
                    <a:p>
                      <a:r>
                        <a:rPr lang="en-US" dirty="0"/>
                        <a:t>5</a:t>
                      </a:r>
                    </a:p>
                  </a:txBody>
                  <a:tcPr/>
                </a:tc>
                <a:tc>
                  <a:txBody>
                    <a:bodyPr/>
                    <a:lstStyle/>
                    <a:p>
                      <a:r>
                        <a:rPr lang="en-US" dirty="0"/>
                        <a:t>13</a:t>
                      </a:r>
                    </a:p>
                  </a:txBody>
                  <a:tcPr/>
                </a:tc>
                <a:tc>
                  <a:txBody>
                    <a:bodyPr/>
                    <a:lstStyle/>
                    <a:p>
                      <a:r>
                        <a:rPr lang="en-US" dirty="0"/>
                        <a:t>5</a:t>
                      </a:r>
                    </a:p>
                  </a:txBody>
                  <a:tcPr/>
                </a:tc>
                <a:tc>
                  <a:txBody>
                    <a:bodyPr/>
                    <a:lstStyle/>
                    <a:p>
                      <a:r>
                        <a:rPr lang="en-US" dirty="0"/>
                        <a:t>13</a:t>
                      </a:r>
                    </a:p>
                  </a:txBody>
                  <a:tcPr/>
                </a:tc>
                <a:tc>
                  <a:txBody>
                    <a:bodyPr/>
                    <a:lstStyle/>
                    <a:p>
                      <a:r>
                        <a:rPr lang="en-US" dirty="0"/>
                        <a:t>9</a:t>
                      </a:r>
                    </a:p>
                  </a:txBody>
                  <a:tcPr/>
                </a:tc>
                <a:tc>
                  <a:txBody>
                    <a:bodyPr/>
                    <a:lstStyle/>
                    <a:p>
                      <a:r>
                        <a:rPr lang="en-US" dirty="0"/>
                        <a:t>12</a:t>
                      </a:r>
                    </a:p>
                  </a:txBody>
                  <a:tcPr/>
                </a:tc>
                <a:tc>
                  <a:txBody>
                    <a:bodyPr/>
                    <a:lstStyle/>
                    <a:p>
                      <a:r>
                        <a:rPr lang="en-US" dirty="0"/>
                        <a:t>0</a:t>
                      </a:r>
                    </a:p>
                  </a:txBody>
                  <a:tcPr/>
                </a:tc>
                <a:tc>
                  <a:txBody>
                    <a:bodyPr/>
                    <a:lstStyle/>
                    <a:p>
                      <a:r>
                        <a:rPr lang="en-US" dirty="0"/>
                        <a:t>12</a:t>
                      </a:r>
                    </a:p>
                  </a:txBody>
                  <a:tcPr/>
                </a:tc>
                <a:extLst>
                  <a:ext uri="{0D108BD9-81ED-4DB2-BD59-A6C34878D82A}">
                    <a16:rowId xmlns:a16="http://schemas.microsoft.com/office/drawing/2014/main" val="2117980604"/>
                  </a:ext>
                </a:extLst>
              </a:tr>
              <a:tr h="533400">
                <a:tc>
                  <a:txBody>
                    <a:bodyPr/>
                    <a:lstStyle/>
                    <a:p>
                      <a:r>
                        <a:rPr lang="en-US" sz="1800" dirty="0"/>
                        <a:t>Often</a:t>
                      </a:r>
                    </a:p>
                  </a:txBody>
                  <a:tcPr/>
                </a:tc>
                <a:tc>
                  <a:txBody>
                    <a:bodyPr/>
                    <a:lstStyle/>
                    <a:p>
                      <a:r>
                        <a:rPr lang="en-US" dirty="0"/>
                        <a:t>29</a:t>
                      </a:r>
                    </a:p>
                  </a:txBody>
                  <a:tcPr/>
                </a:tc>
                <a:tc>
                  <a:txBody>
                    <a:bodyPr/>
                    <a:lstStyle/>
                    <a:p>
                      <a:r>
                        <a:rPr lang="en-US" dirty="0"/>
                        <a:t>30</a:t>
                      </a:r>
                    </a:p>
                  </a:txBody>
                  <a:tcPr/>
                </a:tc>
                <a:tc>
                  <a:txBody>
                    <a:bodyPr/>
                    <a:lstStyle/>
                    <a:p>
                      <a:r>
                        <a:rPr lang="en-US" dirty="0"/>
                        <a:t>30</a:t>
                      </a:r>
                    </a:p>
                  </a:txBody>
                  <a:tcPr/>
                </a:tc>
                <a:tc>
                  <a:txBody>
                    <a:bodyPr/>
                    <a:lstStyle/>
                    <a:p>
                      <a:r>
                        <a:rPr lang="en-US" dirty="0"/>
                        <a:t>26</a:t>
                      </a:r>
                    </a:p>
                  </a:txBody>
                  <a:tcPr/>
                </a:tc>
                <a:tc>
                  <a:txBody>
                    <a:bodyPr/>
                    <a:lstStyle/>
                    <a:p>
                      <a:r>
                        <a:rPr lang="en-US" dirty="0"/>
                        <a:t>22</a:t>
                      </a:r>
                    </a:p>
                  </a:txBody>
                  <a:tcPr/>
                </a:tc>
                <a:tc>
                  <a:txBody>
                    <a:bodyPr/>
                    <a:lstStyle/>
                    <a:p>
                      <a:r>
                        <a:rPr lang="en-US" dirty="0"/>
                        <a:t>40</a:t>
                      </a:r>
                    </a:p>
                  </a:txBody>
                  <a:tcPr/>
                </a:tc>
                <a:tc>
                  <a:txBody>
                    <a:bodyPr/>
                    <a:lstStyle/>
                    <a:p>
                      <a:r>
                        <a:rPr lang="en-US" dirty="0"/>
                        <a:t>33</a:t>
                      </a:r>
                    </a:p>
                  </a:txBody>
                  <a:tcPr/>
                </a:tc>
                <a:tc>
                  <a:txBody>
                    <a:bodyPr/>
                    <a:lstStyle/>
                    <a:p>
                      <a:r>
                        <a:rPr lang="en-US" dirty="0"/>
                        <a:t>14</a:t>
                      </a:r>
                    </a:p>
                  </a:txBody>
                  <a:tcPr/>
                </a:tc>
                <a:tc>
                  <a:txBody>
                    <a:bodyPr/>
                    <a:lstStyle/>
                    <a:p>
                      <a:r>
                        <a:rPr lang="en-US" dirty="0"/>
                        <a:t>31</a:t>
                      </a:r>
                    </a:p>
                  </a:txBody>
                  <a:tcPr/>
                </a:tc>
                <a:extLst>
                  <a:ext uri="{0D108BD9-81ED-4DB2-BD59-A6C34878D82A}">
                    <a16:rowId xmlns:a16="http://schemas.microsoft.com/office/drawing/2014/main" val="2083668128"/>
                  </a:ext>
                </a:extLst>
              </a:tr>
              <a:tr h="533400">
                <a:tc>
                  <a:txBody>
                    <a:bodyPr/>
                    <a:lstStyle/>
                    <a:p>
                      <a:r>
                        <a:rPr lang="en-US" sz="1800" dirty="0"/>
                        <a:t>Sometimes</a:t>
                      </a:r>
                    </a:p>
                  </a:txBody>
                  <a:tcPr/>
                </a:tc>
                <a:tc>
                  <a:txBody>
                    <a:bodyPr/>
                    <a:lstStyle/>
                    <a:p>
                      <a:r>
                        <a:rPr lang="en-US" dirty="0"/>
                        <a:t>38</a:t>
                      </a:r>
                    </a:p>
                  </a:txBody>
                  <a:tcPr/>
                </a:tc>
                <a:tc>
                  <a:txBody>
                    <a:bodyPr/>
                    <a:lstStyle/>
                    <a:p>
                      <a:r>
                        <a:rPr lang="en-US" dirty="0"/>
                        <a:t>59</a:t>
                      </a:r>
                    </a:p>
                  </a:txBody>
                  <a:tcPr/>
                </a:tc>
                <a:tc>
                  <a:txBody>
                    <a:bodyPr/>
                    <a:lstStyle/>
                    <a:p>
                      <a:r>
                        <a:rPr lang="en-US" dirty="0"/>
                        <a:t>59</a:t>
                      </a:r>
                    </a:p>
                  </a:txBody>
                  <a:tcPr/>
                </a:tc>
                <a:tc>
                  <a:txBody>
                    <a:bodyPr/>
                    <a:lstStyle/>
                    <a:p>
                      <a:r>
                        <a:rPr lang="en-US" dirty="0"/>
                        <a:t>38</a:t>
                      </a:r>
                    </a:p>
                  </a:txBody>
                  <a:tcPr/>
                </a:tc>
                <a:tc>
                  <a:txBody>
                    <a:bodyPr/>
                    <a:lstStyle/>
                    <a:p>
                      <a:r>
                        <a:rPr lang="en-US" dirty="0"/>
                        <a:t>56</a:t>
                      </a:r>
                    </a:p>
                  </a:txBody>
                  <a:tcPr/>
                </a:tc>
                <a:tc>
                  <a:txBody>
                    <a:bodyPr/>
                    <a:lstStyle/>
                    <a:p>
                      <a:r>
                        <a:rPr lang="en-US" dirty="0"/>
                        <a:t>75</a:t>
                      </a:r>
                    </a:p>
                  </a:txBody>
                  <a:tcPr/>
                </a:tc>
                <a:tc>
                  <a:txBody>
                    <a:bodyPr/>
                    <a:lstStyle/>
                    <a:p>
                      <a:r>
                        <a:rPr lang="en-US" dirty="0"/>
                        <a:t>66</a:t>
                      </a:r>
                    </a:p>
                  </a:txBody>
                  <a:tcPr/>
                </a:tc>
                <a:tc>
                  <a:txBody>
                    <a:bodyPr/>
                    <a:lstStyle/>
                    <a:p>
                      <a:r>
                        <a:rPr lang="en-US" dirty="0"/>
                        <a:t>14</a:t>
                      </a:r>
                    </a:p>
                  </a:txBody>
                  <a:tcPr/>
                </a:tc>
                <a:tc>
                  <a:txBody>
                    <a:bodyPr/>
                    <a:lstStyle/>
                    <a:p>
                      <a:r>
                        <a:rPr lang="en-US" dirty="0"/>
                        <a:t>66</a:t>
                      </a:r>
                    </a:p>
                  </a:txBody>
                  <a:tcPr/>
                </a:tc>
                <a:extLst>
                  <a:ext uri="{0D108BD9-81ED-4DB2-BD59-A6C34878D82A}">
                    <a16:rowId xmlns:a16="http://schemas.microsoft.com/office/drawing/2014/main" val="464161954"/>
                  </a:ext>
                </a:extLst>
              </a:tr>
            </a:tbl>
          </a:graphicData>
        </a:graphic>
      </p:graphicFrame>
      <p:sp>
        <p:nvSpPr>
          <p:cNvPr id="7" name="TextBox 6">
            <a:extLst>
              <a:ext uri="{FF2B5EF4-FFF2-40B4-BE49-F238E27FC236}">
                <a16:creationId xmlns:a16="http://schemas.microsoft.com/office/drawing/2014/main" id="{4BA8D494-8C99-0D27-A303-D6FB593B5C33}"/>
              </a:ext>
            </a:extLst>
          </p:cNvPr>
          <p:cNvSpPr txBox="1"/>
          <p:nvPr/>
        </p:nvSpPr>
        <p:spPr>
          <a:xfrm>
            <a:off x="206336" y="6227494"/>
            <a:ext cx="11430000" cy="618631"/>
          </a:xfrm>
          <a:prstGeom prst="rect">
            <a:avLst/>
          </a:prstGeom>
          <a:noFill/>
        </p:spPr>
        <p:txBody>
          <a:bodyPr wrap="square" rtlCol="0">
            <a:spAutoFit/>
          </a:bodyPr>
          <a:lstStyle/>
          <a:p>
            <a:pPr>
              <a:lnSpc>
                <a:spcPct val="95000"/>
              </a:lnSpc>
            </a:pPr>
            <a:r>
              <a:rPr lang="en-US" sz="1200" dirty="0"/>
              <a:t>GADOE Georgia Student Health Survey Dashboard (2024). Student Health </a:t>
            </a:r>
            <a:r>
              <a:rPr lang="en-US" sz="1200" dirty="0" err="1"/>
              <a:t>Surve</a:t>
            </a:r>
            <a:r>
              <a:rPr lang="en-US" sz="1200" dirty="0" err="1">
                <a:hlinkClick r:id="rId2"/>
              </a:rPr>
              <a:t>https</a:t>
            </a:r>
            <a:r>
              <a:rPr lang="en-US" sz="1200" dirty="0">
                <a:hlinkClick r:id="rId2"/>
              </a:rPr>
              <a:t>://app.powe</a:t>
            </a:r>
          </a:p>
          <a:p>
            <a:pPr>
              <a:lnSpc>
                <a:spcPct val="95000"/>
              </a:lnSpc>
            </a:pPr>
            <a:r>
              <a:rPr lang="en-US" sz="1200" dirty="0">
                <a:hlinkClick r:id="rId2"/>
              </a:rPr>
              <a:t>rbi.com/view?r=eyJrIjoiYWQzMTBhMGItYjE5OS00YjFmLTgyYWItZmQ0YjA2MzczYTI0IiwidCI6IjFhYTU1YzgzLTAzNDMtNGVjYi1iZDM5LWJkN2Y0Mzg3NmJkNyIsImMiOjN9</a:t>
            </a:r>
            <a:endParaRPr lang="en-US" sz="1200" dirty="0"/>
          </a:p>
        </p:txBody>
      </p:sp>
      <p:sp>
        <p:nvSpPr>
          <p:cNvPr id="10" name="Title 1">
            <a:extLst>
              <a:ext uri="{FF2B5EF4-FFF2-40B4-BE49-F238E27FC236}">
                <a16:creationId xmlns:a16="http://schemas.microsoft.com/office/drawing/2014/main" id="{3BDA5BEE-F1A3-3F9E-143B-BA6C0DC8FE35}"/>
              </a:ext>
            </a:extLst>
          </p:cNvPr>
          <p:cNvSpPr>
            <a:spLocks noGrp="1"/>
          </p:cNvSpPr>
          <p:nvPr>
            <p:ph type="title"/>
          </p:nvPr>
        </p:nvSpPr>
        <p:spPr>
          <a:xfrm>
            <a:off x="206336" y="228600"/>
            <a:ext cx="11809413" cy="990600"/>
          </a:xfrm>
        </p:spPr>
        <p:txBody>
          <a:bodyPr>
            <a:noAutofit/>
          </a:bodyPr>
          <a:lstStyle/>
          <a:p>
            <a:r>
              <a:rPr lang="en-US" sz="3600" dirty="0"/>
              <a:t>Welch Elementary School Student Health Survey Data By Grade (2022-2024 Data)</a:t>
            </a:r>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8E23A5-58B9-4B72-A6A9-0A17C3A3AEC1}"/>
              </a:ext>
            </a:extLst>
          </p:cNvPr>
          <p:cNvSpPr txBox="1"/>
          <p:nvPr/>
        </p:nvSpPr>
        <p:spPr>
          <a:xfrm>
            <a:off x="0" y="6471473"/>
            <a:ext cx="12569824" cy="413959"/>
          </a:xfrm>
          <a:prstGeom prst="rect">
            <a:avLst/>
          </a:prstGeom>
          <a:noFill/>
        </p:spPr>
        <p:txBody>
          <a:bodyPr wrap="square" rtlCol="0">
            <a:spAutoFit/>
          </a:bodyPr>
          <a:lstStyle/>
          <a:p>
            <a:pPr>
              <a:lnSpc>
                <a:spcPct val="95000"/>
              </a:lnSpc>
            </a:pPr>
            <a:r>
              <a:rPr lang="en-US" sz="1050" dirty="0">
                <a:latin typeface="Times New Roman" panose="02020603050405020304" pitchFamily="18" charset="0"/>
                <a:cs typeface="Times New Roman" panose="02020603050405020304" pitchFamily="18" charset="0"/>
              </a:rPr>
              <a:t>GADOE Georgia Student Health Survey Dashboard (2024). Student Health Survey </a:t>
            </a:r>
            <a:r>
              <a:rPr lang="en-US" sz="1050" dirty="0">
                <a:latin typeface="Times New Roman" panose="02020603050405020304" pitchFamily="18" charset="0"/>
                <a:cs typeface="Times New Roman" panose="02020603050405020304" pitchFamily="18" charset="0"/>
                <a:hlinkClick r:id="rId2"/>
              </a:rPr>
              <a:t>https://app.powe</a:t>
            </a:r>
          </a:p>
          <a:p>
            <a:pPr>
              <a:lnSpc>
                <a:spcPct val="95000"/>
              </a:lnSpc>
            </a:pPr>
            <a:r>
              <a:rPr lang="en-US" sz="1050" dirty="0">
                <a:latin typeface="Times New Roman" panose="02020603050405020304" pitchFamily="18" charset="0"/>
                <a:cs typeface="Times New Roman" panose="02020603050405020304" pitchFamily="18" charset="0"/>
                <a:hlinkClick r:id="rId2"/>
              </a:rPr>
              <a:t>rbi.com</a:t>
            </a:r>
            <a:r>
              <a:rPr lang="en-US" sz="1050">
                <a:latin typeface="Times New Roman" panose="02020603050405020304" pitchFamily="18" charset="0"/>
                <a:cs typeface="Times New Roman" panose="02020603050405020304" pitchFamily="18" charset="0"/>
                <a:hlinkClick r:id="rId2"/>
              </a:rPr>
              <a:t>/view?r=eyJrIjoiYWQzMTBhMGItYjE5OS00YjFmLTgyYWItZmQ0YjA2MzczYTI0IiwidCI6IjFhYTU1YzgzLTAzNDMtNGVjYi1iZDM5LWJkN2Y0Mzg3NmJkNyIsImMiOjN9</a:t>
            </a:r>
            <a:r>
              <a:rPr lang="en-US" sz="1050">
                <a:latin typeface="Times New Roman" panose="02020603050405020304" pitchFamily="18" charset="0"/>
                <a:cs typeface="Times New Roman" panose="02020603050405020304" pitchFamily="18" charset="0"/>
              </a:rPr>
              <a:t> </a:t>
            </a:r>
          </a:p>
        </p:txBody>
      </p:sp>
      <p:graphicFrame>
        <p:nvGraphicFramePr>
          <p:cNvPr id="5" name="Chart 4">
            <a:extLst>
              <a:ext uri="{FF2B5EF4-FFF2-40B4-BE49-F238E27FC236}">
                <a16:creationId xmlns:a16="http://schemas.microsoft.com/office/drawing/2014/main" id="{15B895FC-0A15-E5BB-2027-5B654DD1B28A}"/>
              </a:ext>
            </a:extLst>
          </p:cNvPr>
          <p:cNvGraphicFramePr/>
          <p:nvPr>
            <p:extLst>
              <p:ext uri="{D42A27DB-BD31-4B8C-83A1-F6EECF244321}">
                <p14:modId xmlns:p14="http://schemas.microsoft.com/office/powerpoint/2010/main" val="3458729302"/>
              </p:ext>
            </p:extLst>
          </p:nvPr>
        </p:nvGraphicFramePr>
        <p:xfrm>
          <a:off x="455612" y="152400"/>
          <a:ext cx="113538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4E400DF-0AB5-5F2E-8F48-943A44923AA1}"/>
              </a:ext>
            </a:extLst>
          </p:cNvPr>
          <p:cNvSpPr txBox="1"/>
          <p:nvPr/>
        </p:nvSpPr>
        <p:spPr>
          <a:xfrm>
            <a:off x="1453768" y="1371600"/>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277</a:t>
            </a:r>
          </a:p>
        </p:txBody>
      </p:sp>
      <p:sp>
        <p:nvSpPr>
          <p:cNvPr id="7" name="TextBox 6">
            <a:extLst>
              <a:ext uri="{FF2B5EF4-FFF2-40B4-BE49-F238E27FC236}">
                <a16:creationId xmlns:a16="http://schemas.microsoft.com/office/drawing/2014/main" id="{1D9F7ACF-C72A-CEC8-CCA9-ED768DAB0E9D}"/>
              </a:ext>
            </a:extLst>
          </p:cNvPr>
          <p:cNvSpPr txBox="1"/>
          <p:nvPr/>
        </p:nvSpPr>
        <p:spPr>
          <a:xfrm>
            <a:off x="2055812" y="1981200"/>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224</a:t>
            </a:r>
          </a:p>
        </p:txBody>
      </p:sp>
      <p:sp>
        <p:nvSpPr>
          <p:cNvPr id="8" name="TextBox 7">
            <a:extLst>
              <a:ext uri="{FF2B5EF4-FFF2-40B4-BE49-F238E27FC236}">
                <a16:creationId xmlns:a16="http://schemas.microsoft.com/office/drawing/2014/main" id="{910D7E39-4C3A-266B-D15A-A7F6DB858428}"/>
              </a:ext>
            </a:extLst>
          </p:cNvPr>
          <p:cNvSpPr txBox="1"/>
          <p:nvPr/>
        </p:nvSpPr>
        <p:spPr>
          <a:xfrm>
            <a:off x="2665412" y="2438400"/>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189</a:t>
            </a:r>
          </a:p>
        </p:txBody>
      </p:sp>
      <p:sp>
        <p:nvSpPr>
          <p:cNvPr id="9" name="TextBox 8">
            <a:extLst>
              <a:ext uri="{FF2B5EF4-FFF2-40B4-BE49-F238E27FC236}">
                <a16:creationId xmlns:a16="http://schemas.microsoft.com/office/drawing/2014/main" id="{5AD142DC-8BEA-52E3-65EC-D453C0D32F8D}"/>
              </a:ext>
            </a:extLst>
          </p:cNvPr>
          <p:cNvSpPr txBox="1"/>
          <p:nvPr/>
        </p:nvSpPr>
        <p:spPr>
          <a:xfrm>
            <a:off x="4341812" y="4724400"/>
            <a:ext cx="2286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id="{063629D9-3968-4E24-2237-6FB1BA50266A}"/>
              </a:ext>
            </a:extLst>
          </p:cNvPr>
          <p:cNvSpPr txBox="1"/>
          <p:nvPr/>
        </p:nvSpPr>
        <p:spPr>
          <a:xfrm>
            <a:off x="4799012" y="4724399"/>
            <a:ext cx="2286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7C6F5DA2-A4F4-0567-41E1-F2966D0EEB76}"/>
              </a:ext>
            </a:extLst>
          </p:cNvPr>
          <p:cNvSpPr txBox="1"/>
          <p:nvPr/>
        </p:nvSpPr>
        <p:spPr>
          <a:xfrm>
            <a:off x="5561012" y="4681538"/>
            <a:ext cx="2286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a:t>
            </a:r>
          </a:p>
        </p:txBody>
      </p:sp>
      <p:sp>
        <p:nvSpPr>
          <p:cNvPr id="12" name="TextBox 11">
            <a:extLst>
              <a:ext uri="{FF2B5EF4-FFF2-40B4-BE49-F238E27FC236}">
                <a16:creationId xmlns:a16="http://schemas.microsoft.com/office/drawing/2014/main" id="{97387143-5480-4DC1-45F1-0BB5F9F31DC8}"/>
              </a:ext>
            </a:extLst>
          </p:cNvPr>
          <p:cNvSpPr txBox="1"/>
          <p:nvPr/>
        </p:nvSpPr>
        <p:spPr>
          <a:xfrm>
            <a:off x="6856412" y="4114800"/>
            <a:ext cx="33534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52</a:t>
            </a:r>
          </a:p>
        </p:txBody>
      </p:sp>
      <p:sp>
        <p:nvSpPr>
          <p:cNvPr id="13" name="TextBox 12">
            <a:extLst>
              <a:ext uri="{FF2B5EF4-FFF2-40B4-BE49-F238E27FC236}">
                <a16:creationId xmlns:a16="http://schemas.microsoft.com/office/drawing/2014/main" id="{78C4C31E-F28E-92A6-94EA-56D9FC49B2E7}"/>
              </a:ext>
            </a:extLst>
          </p:cNvPr>
          <p:cNvSpPr txBox="1"/>
          <p:nvPr/>
        </p:nvSpPr>
        <p:spPr>
          <a:xfrm>
            <a:off x="7466012" y="4146090"/>
            <a:ext cx="33534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46</a:t>
            </a:r>
          </a:p>
        </p:txBody>
      </p:sp>
      <p:sp>
        <p:nvSpPr>
          <p:cNvPr id="14" name="TextBox 13">
            <a:extLst>
              <a:ext uri="{FF2B5EF4-FFF2-40B4-BE49-F238E27FC236}">
                <a16:creationId xmlns:a16="http://schemas.microsoft.com/office/drawing/2014/main" id="{7C64D66D-5E68-87EB-3EFF-A191018DEE63}"/>
              </a:ext>
            </a:extLst>
          </p:cNvPr>
          <p:cNvSpPr txBox="1"/>
          <p:nvPr/>
        </p:nvSpPr>
        <p:spPr>
          <a:xfrm>
            <a:off x="8075612" y="4360637"/>
            <a:ext cx="33534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29</a:t>
            </a:r>
          </a:p>
        </p:txBody>
      </p:sp>
      <p:sp>
        <p:nvSpPr>
          <p:cNvPr id="15" name="TextBox 14">
            <a:extLst>
              <a:ext uri="{FF2B5EF4-FFF2-40B4-BE49-F238E27FC236}">
                <a16:creationId xmlns:a16="http://schemas.microsoft.com/office/drawing/2014/main" id="{1857A5E0-DB07-6DEB-2CB0-5A5C30BF6050}"/>
              </a:ext>
            </a:extLst>
          </p:cNvPr>
          <p:cNvSpPr txBox="1"/>
          <p:nvPr/>
        </p:nvSpPr>
        <p:spPr>
          <a:xfrm>
            <a:off x="9607168" y="4412842"/>
            <a:ext cx="33534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27</a:t>
            </a:r>
          </a:p>
        </p:txBody>
      </p:sp>
      <p:sp>
        <p:nvSpPr>
          <p:cNvPr id="16" name="TextBox 15">
            <a:extLst>
              <a:ext uri="{FF2B5EF4-FFF2-40B4-BE49-F238E27FC236}">
                <a16:creationId xmlns:a16="http://schemas.microsoft.com/office/drawing/2014/main" id="{40441D1D-CB01-23F4-67FF-B6859E65F8DA}"/>
              </a:ext>
            </a:extLst>
          </p:cNvPr>
          <p:cNvSpPr txBox="1"/>
          <p:nvPr/>
        </p:nvSpPr>
        <p:spPr>
          <a:xfrm>
            <a:off x="10133012" y="4435701"/>
            <a:ext cx="33534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23</a:t>
            </a:r>
          </a:p>
        </p:txBody>
      </p:sp>
      <p:sp>
        <p:nvSpPr>
          <p:cNvPr id="17" name="TextBox 16">
            <a:extLst>
              <a:ext uri="{FF2B5EF4-FFF2-40B4-BE49-F238E27FC236}">
                <a16:creationId xmlns:a16="http://schemas.microsoft.com/office/drawing/2014/main" id="{0676FCE0-495F-58E2-E29E-58768F63BDED}"/>
              </a:ext>
            </a:extLst>
          </p:cNvPr>
          <p:cNvSpPr txBox="1"/>
          <p:nvPr/>
        </p:nvSpPr>
        <p:spPr>
          <a:xfrm>
            <a:off x="10708290" y="4558619"/>
            <a:ext cx="335344"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12</a:t>
            </a:r>
          </a:p>
        </p:txBody>
      </p:sp>
      <p:sp>
        <p:nvSpPr>
          <p:cNvPr id="18" name="TextBox 17">
            <a:extLst>
              <a:ext uri="{FF2B5EF4-FFF2-40B4-BE49-F238E27FC236}">
                <a16:creationId xmlns:a16="http://schemas.microsoft.com/office/drawing/2014/main" id="{F5F661F1-DE89-286C-B4BB-D8D6D35F04ED}"/>
              </a:ext>
            </a:extLst>
          </p:cNvPr>
          <p:cNvSpPr txBox="1"/>
          <p:nvPr/>
        </p:nvSpPr>
        <p:spPr>
          <a:xfrm rot="16200000">
            <a:off x="-1258887" y="2723617"/>
            <a:ext cx="32766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Percentage of Answers</a:t>
            </a:r>
          </a:p>
        </p:txBody>
      </p:sp>
      <p:sp>
        <p:nvSpPr>
          <p:cNvPr id="19" name="TextBox 18">
            <a:extLst>
              <a:ext uri="{FF2B5EF4-FFF2-40B4-BE49-F238E27FC236}">
                <a16:creationId xmlns:a16="http://schemas.microsoft.com/office/drawing/2014/main" id="{60F615FE-04FD-8F39-18A6-09C401264856}"/>
              </a:ext>
            </a:extLst>
          </p:cNvPr>
          <p:cNvSpPr txBox="1"/>
          <p:nvPr/>
        </p:nvSpPr>
        <p:spPr>
          <a:xfrm>
            <a:off x="4545964" y="5138092"/>
            <a:ext cx="3276600" cy="253146"/>
          </a:xfrm>
          <a:prstGeom prst="rect">
            <a:avLst/>
          </a:prstGeom>
          <a:noFill/>
        </p:spPr>
        <p:txBody>
          <a:bodyPr wrap="square" rtlCol="0">
            <a:spAutoFit/>
          </a:bodyPr>
          <a:lstStyle/>
          <a:p>
            <a:pPr algn="ctr">
              <a:lnSpc>
                <a:spcPct val="95000"/>
              </a:lnSpc>
            </a:pPr>
            <a:r>
              <a:rPr lang="en-US" sz="1050" b="1" dirty="0">
                <a:latin typeface="Times New Roman" panose="02020603050405020304" pitchFamily="18" charset="0"/>
                <a:cs typeface="Times New Roman" panose="02020603050405020304" pitchFamily="18" charset="0"/>
              </a:rPr>
              <a:t>Survey Results</a:t>
            </a:r>
          </a:p>
        </p:txBody>
      </p:sp>
    </p:spTree>
    <p:extLst>
      <p:ext uri="{BB962C8B-B14F-4D97-AF65-F5344CB8AC3E}">
        <p14:creationId xmlns:p14="http://schemas.microsoft.com/office/powerpoint/2010/main" val="68415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8E23A5-58B9-4B72-A6A9-0A17C3A3AEC1}"/>
              </a:ext>
            </a:extLst>
          </p:cNvPr>
          <p:cNvSpPr txBox="1"/>
          <p:nvPr/>
        </p:nvSpPr>
        <p:spPr>
          <a:xfrm>
            <a:off x="265906" y="6416859"/>
            <a:ext cx="11657012" cy="413959"/>
          </a:xfrm>
          <a:prstGeom prst="rect">
            <a:avLst/>
          </a:prstGeom>
          <a:noFill/>
        </p:spPr>
        <p:txBody>
          <a:bodyPr wrap="square" rtlCol="0">
            <a:spAutoFit/>
          </a:bodyPr>
          <a:lstStyle/>
          <a:p>
            <a:pPr>
              <a:lnSpc>
                <a:spcPct val="95000"/>
              </a:lnSpc>
            </a:pPr>
            <a:r>
              <a:rPr lang="en-US" sz="1050" dirty="0">
                <a:latin typeface="Times New Roman" panose="02020603050405020304" pitchFamily="18" charset="0"/>
                <a:cs typeface="Times New Roman" panose="02020603050405020304" pitchFamily="18" charset="0"/>
              </a:rPr>
              <a:t>GADOE Georgia Student Health Survey Dashboard (2024). Student Health Survey </a:t>
            </a:r>
            <a:r>
              <a:rPr lang="en-US" sz="1050" dirty="0">
                <a:latin typeface="Times New Roman" panose="02020603050405020304" pitchFamily="18" charset="0"/>
                <a:cs typeface="Times New Roman" panose="02020603050405020304" pitchFamily="18" charset="0"/>
                <a:hlinkClick r:id="rId2"/>
              </a:rPr>
              <a:t>https://app.powe</a:t>
            </a:r>
          </a:p>
          <a:p>
            <a:pPr>
              <a:lnSpc>
                <a:spcPct val="95000"/>
              </a:lnSpc>
            </a:pPr>
            <a:r>
              <a:rPr lang="en-US" sz="1050" dirty="0">
                <a:latin typeface="Times New Roman" panose="02020603050405020304" pitchFamily="18" charset="0"/>
                <a:cs typeface="Times New Roman" panose="02020603050405020304" pitchFamily="18" charset="0"/>
                <a:hlinkClick r:id="rId2"/>
              </a:rPr>
              <a:t>rbi.com</a:t>
            </a:r>
            <a:r>
              <a:rPr lang="en-US" sz="1050">
                <a:latin typeface="Times New Roman" panose="02020603050405020304" pitchFamily="18" charset="0"/>
                <a:cs typeface="Times New Roman" panose="02020603050405020304" pitchFamily="18" charset="0"/>
                <a:hlinkClick r:id="rId2"/>
              </a:rPr>
              <a:t>/view?r=eyJrIjoiYWQzMTBhMGItYjE5OS00YjFmLTgyYWItZmQ0YjA2MzczYTI0IiwidCI6IjFhYTU1YzgzLTAzNDMtNGVjYi1iZDM5LWJkN2Y0Mzg3NmJkNyIsImMiOjN9</a:t>
            </a:r>
            <a:r>
              <a:rPr lang="en-US" sz="1050">
                <a:latin typeface="Times New Roman" panose="02020603050405020304" pitchFamily="18" charset="0"/>
                <a:cs typeface="Times New Roman" panose="02020603050405020304" pitchFamily="18" charset="0"/>
              </a:rPr>
              <a:t> </a:t>
            </a:r>
          </a:p>
        </p:txBody>
      </p:sp>
      <p:graphicFrame>
        <p:nvGraphicFramePr>
          <p:cNvPr id="2" name="Chart 1">
            <a:extLst>
              <a:ext uri="{FF2B5EF4-FFF2-40B4-BE49-F238E27FC236}">
                <a16:creationId xmlns:a16="http://schemas.microsoft.com/office/drawing/2014/main" id="{7C80DB2C-1F1C-570D-5CB3-A3B9C77DC8F4}"/>
              </a:ext>
            </a:extLst>
          </p:cNvPr>
          <p:cNvGraphicFramePr/>
          <p:nvPr>
            <p:extLst>
              <p:ext uri="{D42A27DB-BD31-4B8C-83A1-F6EECF244321}">
                <p14:modId xmlns:p14="http://schemas.microsoft.com/office/powerpoint/2010/main" val="1422441287"/>
              </p:ext>
            </p:extLst>
          </p:nvPr>
        </p:nvGraphicFramePr>
        <p:xfrm>
          <a:off x="684212" y="381000"/>
          <a:ext cx="11201399"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2FE076E-1EEC-9821-A36A-C8380CE38675}"/>
              </a:ext>
            </a:extLst>
          </p:cNvPr>
          <p:cNvSpPr txBox="1"/>
          <p:nvPr/>
        </p:nvSpPr>
        <p:spPr>
          <a:xfrm rot="16200000">
            <a:off x="-1049871" y="2710186"/>
            <a:ext cx="32004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Percentage of Answers</a:t>
            </a:r>
          </a:p>
        </p:txBody>
      </p:sp>
      <p:sp>
        <p:nvSpPr>
          <p:cNvPr id="5" name="TextBox 4">
            <a:extLst>
              <a:ext uri="{FF2B5EF4-FFF2-40B4-BE49-F238E27FC236}">
                <a16:creationId xmlns:a16="http://schemas.microsoft.com/office/drawing/2014/main" id="{9459C8B9-7225-E4B7-7BD8-B02DFED47ABD}"/>
              </a:ext>
            </a:extLst>
          </p:cNvPr>
          <p:cNvSpPr txBox="1"/>
          <p:nvPr/>
        </p:nvSpPr>
        <p:spPr>
          <a:xfrm>
            <a:off x="4799012" y="5317582"/>
            <a:ext cx="3200400" cy="253146"/>
          </a:xfrm>
          <a:prstGeom prst="rect">
            <a:avLst/>
          </a:prstGeom>
          <a:noFill/>
        </p:spPr>
        <p:txBody>
          <a:bodyPr wrap="square" rtlCol="0">
            <a:spAutoFit/>
          </a:bodyPr>
          <a:lstStyle/>
          <a:p>
            <a:pPr algn="ctr">
              <a:lnSpc>
                <a:spcPct val="95000"/>
              </a:lnSpc>
            </a:pPr>
            <a:r>
              <a:rPr lang="en-US" sz="1050" b="1" dirty="0">
                <a:latin typeface="Times New Roman" panose="02020603050405020304" pitchFamily="18" charset="0"/>
                <a:cs typeface="Times New Roman" panose="02020603050405020304" pitchFamily="18" charset="0"/>
              </a:rPr>
              <a:t>Survey Results</a:t>
            </a:r>
          </a:p>
        </p:txBody>
      </p:sp>
      <p:sp>
        <p:nvSpPr>
          <p:cNvPr id="6" name="TextBox 5">
            <a:extLst>
              <a:ext uri="{FF2B5EF4-FFF2-40B4-BE49-F238E27FC236}">
                <a16:creationId xmlns:a16="http://schemas.microsoft.com/office/drawing/2014/main" id="{78B8BA51-5070-EEB8-A6B9-7324109BEA81}"/>
              </a:ext>
            </a:extLst>
          </p:cNvPr>
          <p:cNvSpPr txBox="1"/>
          <p:nvPr/>
        </p:nvSpPr>
        <p:spPr>
          <a:xfrm>
            <a:off x="1751012" y="1600200"/>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310</a:t>
            </a:r>
          </a:p>
        </p:txBody>
      </p:sp>
      <p:sp>
        <p:nvSpPr>
          <p:cNvPr id="7" name="TextBox 6">
            <a:extLst>
              <a:ext uri="{FF2B5EF4-FFF2-40B4-BE49-F238E27FC236}">
                <a16:creationId xmlns:a16="http://schemas.microsoft.com/office/drawing/2014/main" id="{C0775C25-C0C7-ADFC-73E2-384B9A2E28FA}"/>
              </a:ext>
            </a:extLst>
          </p:cNvPr>
          <p:cNvSpPr txBox="1"/>
          <p:nvPr/>
        </p:nvSpPr>
        <p:spPr>
          <a:xfrm>
            <a:off x="2284412" y="2286000"/>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250</a:t>
            </a:r>
          </a:p>
        </p:txBody>
      </p:sp>
      <p:sp>
        <p:nvSpPr>
          <p:cNvPr id="8" name="TextBox 7">
            <a:extLst>
              <a:ext uri="{FF2B5EF4-FFF2-40B4-BE49-F238E27FC236}">
                <a16:creationId xmlns:a16="http://schemas.microsoft.com/office/drawing/2014/main" id="{AB4F2F90-5497-73A8-8094-4B4099987126}"/>
              </a:ext>
            </a:extLst>
          </p:cNvPr>
          <p:cNvSpPr txBox="1"/>
          <p:nvPr/>
        </p:nvSpPr>
        <p:spPr>
          <a:xfrm>
            <a:off x="2894012" y="2606662"/>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211</a:t>
            </a:r>
          </a:p>
        </p:txBody>
      </p:sp>
      <p:sp>
        <p:nvSpPr>
          <p:cNvPr id="9" name="TextBox 8">
            <a:extLst>
              <a:ext uri="{FF2B5EF4-FFF2-40B4-BE49-F238E27FC236}">
                <a16:creationId xmlns:a16="http://schemas.microsoft.com/office/drawing/2014/main" id="{760B1A78-7F16-7D03-3A4F-B8902CC353DE}"/>
              </a:ext>
            </a:extLst>
          </p:cNvPr>
          <p:cNvSpPr txBox="1"/>
          <p:nvPr/>
        </p:nvSpPr>
        <p:spPr>
          <a:xfrm>
            <a:off x="4418012" y="4876800"/>
            <a:ext cx="2286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id="{8B8E5669-9E66-2DC4-663A-96B13A5E11A5}"/>
              </a:ext>
            </a:extLst>
          </p:cNvPr>
          <p:cNvSpPr txBox="1"/>
          <p:nvPr/>
        </p:nvSpPr>
        <p:spPr>
          <a:xfrm>
            <a:off x="4955463" y="4866085"/>
            <a:ext cx="2286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0FA7FAE0-16BB-ABD3-5952-9C1CB9D11A6D}"/>
              </a:ext>
            </a:extLst>
          </p:cNvPr>
          <p:cNvSpPr txBox="1"/>
          <p:nvPr/>
        </p:nvSpPr>
        <p:spPr>
          <a:xfrm>
            <a:off x="5637212" y="4876799"/>
            <a:ext cx="228600" cy="245838"/>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a:t>
            </a:r>
          </a:p>
        </p:txBody>
      </p:sp>
      <p:sp>
        <p:nvSpPr>
          <p:cNvPr id="12" name="TextBox 11">
            <a:extLst>
              <a:ext uri="{FF2B5EF4-FFF2-40B4-BE49-F238E27FC236}">
                <a16:creationId xmlns:a16="http://schemas.microsoft.com/office/drawing/2014/main" id="{DE7F203A-375B-5B5F-EAAE-39C214AA61B3}"/>
              </a:ext>
            </a:extLst>
          </p:cNvPr>
          <p:cNvSpPr txBox="1"/>
          <p:nvPr/>
        </p:nvSpPr>
        <p:spPr>
          <a:xfrm>
            <a:off x="7028559" y="4664741"/>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30</a:t>
            </a:r>
          </a:p>
        </p:txBody>
      </p:sp>
      <p:sp>
        <p:nvSpPr>
          <p:cNvPr id="13" name="TextBox 12">
            <a:extLst>
              <a:ext uri="{FF2B5EF4-FFF2-40B4-BE49-F238E27FC236}">
                <a16:creationId xmlns:a16="http://schemas.microsoft.com/office/drawing/2014/main" id="{2C4AFD29-A577-BEA5-9ECD-A48518BEFC2E}"/>
              </a:ext>
            </a:extLst>
          </p:cNvPr>
          <p:cNvSpPr txBox="1"/>
          <p:nvPr/>
        </p:nvSpPr>
        <p:spPr>
          <a:xfrm>
            <a:off x="7618412" y="4541822"/>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30</a:t>
            </a:r>
          </a:p>
        </p:txBody>
      </p:sp>
      <p:sp>
        <p:nvSpPr>
          <p:cNvPr id="14" name="TextBox 13">
            <a:extLst>
              <a:ext uri="{FF2B5EF4-FFF2-40B4-BE49-F238E27FC236}">
                <a16:creationId xmlns:a16="http://schemas.microsoft.com/office/drawing/2014/main" id="{6F10BDC9-E3FB-98D9-A09E-4C3D28463955}"/>
              </a:ext>
            </a:extLst>
          </p:cNvPr>
          <p:cNvSpPr txBox="1"/>
          <p:nvPr/>
        </p:nvSpPr>
        <p:spPr>
          <a:xfrm>
            <a:off x="8189912" y="4730974"/>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16</a:t>
            </a:r>
          </a:p>
        </p:txBody>
      </p:sp>
      <p:sp>
        <p:nvSpPr>
          <p:cNvPr id="15" name="TextBox 14">
            <a:extLst>
              <a:ext uri="{FF2B5EF4-FFF2-40B4-BE49-F238E27FC236}">
                <a16:creationId xmlns:a16="http://schemas.microsoft.com/office/drawing/2014/main" id="{71940254-A664-3A97-08DB-D3030FF55226}"/>
              </a:ext>
            </a:extLst>
          </p:cNvPr>
          <p:cNvSpPr txBox="1"/>
          <p:nvPr/>
        </p:nvSpPr>
        <p:spPr>
          <a:xfrm>
            <a:off x="9685653" y="4732828"/>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15</a:t>
            </a:r>
          </a:p>
        </p:txBody>
      </p:sp>
      <p:sp>
        <p:nvSpPr>
          <p:cNvPr id="16" name="TextBox 15">
            <a:extLst>
              <a:ext uri="{FF2B5EF4-FFF2-40B4-BE49-F238E27FC236}">
                <a16:creationId xmlns:a16="http://schemas.microsoft.com/office/drawing/2014/main" id="{48B07576-111E-E434-0714-269A34D948D8}"/>
              </a:ext>
            </a:extLst>
          </p:cNvPr>
          <p:cNvSpPr txBox="1"/>
          <p:nvPr/>
        </p:nvSpPr>
        <p:spPr>
          <a:xfrm>
            <a:off x="10143920" y="4743166"/>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13</a:t>
            </a:r>
          </a:p>
        </p:txBody>
      </p:sp>
      <p:sp>
        <p:nvSpPr>
          <p:cNvPr id="17" name="TextBox 16">
            <a:extLst>
              <a:ext uri="{FF2B5EF4-FFF2-40B4-BE49-F238E27FC236}">
                <a16:creationId xmlns:a16="http://schemas.microsoft.com/office/drawing/2014/main" id="{E7F41276-2971-F9BD-F3DF-EEBCCF9FAFDD}"/>
              </a:ext>
            </a:extLst>
          </p:cNvPr>
          <p:cNvSpPr txBox="1"/>
          <p:nvPr/>
        </p:nvSpPr>
        <p:spPr>
          <a:xfrm>
            <a:off x="10878184" y="4787659"/>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417488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8E23A5-58B9-4B72-A6A9-0A17C3A3AEC1}"/>
              </a:ext>
            </a:extLst>
          </p:cNvPr>
          <p:cNvSpPr txBox="1"/>
          <p:nvPr/>
        </p:nvSpPr>
        <p:spPr>
          <a:xfrm>
            <a:off x="150812" y="6504432"/>
            <a:ext cx="12647612" cy="413959"/>
          </a:xfrm>
          <a:prstGeom prst="rect">
            <a:avLst/>
          </a:prstGeom>
          <a:noFill/>
        </p:spPr>
        <p:txBody>
          <a:bodyPr wrap="square" rtlCol="0">
            <a:spAutoFit/>
          </a:bodyPr>
          <a:lstStyle/>
          <a:p>
            <a:pPr>
              <a:lnSpc>
                <a:spcPct val="95000"/>
              </a:lnSpc>
            </a:pPr>
            <a:r>
              <a:rPr lang="en-US" sz="1050" dirty="0">
                <a:latin typeface="Times New Roman" panose="02020603050405020304" pitchFamily="18" charset="0"/>
                <a:cs typeface="Times New Roman" panose="02020603050405020304" pitchFamily="18" charset="0"/>
              </a:rPr>
              <a:t>GADOE Georgia Student Health Survey Dashboard (2024). Student Health Survey </a:t>
            </a:r>
            <a:r>
              <a:rPr lang="en-US" sz="1050" dirty="0">
                <a:latin typeface="Times New Roman" panose="02020603050405020304" pitchFamily="18" charset="0"/>
                <a:cs typeface="Times New Roman" panose="02020603050405020304" pitchFamily="18" charset="0"/>
                <a:hlinkClick r:id="rId2"/>
              </a:rPr>
              <a:t>https://app.powe</a:t>
            </a:r>
          </a:p>
          <a:p>
            <a:pPr>
              <a:lnSpc>
                <a:spcPct val="95000"/>
              </a:lnSpc>
            </a:pPr>
            <a:r>
              <a:rPr lang="en-US" sz="1050" dirty="0">
                <a:latin typeface="Times New Roman" panose="02020603050405020304" pitchFamily="18" charset="0"/>
                <a:cs typeface="Times New Roman" panose="02020603050405020304" pitchFamily="18" charset="0"/>
                <a:hlinkClick r:id="rId2"/>
              </a:rPr>
              <a:t>rbi.com</a:t>
            </a:r>
            <a:r>
              <a:rPr lang="en-US" sz="1050">
                <a:latin typeface="Times New Roman" panose="02020603050405020304" pitchFamily="18" charset="0"/>
                <a:cs typeface="Times New Roman" panose="02020603050405020304" pitchFamily="18" charset="0"/>
                <a:hlinkClick r:id="rId2"/>
              </a:rPr>
              <a:t>/view?r=eyJrIjoiYWQzMTBhMGItYjE5OS00YjFmLTgyYWItZmQ0YjA2MzczYTI0IiwidCI6IjFhYTU1YzgzLTAzNDMtNGVjYi1iZDM5LWJkN2Y0Mzg3NmJkNyIsImMiOjN9</a:t>
            </a:r>
            <a:r>
              <a:rPr lang="en-US" sz="1050">
                <a:latin typeface="Times New Roman" panose="02020603050405020304" pitchFamily="18" charset="0"/>
                <a:cs typeface="Times New Roman" panose="02020603050405020304" pitchFamily="18" charset="0"/>
              </a:rPr>
              <a:t> </a:t>
            </a:r>
          </a:p>
        </p:txBody>
      </p:sp>
      <p:graphicFrame>
        <p:nvGraphicFramePr>
          <p:cNvPr id="2" name="Chart 1">
            <a:extLst>
              <a:ext uri="{FF2B5EF4-FFF2-40B4-BE49-F238E27FC236}">
                <a16:creationId xmlns:a16="http://schemas.microsoft.com/office/drawing/2014/main" id="{3EDF4E87-8A83-0D13-403B-5454D331C59F}"/>
              </a:ext>
            </a:extLst>
          </p:cNvPr>
          <p:cNvGraphicFramePr/>
          <p:nvPr>
            <p:extLst>
              <p:ext uri="{D42A27DB-BD31-4B8C-83A1-F6EECF244321}">
                <p14:modId xmlns:p14="http://schemas.microsoft.com/office/powerpoint/2010/main" val="1864031601"/>
              </p:ext>
            </p:extLst>
          </p:nvPr>
        </p:nvGraphicFramePr>
        <p:xfrm>
          <a:off x="912812" y="381000"/>
          <a:ext cx="10719064" cy="575662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F8C309E-6C61-5EBD-002D-CD0E6528D710}"/>
              </a:ext>
            </a:extLst>
          </p:cNvPr>
          <p:cNvSpPr txBox="1"/>
          <p:nvPr/>
        </p:nvSpPr>
        <p:spPr>
          <a:xfrm>
            <a:off x="1859152" y="1524000"/>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330</a:t>
            </a:r>
          </a:p>
        </p:txBody>
      </p:sp>
      <p:sp>
        <p:nvSpPr>
          <p:cNvPr id="5" name="TextBox 4">
            <a:extLst>
              <a:ext uri="{FF2B5EF4-FFF2-40B4-BE49-F238E27FC236}">
                <a16:creationId xmlns:a16="http://schemas.microsoft.com/office/drawing/2014/main" id="{094E15E3-54E6-44E0-F7C6-99BE4739DA9E}"/>
              </a:ext>
            </a:extLst>
          </p:cNvPr>
          <p:cNvSpPr txBox="1"/>
          <p:nvPr/>
        </p:nvSpPr>
        <p:spPr>
          <a:xfrm>
            <a:off x="2394012" y="2209800"/>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269</a:t>
            </a:r>
          </a:p>
        </p:txBody>
      </p:sp>
      <p:sp>
        <p:nvSpPr>
          <p:cNvPr id="6" name="TextBox 5">
            <a:extLst>
              <a:ext uri="{FF2B5EF4-FFF2-40B4-BE49-F238E27FC236}">
                <a16:creationId xmlns:a16="http://schemas.microsoft.com/office/drawing/2014/main" id="{7C059091-1177-612D-52A4-5230CAEE11D3}"/>
              </a:ext>
            </a:extLst>
          </p:cNvPr>
          <p:cNvSpPr txBox="1"/>
          <p:nvPr/>
        </p:nvSpPr>
        <p:spPr>
          <a:xfrm>
            <a:off x="3046412" y="2895600"/>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209</a:t>
            </a:r>
          </a:p>
        </p:txBody>
      </p:sp>
      <p:sp>
        <p:nvSpPr>
          <p:cNvPr id="7" name="TextBox 6">
            <a:extLst>
              <a:ext uri="{FF2B5EF4-FFF2-40B4-BE49-F238E27FC236}">
                <a16:creationId xmlns:a16="http://schemas.microsoft.com/office/drawing/2014/main" id="{DB21A521-7D70-1C8C-7C91-9A9B6ADDC07A}"/>
              </a:ext>
            </a:extLst>
          </p:cNvPr>
          <p:cNvSpPr txBox="1"/>
          <p:nvPr/>
        </p:nvSpPr>
        <p:spPr>
          <a:xfrm>
            <a:off x="4494212" y="5181600"/>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a:t>
            </a:r>
          </a:p>
        </p:txBody>
      </p:sp>
      <p:sp>
        <p:nvSpPr>
          <p:cNvPr id="8" name="TextBox 7">
            <a:extLst>
              <a:ext uri="{FF2B5EF4-FFF2-40B4-BE49-F238E27FC236}">
                <a16:creationId xmlns:a16="http://schemas.microsoft.com/office/drawing/2014/main" id="{CE5B29B9-F384-5E89-5A8D-8FC21A10DFD1}"/>
              </a:ext>
            </a:extLst>
          </p:cNvPr>
          <p:cNvSpPr txBox="1"/>
          <p:nvPr/>
        </p:nvSpPr>
        <p:spPr>
          <a:xfrm>
            <a:off x="5027612" y="5181600"/>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a:t>
            </a:r>
          </a:p>
        </p:txBody>
      </p:sp>
      <p:sp>
        <p:nvSpPr>
          <p:cNvPr id="9" name="TextBox 8">
            <a:extLst>
              <a:ext uri="{FF2B5EF4-FFF2-40B4-BE49-F238E27FC236}">
                <a16:creationId xmlns:a16="http://schemas.microsoft.com/office/drawing/2014/main" id="{D2AED887-B0CC-1F7E-3A9F-B7E62E8CC614}"/>
              </a:ext>
            </a:extLst>
          </p:cNvPr>
          <p:cNvSpPr txBox="1"/>
          <p:nvPr/>
        </p:nvSpPr>
        <p:spPr>
          <a:xfrm>
            <a:off x="5561012" y="5181599"/>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5</a:t>
            </a:r>
          </a:p>
        </p:txBody>
      </p:sp>
      <p:sp>
        <p:nvSpPr>
          <p:cNvPr id="10" name="TextBox 9">
            <a:extLst>
              <a:ext uri="{FF2B5EF4-FFF2-40B4-BE49-F238E27FC236}">
                <a16:creationId xmlns:a16="http://schemas.microsoft.com/office/drawing/2014/main" id="{DBFBB990-3E05-5413-0535-E60D580B7A90}"/>
              </a:ext>
            </a:extLst>
          </p:cNvPr>
          <p:cNvSpPr txBox="1"/>
          <p:nvPr/>
        </p:nvSpPr>
        <p:spPr>
          <a:xfrm>
            <a:off x="7008814" y="4936871"/>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21</a:t>
            </a:r>
          </a:p>
        </p:txBody>
      </p:sp>
      <p:sp>
        <p:nvSpPr>
          <p:cNvPr id="11" name="TextBox 10">
            <a:extLst>
              <a:ext uri="{FF2B5EF4-FFF2-40B4-BE49-F238E27FC236}">
                <a16:creationId xmlns:a16="http://schemas.microsoft.com/office/drawing/2014/main" id="{01C63E47-B535-E0A9-84EA-0B0C8986E8BB}"/>
              </a:ext>
            </a:extLst>
          </p:cNvPr>
          <p:cNvSpPr txBox="1"/>
          <p:nvPr/>
        </p:nvSpPr>
        <p:spPr>
          <a:xfrm>
            <a:off x="7497576" y="5048595"/>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16</a:t>
            </a:r>
          </a:p>
        </p:txBody>
      </p:sp>
      <p:sp>
        <p:nvSpPr>
          <p:cNvPr id="12" name="TextBox 11">
            <a:extLst>
              <a:ext uri="{FF2B5EF4-FFF2-40B4-BE49-F238E27FC236}">
                <a16:creationId xmlns:a16="http://schemas.microsoft.com/office/drawing/2014/main" id="{E52F66B2-2B74-83BA-19EA-8DBC0A075642}"/>
              </a:ext>
            </a:extLst>
          </p:cNvPr>
          <p:cNvSpPr txBox="1"/>
          <p:nvPr/>
        </p:nvSpPr>
        <p:spPr>
          <a:xfrm>
            <a:off x="8075614" y="5077033"/>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14</a:t>
            </a:r>
          </a:p>
        </p:txBody>
      </p:sp>
      <p:sp>
        <p:nvSpPr>
          <p:cNvPr id="13" name="TextBox 12">
            <a:extLst>
              <a:ext uri="{FF2B5EF4-FFF2-40B4-BE49-F238E27FC236}">
                <a16:creationId xmlns:a16="http://schemas.microsoft.com/office/drawing/2014/main" id="{537AB909-9F26-3C30-02AC-86627D214F78}"/>
              </a:ext>
            </a:extLst>
          </p:cNvPr>
          <p:cNvSpPr txBox="1"/>
          <p:nvPr/>
        </p:nvSpPr>
        <p:spPr>
          <a:xfrm>
            <a:off x="9554978" y="5206744"/>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a:t>
            </a:r>
          </a:p>
        </p:txBody>
      </p:sp>
      <p:sp>
        <p:nvSpPr>
          <p:cNvPr id="14" name="TextBox 13">
            <a:extLst>
              <a:ext uri="{FF2B5EF4-FFF2-40B4-BE49-F238E27FC236}">
                <a16:creationId xmlns:a16="http://schemas.microsoft.com/office/drawing/2014/main" id="{030B201B-9FEB-DB43-8448-8024F6934F75}"/>
              </a:ext>
            </a:extLst>
          </p:cNvPr>
          <p:cNvSpPr txBox="1"/>
          <p:nvPr/>
        </p:nvSpPr>
        <p:spPr>
          <a:xfrm>
            <a:off x="10088378" y="5166746"/>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7</a:t>
            </a:r>
          </a:p>
        </p:txBody>
      </p:sp>
      <p:sp>
        <p:nvSpPr>
          <p:cNvPr id="15" name="TextBox 14">
            <a:extLst>
              <a:ext uri="{FF2B5EF4-FFF2-40B4-BE49-F238E27FC236}">
                <a16:creationId xmlns:a16="http://schemas.microsoft.com/office/drawing/2014/main" id="{1CB6729E-2DBB-A230-6419-C2B712188692}"/>
              </a:ext>
            </a:extLst>
          </p:cNvPr>
          <p:cNvSpPr txBox="1"/>
          <p:nvPr/>
        </p:nvSpPr>
        <p:spPr>
          <a:xfrm>
            <a:off x="10640312" y="5181599"/>
            <a:ext cx="4572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6</a:t>
            </a:r>
          </a:p>
        </p:txBody>
      </p:sp>
      <p:sp>
        <p:nvSpPr>
          <p:cNvPr id="16" name="TextBox 15">
            <a:extLst>
              <a:ext uri="{FF2B5EF4-FFF2-40B4-BE49-F238E27FC236}">
                <a16:creationId xmlns:a16="http://schemas.microsoft.com/office/drawing/2014/main" id="{7F08258D-E531-4B16-DE25-AC5DF2017C5C}"/>
              </a:ext>
            </a:extLst>
          </p:cNvPr>
          <p:cNvSpPr txBox="1"/>
          <p:nvPr/>
        </p:nvSpPr>
        <p:spPr>
          <a:xfrm rot="16200000">
            <a:off x="-706520" y="3016478"/>
            <a:ext cx="2736665"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Percentage of Answers</a:t>
            </a:r>
          </a:p>
        </p:txBody>
      </p:sp>
      <p:sp>
        <p:nvSpPr>
          <p:cNvPr id="17" name="TextBox 16">
            <a:extLst>
              <a:ext uri="{FF2B5EF4-FFF2-40B4-BE49-F238E27FC236}">
                <a16:creationId xmlns:a16="http://schemas.microsoft.com/office/drawing/2014/main" id="{23919B17-E52B-0DAF-6123-8FA7E8A6C72F}"/>
              </a:ext>
            </a:extLst>
          </p:cNvPr>
          <p:cNvSpPr txBox="1"/>
          <p:nvPr/>
        </p:nvSpPr>
        <p:spPr>
          <a:xfrm>
            <a:off x="5027612" y="5655958"/>
            <a:ext cx="2736665" cy="253146"/>
          </a:xfrm>
          <a:prstGeom prst="rect">
            <a:avLst/>
          </a:prstGeom>
          <a:noFill/>
        </p:spPr>
        <p:txBody>
          <a:bodyPr wrap="square" rtlCol="0">
            <a:spAutoFit/>
          </a:bodyPr>
          <a:lstStyle/>
          <a:p>
            <a:pPr algn="ctr">
              <a:lnSpc>
                <a:spcPct val="95000"/>
              </a:lnSpc>
            </a:pPr>
            <a:r>
              <a:rPr lang="en-US" sz="1050" b="1" dirty="0">
                <a:latin typeface="Times New Roman" panose="02020603050405020304" pitchFamily="18" charset="0"/>
                <a:cs typeface="Times New Roman" panose="02020603050405020304" pitchFamily="18" charset="0"/>
              </a:rPr>
              <a:t>Survey Results</a:t>
            </a:r>
          </a:p>
        </p:txBody>
      </p:sp>
    </p:spTree>
    <p:extLst>
      <p:ext uri="{BB962C8B-B14F-4D97-AF65-F5344CB8AC3E}">
        <p14:creationId xmlns:p14="http://schemas.microsoft.com/office/powerpoint/2010/main" val="4092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1295400"/>
            <a:ext cx="11506200" cy="5486400"/>
          </a:xfrm>
        </p:spPr>
        <p:txBody>
          <a:bodyPr>
            <a:normAutofit fontScale="85000" lnSpcReduction="10000"/>
          </a:bodyPr>
          <a:lstStyle/>
          <a:p>
            <a:r>
              <a:rPr lang="en-US" sz="1800" dirty="0"/>
              <a:t>The percentage of students at Welch Elementary School scoring Distinguished on the ELA GMAS increased by 3.68 percentage points from 2019-2023 (12.63%-16.31%), (12.63%-2019), (16.31%-2023).</a:t>
            </a:r>
          </a:p>
          <a:p>
            <a:r>
              <a:rPr lang="en-US" sz="1800" dirty="0"/>
              <a:t>The percentage of students at Welch Elementary School scoring beginning learner on the ELA GMAS decreased by 1.06 percentage points from 2022-2023 (28.88%-27.82%), (28.22%-2022), (27.82%-2023); leading a point of success in more students should proficiency on the ELA GMAS. </a:t>
            </a:r>
          </a:p>
          <a:p>
            <a:r>
              <a:rPr lang="en-US" sz="1800" dirty="0"/>
              <a:t>The number of students who reported students never behaving in class so the teacher can teach in 3</a:t>
            </a:r>
            <a:r>
              <a:rPr lang="en-US" sz="1800" baseline="30000" dirty="0"/>
              <a:t>rd</a:t>
            </a:r>
            <a:r>
              <a:rPr lang="en-US" sz="1800" dirty="0"/>
              <a:t> grade decreased by 10 students from 2022-2023 (15 students-5 students), (15 students-2022), (5 students-2023).</a:t>
            </a:r>
          </a:p>
          <a:p>
            <a:r>
              <a:rPr lang="en-US" sz="1800" dirty="0"/>
              <a:t>The number of students who reported students always behaving in class in which provides an opportunity for teachers to teach increased each year for 4</a:t>
            </a:r>
            <a:r>
              <a:rPr lang="en-US" sz="1800" baseline="30000" dirty="0"/>
              <a:t>th</a:t>
            </a:r>
            <a:r>
              <a:rPr lang="en-US" sz="1800" dirty="0"/>
              <a:t> grade students by 1 student each year from 2022-2024 (5 students-7 students), (5 students), (6 students-2023), (7 students-2024); although this increase appears small it shows how the growth trajectory is moving forward to higher numbers and percentages as teachers have worked to connect systems with engaging lessons and classroom management. </a:t>
            </a:r>
          </a:p>
          <a:p>
            <a:r>
              <a:rPr lang="en-US" sz="1800" dirty="0"/>
              <a:t>ISS (In-School Suspensions) at Welch Elementary School decreased from 2020-21 (0.6%), 2021-22 (0.1%), 2022-23 (0.1%).</a:t>
            </a:r>
          </a:p>
          <a:p>
            <a:r>
              <a:rPr lang="en-US" sz="1800" dirty="0"/>
              <a:t>Disciplinary referrals decreased for 2+ races from 2021-2023 by 9%  and economically disadvantaged students by 2.7%.</a:t>
            </a:r>
          </a:p>
          <a:p>
            <a:r>
              <a:rPr lang="en-US" sz="1800" dirty="0"/>
              <a:t>Welch Elementary School GMAS Proficient and Distinguished learners increased for 3</a:t>
            </a:r>
            <a:r>
              <a:rPr lang="en-US" sz="1800" baseline="30000" dirty="0"/>
              <a:t>rd</a:t>
            </a:r>
            <a:r>
              <a:rPr lang="en-US" sz="1800" dirty="0"/>
              <a:t> grade from 2020-2023 by 10.5% (2020-21- 32.7%), (2021-22- 33.1%), (2022-23-43.2%).</a:t>
            </a:r>
          </a:p>
          <a:p>
            <a:endParaRPr lang="en-US" sz="1800" dirty="0"/>
          </a:p>
          <a:p>
            <a:pPr marL="0" indent="0">
              <a:buNone/>
            </a:pPr>
            <a:r>
              <a:rPr lang="en-US" sz="1100" dirty="0">
                <a:highlight>
                  <a:srgbClr val="FFFF00"/>
                </a:highlight>
              </a:rPr>
              <a:t>**GMAS= Georgia Milestones Assessment</a:t>
            </a:r>
          </a:p>
          <a:p>
            <a:endParaRPr lang="en-US" sz="1800" dirty="0"/>
          </a:p>
          <a:p>
            <a:endParaRPr lang="en-US" dirty="0"/>
          </a:p>
          <a:p>
            <a:endParaRPr lang="en-US" dirty="0"/>
          </a:p>
        </p:txBody>
      </p:sp>
      <p:sp>
        <p:nvSpPr>
          <p:cNvPr id="6" name="Title 1">
            <a:extLst>
              <a:ext uri="{FF2B5EF4-FFF2-40B4-BE49-F238E27FC236}">
                <a16:creationId xmlns:a16="http://schemas.microsoft.com/office/drawing/2014/main" id="{2D16F21F-33D2-2953-31FB-3AC00BFC91D0}"/>
              </a:ext>
            </a:extLst>
          </p:cNvPr>
          <p:cNvSpPr>
            <a:spLocks noGrp="1"/>
          </p:cNvSpPr>
          <p:nvPr>
            <p:ph type="title"/>
          </p:nvPr>
        </p:nvSpPr>
        <p:spPr>
          <a:xfrm>
            <a:off x="303212" y="266700"/>
            <a:ext cx="11809413" cy="838200"/>
          </a:xfrm>
        </p:spPr>
        <p:txBody>
          <a:bodyPr>
            <a:noAutofit/>
          </a:bodyPr>
          <a:lstStyle/>
          <a:p>
            <a:pPr algn="ctr"/>
            <a:r>
              <a:rPr lang="en-US" sz="3600" dirty="0"/>
              <a:t>Welch Elementary School Strengths</a:t>
            </a:r>
          </a:p>
        </p:txBody>
      </p:sp>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704" y="999744"/>
            <a:ext cx="11809413" cy="5324856"/>
          </a:xfrm>
        </p:spPr>
        <p:txBody>
          <a:bodyPr>
            <a:normAutofit fontScale="25000" lnSpcReduction="20000"/>
          </a:bodyPr>
          <a:lstStyle/>
          <a:p>
            <a:r>
              <a:rPr lang="en-US" sz="4800" dirty="0">
                <a:latin typeface="Times New Roman" panose="02020603050405020304" pitchFamily="18" charset="0"/>
                <a:cs typeface="Times New Roman" panose="02020603050405020304" pitchFamily="18" charset="0"/>
              </a:rPr>
              <a:t>The percentage of students at Welch Elementary School scoring beginning learner on the ELA GMAS from 2019 to 2022 increased by 5.22 percentage points (23.66%-28.88%), (23.66-2019), (28.88%-2022); Leaving this percentage point to highlight areas in which instruction and interventions can change.  </a:t>
            </a:r>
          </a:p>
          <a:p>
            <a:r>
              <a:rPr lang="en-US" sz="4800" dirty="0">
                <a:latin typeface="Times New Roman" panose="02020603050405020304" pitchFamily="18" charset="0"/>
                <a:cs typeface="Times New Roman" panose="02020603050405020304" pitchFamily="18" charset="0"/>
              </a:rPr>
              <a:t>The percentage of students at Welch Elementary School missing more than 15 days of school has increased by 14.4 percentage points from 2020-23(7.9%-22.3%), (7.9%-2020), (22.3%-2023); leaving this percentage point to highlight how COVID-19 may have influenced attendance rates where students increased rates of  were absent more than 15 days by 2023.</a:t>
            </a:r>
          </a:p>
          <a:p>
            <a:r>
              <a:rPr lang="en-US" sz="4800" dirty="0">
                <a:latin typeface="Times New Roman" panose="02020603050405020304" pitchFamily="18" charset="0"/>
                <a:cs typeface="Times New Roman" panose="02020603050405020304" pitchFamily="18" charset="0"/>
              </a:rPr>
              <a:t>The percentage of students at Welch Elementary School only having 5 or fewer days absent has decreased by 30.4 percentage points from 2020-2023 (61.7%-31.3%), (61.7%-2020), (31.3%-2023); leaving this percentage point to highlight how attendance is a growing concern for students as the number of students only kissing 5 or fewer days has decreased since 2020-leaving an assumption of COVID-19 to affect this percentage.</a:t>
            </a:r>
          </a:p>
          <a:p>
            <a:r>
              <a:rPr lang="en-US" sz="4800" dirty="0">
                <a:latin typeface="Times New Roman" panose="02020603050405020304" pitchFamily="18" charset="0"/>
                <a:cs typeface="Times New Roman" panose="02020603050405020304" pitchFamily="18" charset="0"/>
              </a:rPr>
              <a:t>The number of students who reported students never behaving in class so teachers can teach in grades 3-5 at Welch Elementary School increased by 16 students from 2023-2024. (18 students-34 students), (18 students-2023), (34 students-2024); leaving this data point to highlight the growing concern of the ability to learn in the classroom as reported by students in grades 3-5.</a:t>
            </a:r>
          </a:p>
          <a:p>
            <a:r>
              <a:rPr lang="en-US" sz="4800" dirty="0">
                <a:latin typeface="Times New Roman" panose="02020603050405020304" pitchFamily="18" charset="0"/>
                <a:cs typeface="Times New Roman" panose="02020603050405020304" pitchFamily="18" charset="0"/>
              </a:rPr>
              <a:t>OSS (Out of School Suspensions) percentages at Welch Elementary School increased from 2020-2023 by 3.3% (2020-21-1), (2021-22-1.9), (2022-23- 4.3)</a:t>
            </a:r>
          </a:p>
          <a:p>
            <a:r>
              <a:rPr lang="en-US" sz="4800" dirty="0">
                <a:latin typeface="Times New Roman" panose="02020603050405020304" pitchFamily="18" charset="0"/>
                <a:cs typeface="Times New Roman" panose="02020603050405020304" pitchFamily="18" charset="0"/>
              </a:rPr>
              <a:t>Disciplinary Referrals for White Students at Welch Elementary School increased from 2020-2023 (2020-21-3.7), (2021-22- 15.6), (2022-23- 8.5)</a:t>
            </a:r>
          </a:p>
          <a:p>
            <a:r>
              <a:rPr lang="en-US" sz="4800" dirty="0">
                <a:latin typeface="Times New Roman" panose="02020603050405020304" pitchFamily="18" charset="0"/>
                <a:cs typeface="Times New Roman" panose="02020603050405020304" pitchFamily="18" charset="0"/>
              </a:rPr>
              <a:t>Students absent 15 days or more increased for Hispanic students at Welch Elementary School from 2020-2023 (2020-21- 7%), (2021-22- 15.1%), (2022-23- 23.9%), and Economically disadvantaged students increased from 2020-2023 by 12.9% (2020-21- 12.4%), (2021-22- 26.8%), )2022-23- 25.3%)</a:t>
            </a:r>
          </a:p>
          <a:p>
            <a:r>
              <a:rPr lang="en-US" sz="4800" dirty="0">
                <a:latin typeface="Times New Roman" panose="02020603050405020304" pitchFamily="18" charset="0"/>
                <a:cs typeface="Times New Roman" panose="02020603050405020304" pitchFamily="18" charset="0"/>
              </a:rPr>
              <a:t>Additionally, ELL (English Language Learners) being 15 or more days absent increased from 2020-2023 by 11.8% (2020-21- 3.5%), (2021-22- 9.5%), (2022-23- 15.3%)</a:t>
            </a:r>
          </a:p>
          <a:p>
            <a:r>
              <a:rPr lang="en-US" sz="4800" dirty="0">
                <a:latin typeface="Times New Roman" panose="02020603050405020304" pitchFamily="18" charset="0"/>
                <a:cs typeface="Times New Roman" panose="02020603050405020304" pitchFamily="18" charset="0"/>
              </a:rPr>
              <a:t>Welch Elementary School ELA EOG (All students) Beginner Learners increased by 6.8% from 2020-2023 (2020-21- 28.1%), (2021-22- 29.3%), (2022-23- 34.9%)</a:t>
            </a:r>
          </a:p>
          <a:p>
            <a:r>
              <a:rPr lang="en-US" sz="4800" dirty="0">
                <a:latin typeface="Times New Roman" panose="02020603050405020304" pitchFamily="18" charset="0"/>
                <a:cs typeface="Times New Roman" panose="02020603050405020304" pitchFamily="18" charset="0"/>
              </a:rPr>
              <a:t>Welch Elementary School ELA EOG (All students) Beginner Learners decreased for Distinguished Learners by 8.5% from 2020-2023 (2020-21- 15.4%), (2021-22- 7.4%), (2022-23- 6.9%)</a:t>
            </a:r>
          </a:p>
          <a:p>
            <a:pPr marL="0" indent="0">
              <a:buNone/>
            </a:pPr>
            <a:r>
              <a:rPr lang="en-US" sz="3200" dirty="0">
                <a:highlight>
                  <a:srgbClr val="FFFF00"/>
                </a:highlight>
              </a:rPr>
              <a:t>**GMAS= Georgia Milestones Assessment</a:t>
            </a:r>
            <a:endParaRPr lang="en-US" sz="4000" dirty="0"/>
          </a:p>
          <a:p>
            <a:endParaRPr lang="en-US" dirty="0"/>
          </a:p>
          <a:p>
            <a:endParaRPr lang="en-US" dirty="0"/>
          </a:p>
        </p:txBody>
      </p:sp>
      <p:sp>
        <p:nvSpPr>
          <p:cNvPr id="6" name="Title 1">
            <a:extLst>
              <a:ext uri="{FF2B5EF4-FFF2-40B4-BE49-F238E27FC236}">
                <a16:creationId xmlns:a16="http://schemas.microsoft.com/office/drawing/2014/main" id="{E09C664E-F8D7-FDE6-5234-0D48D72C4921}"/>
              </a:ext>
            </a:extLst>
          </p:cNvPr>
          <p:cNvSpPr>
            <a:spLocks noGrp="1"/>
          </p:cNvSpPr>
          <p:nvPr>
            <p:ph type="title"/>
          </p:nvPr>
        </p:nvSpPr>
        <p:spPr>
          <a:xfrm>
            <a:off x="379412" y="-228600"/>
            <a:ext cx="11809413" cy="990600"/>
          </a:xfrm>
        </p:spPr>
        <p:txBody>
          <a:bodyPr>
            <a:noAutofit/>
          </a:bodyPr>
          <a:lstStyle/>
          <a:p>
            <a:r>
              <a:rPr lang="en-US" sz="3600" dirty="0"/>
              <a:t>Welch Elementary School Areas of Improvement</a:t>
            </a:r>
          </a:p>
        </p:txBody>
      </p:sp>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76200"/>
            <a:ext cx="11734800" cy="1397000"/>
          </a:xfrm>
        </p:spPr>
        <p:txBody>
          <a:bodyPr/>
          <a:lstStyle/>
          <a:p>
            <a:pPr algn="ctr"/>
            <a:r>
              <a:rPr lang="en-US" dirty="0"/>
              <a:t>Data Intersection</a:t>
            </a:r>
          </a:p>
        </p:txBody>
      </p:sp>
      <p:sp>
        <p:nvSpPr>
          <p:cNvPr id="3" name="Content Placeholder 2"/>
          <p:cNvSpPr>
            <a:spLocks noGrp="1"/>
          </p:cNvSpPr>
          <p:nvPr>
            <p:ph idx="1"/>
          </p:nvPr>
        </p:nvSpPr>
        <p:spPr/>
        <p:txBody>
          <a:bodyPr>
            <a:normAutofit/>
          </a:bodyPr>
          <a:lstStyle/>
          <a:p>
            <a:pPr marL="0" indent="0">
              <a:buNone/>
            </a:pPr>
            <a:r>
              <a:rPr lang="en-US" sz="1800" dirty="0"/>
              <a:t>From 2019-2022, the percentage of students who scored </a:t>
            </a:r>
            <a:r>
              <a:rPr lang="en-US" sz="1800" b="1" dirty="0"/>
              <a:t>Beginning Learner </a:t>
            </a:r>
            <a:r>
              <a:rPr lang="en-US" sz="1800" dirty="0"/>
              <a:t>or level 1 on the Elementary ELA GMAS (Georgia Milestones Assessment) increased by 4.16 percentage points (23.66%-27.82%). During the same time, students missing more than 15 days of school increased by 10.4% from 2020-2022. It is possible that the increase in students being absent more that 15 days of school negatively influenced student’s ability to score proficiently on the ELA GMAS. As students are being absent more in a negative growing trend, it could affect the amount of learning material that students comprehend and grasp, in which, can affect their ELA GMAS scores (where students are scoring as beginning learners). For the purpose of this data profile, beginning learner describes learners who have not grasped concepts taught. The increase of student’s absences could result in decreased or negative ELA GMAS (Georgia Milestones Assessment) scores.</a:t>
            </a:r>
          </a:p>
          <a:p>
            <a:pPr marL="0" indent="0">
              <a:buNone/>
            </a:pPr>
            <a:endParaRPr lang="en-US" sz="1200" dirty="0"/>
          </a:p>
          <a:p>
            <a:pPr marL="0" indent="0">
              <a:buNone/>
            </a:pPr>
            <a:r>
              <a:rPr lang="en-US" sz="1200" dirty="0"/>
              <a:t>**It is important to note that due to COVID-19, students were not administered the GMAS and do not have state-level data for years 2020-2021.</a:t>
            </a:r>
          </a:p>
          <a:p>
            <a:pPr marL="0" indent="0">
              <a:buNone/>
            </a:pPr>
            <a:r>
              <a:rPr lang="en-US" sz="1200" dirty="0"/>
              <a:t>**It is important to note that GOSA-GA only reported years 2020-2023 for attendance data, leaving 2019 to not be accounted for. </a:t>
            </a:r>
          </a:p>
        </p:txBody>
      </p:sp>
    </p:spTree>
    <p:extLst>
      <p:ext uri="{BB962C8B-B14F-4D97-AF65-F5344CB8AC3E}">
        <p14:creationId xmlns:p14="http://schemas.microsoft.com/office/powerpoint/2010/main" val="23697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49B3-3FE4-973C-220C-07BE52C283F9}"/>
              </a:ext>
            </a:extLst>
          </p:cNvPr>
          <p:cNvSpPr>
            <a:spLocks noGrp="1"/>
          </p:cNvSpPr>
          <p:nvPr>
            <p:ph type="title"/>
          </p:nvPr>
        </p:nvSpPr>
        <p:spPr>
          <a:xfrm>
            <a:off x="1141412" y="1447800"/>
            <a:ext cx="10157354" cy="2209800"/>
          </a:xfrm>
        </p:spPr>
        <p:txBody>
          <a:bodyPr>
            <a:normAutofit/>
          </a:bodyPr>
          <a:lstStyle/>
          <a:p>
            <a:r>
              <a:rPr lang="en-US" sz="8000" dirty="0"/>
              <a:t>Demographic Data</a:t>
            </a:r>
          </a:p>
        </p:txBody>
      </p:sp>
    </p:spTree>
    <p:extLst>
      <p:ext uri="{BB962C8B-B14F-4D97-AF65-F5344CB8AC3E}">
        <p14:creationId xmlns:p14="http://schemas.microsoft.com/office/powerpoint/2010/main" val="324276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76200"/>
            <a:ext cx="11734800" cy="1397000"/>
          </a:xfrm>
        </p:spPr>
        <p:txBody>
          <a:bodyPr/>
          <a:lstStyle/>
          <a:p>
            <a:pPr algn="ctr"/>
            <a:r>
              <a:rPr lang="en-US" dirty="0"/>
              <a:t>Data Intersection</a:t>
            </a:r>
          </a:p>
        </p:txBody>
      </p:sp>
      <p:sp>
        <p:nvSpPr>
          <p:cNvPr id="3" name="Content Placeholder 2"/>
          <p:cNvSpPr>
            <a:spLocks noGrp="1"/>
          </p:cNvSpPr>
          <p:nvPr>
            <p:ph idx="1"/>
          </p:nvPr>
        </p:nvSpPr>
        <p:spPr>
          <a:xfrm>
            <a:off x="379412" y="1701800"/>
            <a:ext cx="11353800" cy="4927600"/>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Additionally, From 2020-2023 disciplinary referrals decreased for Black students by 4.9% (2020-21- 81.5%), (2021-22- 62.2%), (2022-23- 76.8%). At the same time, Black students at Welch Elementary School from the years of 2020-2023 taking the ELA EOG assessment scoring proficient and distinguished increased by 16.6% (2020-21- 10.1%), (2021-22- 23.6%), (2022-23- 26.7%). It is possible that the decrease in disciplinary referrals for black students led to the increased in students scoring proficient and distinguished on the ELA EOG assessment. As students are in class more and following the rules and expectations of the school, they are given disciplinary referrals less. Within this, students can maximize instructional time by engaging in lessons which has led to more black students scoring proficient and distinguished on the ELA EOG assessment. For the purpose of this intersection data, proficient learners refers to learners who are scoring as ” on grade level” and distinguished as “above grade level” learners on the ELA EOG assessment. </a:t>
            </a:r>
            <a:endParaRPr lang="en-US" sz="1600" dirty="0">
              <a:latin typeface="Times New Roman" panose="02020603050405020304" pitchFamily="18" charset="0"/>
              <a:cs typeface="Times New Roman" panose="02020603050405020304" pitchFamily="18" charset="0"/>
            </a:endParaRPr>
          </a:p>
          <a:p>
            <a:pPr marL="0" indent="0">
              <a:buNone/>
            </a:pPr>
            <a:r>
              <a:rPr lang="en-US" sz="1200" i="1" dirty="0">
                <a:latin typeface="Times New Roman" panose="02020603050405020304" pitchFamily="18" charset="0"/>
                <a:cs typeface="Times New Roman" panose="02020603050405020304" pitchFamily="18" charset="0"/>
              </a:rPr>
              <a:t>**ELA= English Language Arts</a:t>
            </a:r>
          </a:p>
          <a:p>
            <a:pPr marL="0" indent="0">
              <a:buNone/>
            </a:pPr>
            <a:r>
              <a:rPr lang="en-US" sz="1200" i="1" dirty="0">
                <a:latin typeface="Times New Roman" panose="02020603050405020304" pitchFamily="18" charset="0"/>
                <a:cs typeface="Times New Roman" panose="02020603050405020304" pitchFamily="18" charset="0"/>
              </a:rPr>
              <a:t>**EOG= End of Grade</a:t>
            </a:r>
          </a:p>
        </p:txBody>
      </p:sp>
    </p:spTree>
    <p:extLst>
      <p:ext uri="{BB962C8B-B14F-4D97-AF65-F5344CB8AC3E}">
        <p14:creationId xmlns:p14="http://schemas.microsoft.com/office/powerpoint/2010/main" val="34290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5612" y="1701800"/>
            <a:ext cx="11506200" cy="5156200"/>
          </a:xfrm>
        </p:spPr>
        <p:txBody>
          <a:bodyPr>
            <a:normAutofit lnSpcReduction="10000"/>
          </a:bodyPr>
          <a:lstStyle/>
          <a:p>
            <a:pPr marL="0" indent="0">
              <a:buNone/>
            </a:pPr>
            <a:r>
              <a:rPr lang="en-US" sz="1400" dirty="0">
                <a:solidFill>
                  <a:srgbClr val="000000"/>
                </a:solidFill>
                <a:effectLst/>
                <a:latin typeface="Times New Roman" panose="02020603050405020304" pitchFamily="18" charset="0"/>
                <a:cs typeface="Times New Roman" panose="02020603050405020304" pitchFamily="18" charset="0"/>
              </a:rPr>
              <a:t>Fall and Spring school enrollment data by grade level. Data source retrieved from </a:t>
            </a:r>
            <a:r>
              <a:rPr lang="en-US" sz="1400" dirty="0">
                <a:solidFill>
                  <a:srgbClr val="000000"/>
                </a:solidFill>
                <a:effectLst/>
                <a:latin typeface="Times New Roman" panose="02020603050405020304" pitchFamily="18" charset="0"/>
                <a:cs typeface="Times New Roman" panose="02020603050405020304" pitchFamily="18" charset="0"/>
                <a:hlinkClick r:id="rId2"/>
              </a:rPr>
              <a:t>https://gaawards.gosa.ga.gov/analytics/saw.dll?dashboard</a:t>
            </a:r>
            <a:r>
              <a:rPr lang="en-US" sz="1400" dirty="0">
                <a:solidFill>
                  <a:srgbClr val="000000"/>
                </a:solidFill>
                <a:effectLst/>
                <a:latin typeface="Times New Roman" panose="02020603050405020304" pitchFamily="18" charset="0"/>
                <a:cs typeface="Times New Roman" panose="02020603050405020304" pitchFamily="18" charset="0"/>
              </a:rPr>
              <a:t> </a:t>
            </a:r>
          </a:p>
          <a:p>
            <a:pPr marL="0" indent="0">
              <a:buNone/>
            </a:pPr>
            <a:r>
              <a:rPr lang="en-US" sz="1400" u="none" strike="noStrike" dirty="0">
                <a:solidFill>
                  <a:srgbClr val="000000"/>
                </a:solidFill>
                <a:effectLst/>
                <a:latin typeface="Times New Roman" panose="02020603050405020304" pitchFamily="18" charset="0"/>
                <a:cs typeface="Times New Roman" panose="02020603050405020304" pitchFamily="18" charset="0"/>
              </a:rPr>
              <a:t>Gadoe. (n.d.). </a:t>
            </a:r>
            <a:r>
              <a:rPr lang="en-US" sz="1400" i="1" u="none" strike="noStrike" dirty="0">
                <a:solidFill>
                  <a:srgbClr val="000000"/>
                </a:solidFill>
                <a:effectLst/>
                <a:latin typeface="Times New Roman" panose="02020603050405020304" pitchFamily="18" charset="0"/>
                <a:cs typeface="Times New Roman" panose="02020603050405020304" pitchFamily="18" charset="0"/>
              </a:rPr>
              <a:t>College and Career </a:t>
            </a:r>
            <a:r>
              <a:rPr lang="en-US" sz="1400" i="1" dirty="0">
                <a:solidFill>
                  <a:srgbClr val="000000"/>
                </a:solidFill>
                <a:latin typeface="Times New Roman" panose="02020603050405020304" pitchFamily="18" charset="0"/>
                <a:cs typeface="Times New Roman" panose="02020603050405020304" pitchFamily="18" charset="0"/>
              </a:rPr>
              <a:t>R</a:t>
            </a:r>
            <a:r>
              <a:rPr lang="en-US" sz="1400" i="1" u="none" strike="noStrike" dirty="0">
                <a:solidFill>
                  <a:srgbClr val="000000"/>
                </a:solidFill>
                <a:effectLst/>
                <a:latin typeface="Times New Roman" panose="02020603050405020304" pitchFamily="18" charset="0"/>
                <a:cs typeface="Times New Roman" panose="02020603050405020304" pitchFamily="18" charset="0"/>
              </a:rPr>
              <a:t>eady </a:t>
            </a:r>
            <a:r>
              <a:rPr lang="en-US" sz="1400" i="1" dirty="0">
                <a:solidFill>
                  <a:srgbClr val="000000"/>
                </a:solidFill>
                <a:latin typeface="Times New Roman" panose="02020603050405020304" pitchFamily="18" charset="0"/>
                <a:cs typeface="Times New Roman" panose="02020603050405020304" pitchFamily="18" charset="0"/>
              </a:rPr>
              <a:t>P</a:t>
            </a:r>
            <a:r>
              <a:rPr lang="en-US" sz="1400" i="1" u="none" strike="noStrike" dirty="0">
                <a:solidFill>
                  <a:srgbClr val="000000"/>
                </a:solidFill>
                <a:effectLst/>
                <a:latin typeface="Times New Roman" panose="02020603050405020304" pitchFamily="18" charset="0"/>
                <a:cs typeface="Times New Roman" panose="02020603050405020304" pitchFamily="18" charset="0"/>
              </a:rPr>
              <a:t>erformance </a:t>
            </a:r>
            <a:r>
              <a:rPr lang="en-US" sz="1400" i="1" dirty="0">
                <a:solidFill>
                  <a:srgbClr val="000000"/>
                </a:solidFill>
                <a:latin typeface="Times New Roman" panose="02020603050405020304" pitchFamily="18" charset="0"/>
                <a:cs typeface="Times New Roman" panose="02020603050405020304" pitchFamily="18" charset="0"/>
              </a:rPr>
              <a:t>I</a:t>
            </a:r>
            <a:r>
              <a:rPr lang="en-US" sz="1400" i="1" u="none" strike="noStrike" dirty="0">
                <a:solidFill>
                  <a:srgbClr val="000000"/>
                </a:solidFill>
                <a:effectLst/>
                <a:latin typeface="Times New Roman" panose="02020603050405020304" pitchFamily="18" charset="0"/>
                <a:cs typeface="Times New Roman" panose="02020603050405020304" pitchFamily="18" charset="0"/>
              </a:rPr>
              <a:t>ndex (CCRPI) reports</a:t>
            </a:r>
            <a:r>
              <a:rPr lang="en-US" sz="1400" u="none" strike="noStrike" dirty="0">
                <a:solidFill>
                  <a:srgbClr val="000000"/>
                </a:solidFill>
                <a:effectLst/>
                <a:latin typeface="Times New Roman" panose="02020603050405020304" pitchFamily="18" charset="0"/>
                <a:cs typeface="Times New Roman" panose="02020603050405020304" pitchFamily="18" charset="0"/>
              </a:rPr>
              <a:t>. GADOE CCRPI Reporting System. http://ccrpi.gadoe.org/Reports/Views/Shared/_Layout.html </a:t>
            </a:r>
          </a:p>
          <a:p>
            <a:pPr marL="0" indent="0">
              <a:lnSpc>
                <a:spcPct val="95000"/>
              </a:lnSpc>
              <a:buNone/>
            </a:pPr>
            <a:r>
              <a:rPr lang="en-US" sz="1400" u="none" strike="noStrike" dirty="0">
                <a:solidFill>
                  <a:srgbClr val="000000"/>
                </a:solidFill>
                <a:effectLst/>
                <a:latin typeface="Times New Roman" panose="02020603050405020304" pitchFamily="18" charset="0"/>
                <a:cs typeface="Times New Roman" panose="02020603050405020304" pitchFamily="18" charset="0"/>
              </a:rPr>
              <a:t>Gadoe. (n.d.). </a:t>
            </a:r>
            <a:r>
              <a:rPr lang="en-US" sz="1400" i="1" u="none" strike="noStrike" dirty="0">
                <a:solidFill>
                  <a:srgbClr val="000000"/>
                </a:solidFill>
                <a:effectLst/>
                <a:latin typeface="Times New Roman" panose="02020603050405020304" pitchFamily="18" charset="0"/>
                <a:cs typeface="Times New Roman" panose="02020603050405020304" pitchFamily="18" charset="0"/>
              </a:rPr>
              <a:t>College and Career </a:t>
            </a:r>
            <a:r>
              <a:rPr lang="en-US" sz="1400" i="1" dirty="0">
                <a:solidFill>
                  <a:srgbClr val="000000"/>
                </a:solidFill>
                <a:latin typeface="Times New Roman" panose="02020603050405020304" pitchFamily="18" charset="0"/>
                <a:cs typeface="Times New Roman" panose="02020603050405020304" pitchFamily="18" charset="0"/>
              </a:rPr>
              <a:t>R</a:t>
            </a:r>
            <a:r>
              <a:rPr lang="en-US" sz="1400" i="1" u="none" strike="noStrike" dirty="0">
                <a:solidFill>
                  <a:srgbClr val="000000"/>
                </a:solidFill>
                <a:effectLst/>
                <a:latin typeface="Times New Roman" panose="02020603050405020304" pitchFamily="18" charset="0"/>
                <a:cs typeface="Times New Roman" panose="02020603050405020304" pitchFamily="18" charset="0"/>
              </a:rPr>
              <a:t>eady </a:t>
            </a:r>
            <a:r>
              <a:rPr lang="en-US" sz="1400" i="1" dirty="0">
                <a:solidFill>
                  <a:srgbClr val="000000"/>
                </a:solidFill>
                <a:latin typeface="Times New Roman" panose="02020603050405020304" pitchFamily="18" charset="0"/>
                <a:cs typeface="Times New Roman" panose="02020603050405020304" pitchFamily="18" charset="0"/>
              </a:rPr>
              <a:t>P</a:t>
            </a:r>
            <a:r>
              <a:rPr lang="en-US" sz="1400" i="1" u="none" strike="noStrike" dirty="0">
                <a:solidFill>
                  <a:srgbClr val="000000"/>
                </a:solidFill>
                <a:effectLst/>
                <a:latin typeface="Times New Roman" panose="02020603050405020304" pitchFamily="18" charset="0"/>
                <a:cs typeface="Times New Roman" panose="02020603050405020304" pitchFamily="18" charset="0"/>
              </a:rPr>
              <a:t>erformance </a:t>
            </a:r>
            <a:r>
              <a:rPr lang="en-US" sz="1400" i="1" dirty="0">
                <a:solidFill>
                  <a:srgbClr val="000000"/>
                </a:solidFill>
                <a:latin typeface="Times New Roman" panose="02020603050405020304" pitchFamily="18" charset="0"/>
                <a:cs typeface="Times New Roman" panose="02020603050405020304" pitchFamily="18" charset="0"/>
              </a:rPr>
              <a:t>I</a:t>
            </a:r>
            <a:r>
              <a:rPr lang="en-US" sz="1400" i="1" u="none" strike="noStrike" dirty="0">
                <a:solidFill>
                  <a:srgbClr val="000000"/>
                </a:solidFill>
                <a:effectLst/>
                <a:latin typeface="Times New Roman" panose="02020603050405020304" pitchFamily="18" charset="0"/>
                <a:cs typeface="Times New Roman" panose="02020603050405020304" pitchFamily="18" charset="0"/>
              </a:rPr>
              <a:t>ndex (CCRPI) reports</a:t>
            </a:r>
            <a:r>
              <a:rPr lang="en-US" sz="1400" u="none" strike="noStrike" dirty="0">
                <a:solidFill>
                  <a:srgbClr val="000000"/>
                </a:solidFill>
                <a:effectLst/>
                <a:latin typeface="Times New Roman" panose="02020603050405020304" pitchFamily="18" charset="0"/>
                <a:cs typeface="Times New Roman" panose="02020603050405020304" pitchFamily="18" charset="0"/>
              </a:rPr>
              <a:t>. GADOE CCRPI Reporting System. </a:t>
            </a:r>
            <a:r>
              <a:rPr lang="en-US" sz="1400" u="none" strike="noStrike" dirty="0">
                <a:solidFill>
                  <a:srgbClr val="000000"/>
                </a:solidFill>
                <a:effectLst/>
                <a:latin typeface="Times New Roman" panose="02020603050405020304" pitchFamily="18" charset="0"/>
                <a:cs typeface="Times New Roman" panose="02020603050405020304" pitchFamily="18" charset="0"/>
                <a:hlinkClick r:id="rId3"/>
              </a:rPr>
              <a:t>http://ccrpi.gadoe.org/Reports/Views/Shared/_Layout.html</a:t>
            </a:r>
            <a:endParaRPr lang="en-US" sz="1400" u="none" strike="noStrike"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GADOE Georgia Student Health Survey Dashboard (2024). </a:t>
            </a:r>
            <a:r>
              <a:rPr lang="en-US" sz="1400" i="1" dirty="0">
                <a:latin typeface="Times New Roman" panose="02020603050405020304" pitchFamily="18" charset="0"/>
                <a:cs typeface="Times New Roman" panose="02020603050405020304" pitchFamily="18" charset="0"/>
              </a:rPr>
              <a:t>Student Health Survey </a:t>
            </a:r>
            <a:r>
              <a:rPr lang="en-US" sz="1400" dirty="0">
                <a:latin typeface="Times New Roman" panose="02020603050405020304" pitchFamily="18" charset="0"/>
                <a:cs typeface="Times New Roman" panose="02020603050405020304" pitchFamily="18" charset="0"/>
                <a:hlinkClick r:id="rId4"/>
              </a:rPr>
              <a:t>https://app.powerbi.com/view?r=eyJrIjoiYWQzMTBhMGItYjE5OS00YjFmLTgyYWItZmQ0YjA2MzczYTI0IiwidCI6IjFhYTU1YzgzLTAzNDMtNGVjYi1iZDM5LWJkN2Y0Mzg3NmJkNyIsImMiOjN9</a:t>
            </a:r>
            <a:r>
              <a:rPr lang="en-US" sz="1400" dirty="0">
                <a:latin typeface="Times New Roman" panose="02020603050405020304" pitchFamily="18" charset="0"/>
                <a:cs typeface="Times New Roman" panose="02020603050405020304" pitchFamily="18" charset="0"/>
              </a:rPr>
              <a:t> </a:t>
            </a:r>
            <a:endParaRPr lang="en-US" sz="1400" dirty="0">
              <a:solidFill>
                <a:srgbClr val="000000"/>
              </a:solidFill>
              <a:latin typeface="Times New Roman" panose="02020603050405020304" pitchFamily="18" charset="0"/>
              <a:cs typeface="Times New Roman" panose="02020603050405020304" pitchFamily="18" charset="0"/>
            </a:endParaRPr>
          </a:p>
          <a:p>
            <a:pPr marL="0" indent="0">
              <a:buNone/>
            </a:pPr>
            <a:r>
              <a:rPr lang="en-US" sz="1400" u="none" strike="noStrike" dirty="0">
                <a:solidFill>
                  <a:srgbClr val="000000"/>
                </a:solidFill>
                <a:effectLst/>
                <a:latin typeface="Times New Roman" panose="02020603050405020304" pitchFamily="18" charset="0"/>
                <a:cs typeface="Times New Roman" panose="02020603050405020304" pitchFamily="18" charset="0"/>
              </a:rPr>
              <a:t>Oracle Business Intelligence. (n.d.). https://gaawards.gosa.ga.gov/analytics/saw.dll?Dashboard </a:t>
            </a:r>
          </a:p>
          <a:p>
            <a:pPr marL="0" indent="0">
              <a:buNone/>
            </a:pPr>
            <a:r>
              <a:rPr lang="en-US" sz="1400" b="0" i="0" u="none" strike="noStrike" dirty="0">
                <a:solidFill>
                  <a:srgbClr val="000000"/>
                </a:solidFill>
                <a:effectLst/>
              </a:rPr>
              <a:t>“K-12 Public Schools Report Card.” </a:t>
            </a:r>
            <a:r>
              <a:rPr lang="en-US" sz="1400" b="0" i="1" u="none" strike="noStrike" dirty="0">
                <a:solidFill>
                  <a:srgbClr val="000000"/>
                </a:solidFill>
                <a:effectLst/>
              </a:rPr>
              <a:t>Oracle Business Intelligence</a:t>
            </a:r>
            <a:r>
              <a:rPr lang="en-US" sz="1400" b="0" i="0" u="none" strike="noStrike" dirty="0">
                <a:solidFill>
                  <a:srgbClr val="000000"/>
                </a:solidFill>
                <a:effectLst/>
              </a:rPr>
              <a:t>, gaawards.gosa.ga.gov/analytics/saw.dll?dashboard. Accessed 26 Sept. 2024.  </a:t>
            </a:r>
          </a:p>
          <a:p>
            <a:pPr marL="0" indent="0">
              <a:buNone/>
            </a:pPr>
            <a:r>
              <a:rPr lang="en-US" sz="1400" u="none" strike="noStrike" dirty="0">
                <a:solidFill>
                  <a:srgbClr val="000000"/>
                </a:solidFill>
                <a:effectLst/>
                <a:latin typeface="Times New Roman" panose="02020603050405020304" pitchFamily="18" charset="0"/>
                <a:cs typeface="Times New Roman" panose="02020603050405020304" pitchFamily="18" charset="0"/>
              </a:rPr>
              <a:t>“K-12 Public Schools Report Card. Enrollment.” Oracle Business Intelligence, gaawards.gosa.ga.gov/analytics/saw.dll?dashboard. Accessed 27 Sept. 2024. </a:t>
            </a:r>
          </a:p>
          <a:p>
            <a:pPr marL="0" indent="0">
              <a:buNone/>
            </a:pPr>
            <a:r>
              <a:rPr lang="en-US" sz="1400" b="0" i="0" u="none" strike="noStrike" dirty="0">
                <a:solidFill>
                  <a:srgbClr val="000000"/>
                </a:solidFill>
                <a:effectLst/>
              </a:rPr>
              <a:t>“K-12 Student Discipline Dashboard.” </a:t>
            </a:r>
            <a:r>
              <a:rPr lang="en-US" sz="1400" b="0" i="1" u="none" strike="noStrike" dirty="0">
                <a:solidFill>
                  <a:srgbClr val="000000"/>
                </a:solidFill>
                <a:effectLst/>
              </a:rPr>
              <a:t>K12 Student Discipline Dashboard</a:t>
            </a:r>
            <a:r>
              <a:rPr lang="en-US" sz="1400" b="0" i="0" u="none" strike="noStrike" dirty="0">
                <a:solidFill>
                  <a:srgbClr val="000000"/>
                </a:solidFill>
                <a:effectLst/>
              </a:rPr>
              <a:t>, public.gosa.ga.gov/noauth/extensions/DisciplineDashV1/DisciplineDashV1.html. Accessed 27 Sept. 2024. </a:t>
            </a:r>
            <a:endParaRPr lang="en-US" sz="1400" u="none" strike="noStrike"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The Governor’s Office of Student Achievement (2024, January) </a:t>
            </a:r>
            <a:r>
              <a:rPr lang="en-US" sz="1400" i="1" dirty="0">
                <a:latin typeface="Times New Roman" panose="02020603050405020304" pitchFamily="18" charset="0"/>
                <a:cs typeface="Times New Roman" panose="02020603050405020304" pitchFamily="18" charset="0"/>
              </a:rPr>
              <a:t>Student and School Demographic Data </a:t>
            </a:r>
            <a:r>
              <a:rPr lang="en-US" sz="1400" dirty="0">
                <a:latin typeface="Times New Roman" panose="02020603050405020304" pitchFamily="18" charset="0"/>
                <a:cs typeface="Times New Roman" panose="02020603050405020304" pitchFamily="18" charset="0"/>
                <a:hlinkClick r:id="rId5"/>
              </a:rPr>
              <a:t>https://gaawards.gosa.ga.gov/analytics/saw.dll?PortalPages</a:t>
            </a:r>
            <a:r>
              <a:rPr lang="en-US" sz="1400" dirty="0">
                <a:latin typeface="Times New Roman" panose="02020603050405020304" pitchFamily="18" charset="0"/>
                <a:cs typeface="Times New Roman" panose="02020603050405020304" pitchFamily="18" charset="0"/>
              </a:rPr>
              <a:t> </a:t>
            </a:r>
          </a:p>
          <a:p>
            <a:endParaRPr lang="en-US" sz="1400" b="0" i="0" u="none" strike="noStrike" dirty="0">
              <a:solidFill>
                <a:srgbClr val="000000"/>
              </a:solidFill>
              <a:effectLst/>
            </a:endParaRPr>
          </a:p>
          <a:p>
            <a:pPr>
              <a:lnSpc>
                <a:spcPct val="95000"/>
              </a:lnSpc>
            </a:pPr>
            <a:endParaRPr lang="en-US" sz="1400" b="0" i="0" u="none" strike="noStrike" dirty="0">
              <a:solidFill>
                <a:srgbClr val="000000"/>
              </a:solidFill>
              <a:effectLst/>
            </a:endParaRPr>
          </a:p>
          <a:p>
            <a:pPr>
              <a:lnSpc>
                <a:spcPct val="95000"/>
              </a:lnSpc>
            </a:pPr>
            <a:endParaRPr lang="en-US" sz="1200" dirty="0">
              <a:highlight>
                <a:srgbClr val="FFFF00"/>
              </a:highlight>
            </a:endParaRPr>
          </a:p>
          <a:p>
            <a:pPr marL="0" indent="0">
              <a:buNone/>
            </a:pPr>
            <a:endParaRPr lang="en-US" sz="1400" b="0" i="0" u="none" strike="noStrike" dirty="0">
              <a:solidFill>
                <a:srgbClr val="000000"/>
              </a:solidFill>
              <a:effectLst/>
            </a:endParaRPr>
          </a:p>
          <a:p>
            <a:pPr marL="0" indent="0">
              <a:buNone/>
            </a:pPr>
            <a:endParaRPr lang="en-US" dirty="0"/>
          </a:p>
        </p:txBody>
      </p:sp>
    </p:spTree>
    <p:extLst>
      <p:ext uri="{BB962C8B-B14F-4D97-AF65-F5344CB8AC3E}">
        <p14:creationId xmlns:p14="http://schemas.microsoft.com/office/powerpoint/2010/main" val="14840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5FA4EF-44F8-0700-0207-97D5D7A90CA4}"/>
              </a:ext>
            </a:extLst>
          </p:cNvPr>
          <p:cNvGraphicFramePr/>
          <p:nvPr>
            <p:extLst>
              <p:ext uri="{D42A27DB-BD31-4B8C-83A1-F6EECF244321}">
                <p14:modId xmlns:p14="http://schemas.microsoft.com/office/powerpoint/2010/main" val="108409498"/>
              </p:ext>
            </p:extLst>
          </p:nvPr>
        </p:nvGraphicFramePr>
        <p:xfrm>
          <a:off x="608012" y="152400"/>
          <a:ext cx="11125200" cy="64043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BF66048-AC16-E2A3-3701-5D65E74A184E}"/>
              </a:ext>
            </a:extLst>
          </p:cNvPr>
          <p:cNvSpPr txBox="1"/>
          <p:nvPr/>
        </p:nvSpPr>
        <p:spPr>
          <a:xfrm>
            <a:off x="341312" y="6544525"/>
            <a:ext cx="11658600" cy="261610"/>
          </a:xfrm>
          <a:prstGeom prst="rect">
            <a:avLst/>
          </a:prstGeom>
          <a:noFill/>
        </p:spPr>
        <p:txBody>
          <a:bodyPr wrap="square" rtlCol="0">
            <a:spAutoFit/>
          </a:bodyPr>
          <a:lstStyle/>
          <a:p>
            <a:r>
              <a:rPr lang="en-US" sz="1100" dirty="0">
                <a:solidFill>
                  <a:srgbClr val="000000"/>
                </a:solidFill>
                <a:effectLst/>
                <a:latin typeface="Times New Roman" panose="02020603050405020304" pitchFamily="18" charset="0"/>
                <a:cs typeface="Times New Roman" panose="02020603050405020304" pitchFamily="18" charset="0"/>
              </a:rPr>
              <a:t>Fall and Spring school enrollment data by grade level. Data source retrieved from </a:t>
            </a:r>
            <a:r>
              <a:rPr lang="en-US" sz="1100" dirty="0">
                <a:solidFill>
                  <a:srgbClr val="000000"/>
                </a:solidFill>
                <a:effectLst/>
                <a:latin typeface="Times New Roman" panose="02020603050405020304" pitchFamily="18" charset="0"/>
                <a:cs typeface="Times New Roman" panose="02020603050405020304" pitchFamily="18" charset="0"/>
                <a:hlinkClick r:id="rId3"/>
              </a:rPr>
              <a:t>https://gaawards.gosa.ga.gov/analytics/saw.dll?dashboard</a:t>
            </a:r>
            <a:r>
              <a:rPr lang="en-US" sz="1100" dirty="0">
                <a:solidFill>
                  <a:srgbClr val="000000"/>
                </a:solidFill>
                <a:effectLst/>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7D29EB2F-1847-E754-7708-23DF3BFFE528}"/>
              </a:ext>
            </a:extLst>
          </p:cNvPr>
          <p:cNvSpPr txBox="1"/>
          <p:nvPr/>
        </p:nvSpPr>
        <p:spPr>
          <a:xfrm rot="16200000">
            <a:off x="-1667267" y="3028416"/>
            <a:ext cx="41910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Number of Students</a:t>
            </a:r>
          </a:p>
        </p:txBody>
      </p:sp>
      <p:sp>
        <p:nvSpPr>
          <p:cNvPr id="9" name="TextBox 8">
            <a:extLst>
              <a:ext uri="{FF2B5EF4-FFF2-40B4-BE49-F238E27FC236}">
                <a16:creationId xmlns:a16="http://schemas.microsoft.com/office/drawing/2014/main" id="{0F34610C-296D-DF99-B08D-6949A54630F2}"/>
              </a:ext>
            </a:extLst>
          </p:cNvPr>
          <p:cNvSpPr txBox="1"/>
          <p:nvPr/>
        </p:nvSpPr>
        <p:spPr>
          <a:xfrm>
            <a:off x="4113212" y="6096000"/>
            <a:ext cx="3677183" cy="253146"/>
          </a:xfrm>
          <a:prstGeom prst="rect">
            <a:avLst/>
          </a:prstGeom>
          <a:noFill/>
        </p:spPr>
        <p:txBody>
          <a:bodyPr wrap="square" rtlCol="0">
            <a:spAutoFit/>
          </a:bodyPr>
          <a:lstStyle/>
          <a:p>
            <a:pPr algn="ctr">
              <a:lnSpc>
                <a:spcPct val="95000"/>
              </a:lnSpc>
            </a:pPr>
            <a:r>
              <a:rPr lang="en-US" sz="1100" b="1" dirty="0">
                <a:latin typeface="Times New Roman" panose="02020603050405020304" pitchFamily="18" charset="0"/>
                <a:cs typeface="Times New Roman" panose="02020603050405020304" pitchFamily="18" charset="0"/>
              </a:rPr>
              <a:t>Grade Level</a:t>
            </a:r>
          </a:p>
        </p:txBody>
      </p:sp>
      <p:sp>
        <p:nvSpPr>
          <p:cNvPr id="10" name="TextBox 9">
            <a:extLst>
              <a:ext uri="{FF2B5EF4-FFF2-40B4-BE49-F238E27FC236}">
                <a16:creationId xmlns:a16="http://schemas.microsoft.com/office/drawing/2014/main" id="{CE96BD3A-0F16-6178-7563-383A74C5C51A}"/>
              </a:ext>
            </a:extLst>
          </p:cNvPr>
          <p:cNvSpPr txBox="1"/>
          <p:nvPr/>
        </p:nvSpPr>
        <p:spPr>
          <a:xfrm>
            <a:off x="1293812" y="2015119"/>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269</a:t>
            </a:r>
          </a:p>
        </p:txBody>
      </p:sp>
      <p:sp>
        <p:nvSpPr>
          <p:cNvPr id="11" name="TextBox 10">
            <a:extLst>
              <a:ext uri="{FF2B5EF4-FFF2-40B4-BE49-F238E27FC236}">
                <a16:creationId xmlns:a16="http://schemas.microsoft.com/office/drawing/2014/main" id="{65A36BE4-CBA7-EAF9-48BD-A3B7EFA3D71D}"/>
              </a:ext>
            </a:extLst>
          </p:cNvPr>
          <p:cNvSpPr txBox="1"/>
          <p:nvPr/>
        </p:nvSpPr>
        <p:spPr>
          <a:xfrm>
            <a:off x="1720707" y="2143527"/>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258</a:t>
            </a:r>
          </a:p>
        </p:txBody>
      </p:sp>
      <p:sp>
        <p:nvSpPr>
          <p:cNvPr id="12" name="TextBox 11">
            <a:extLst>
              <a:ext uri="{FF2B5EF4-FFF2-40B4-BE49-F238E27FC236}">
                <a16:creationId xmlns:a16="http://schemas.microsoft.com/office/drawing/2014/main" id="{A6B1B8B0-2A1C-489B-75F9-181EBE430C85}"/>
              </a:ext>
            </a:extLst>
          </p:cNvPr>
          <p:cNvSpPr txBox="1"/>
          <p:nvPr/>
        </p:nvSpPr>
        <p:spPr>
          <a:xfrm>
            <a:off x="2147602" y="1905000"/>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269</a:t>
            </a:r>
          </a:p>
        </p:txBody>
      </p:sp>
      <p:sp>
        <p:nvSpPr>
          <p:cNvPr id="13" name="TextBox 12">
            <a:extLst>
              <a:ext uri="{FF2B5EF4-FFF2-40B4-BE49-F238E27FC236}">
                <a16:creationId xmlns:a16="http://schemas.microsoft.com/office/drawing/2014/main" id="{32C0B2DE-3C64-23DE-F5C1-16BA6872DAC0}"/>
              </a:ext>
            </a:extLst>
          </p:cNvPr>
          <p:cNvSpPr txBox="1"/>
          <p:nvPr/>
        </p:nvSpPr>
        <p:spPr>
          <a:xfrm>
            <a:off x="3122612" y="1666473"/>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293</a:t>
            </a:r>
          </a:p>
        </p:txBody>
      </p:sp>
      <p:sp>
        <p:nvSpPr>
          <p:cNvPr id="14" name="TextBox 13">
            <a:extLst>
              <a:ext uri="{FF2B5EF4-FFF2-40B4-BE49-F238E27FC236}">
                <a16:creationId xmlns:a16="http://schemas.microsoft.com/office/drawing/2014/main" id="{0A839885-17E2-BEC9-0561-768BC05E7242}"/>
              </a:ext>
            </a:extLst>
          </p:cNvPr>
          <p:cNvSpPr txBox="1"/>
          <p:nvPr/>
        </p:nvSpPr>
        <p:spPr>
          <a:xfrm>
            <a:off x="3503612" y="2024263"/>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266</a:t>
            </a:r>
          </a:p>
        </p:txBody>
      </p:sp>
      <p:sp>
        <p:nvSpPr>
          <p:cNvPr id="15" name="TextBox 14">
            <a:extLst>
              <a:ext uri="{FF2B5EF4-FFF2-40B4-BE49-F238E27FC236}">
                <a16:creationId xmlns:a16="http://schemas.microsoft.com/office/drawing/2014/main" id="{A890E032-E717-EA56-9014-242838F7D507}"/>
              </a:ext>
            </a:extLst>
          </p:cNvPr>
          <p:cNvSpPr txBox="1"/>
          <p:nvPr/>
        </p:nvSpPr>
        <p:spPr>
          <a:xfrm>
            <a:off x="3877692" y="1681926"/>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295</a:t>
            </a:r>
          </a:p>
        </p:txBody>
      </p:sp>
      <p:sp>
        <p:nvSpPr>
          <p:cNvPr id="16" name="TextBox 15">
            <a:extLst>
              <a:ext uri="{FF2B5EF4-FFF2-40B4-BE49-F238E27FC236}">
                <a16:creationId xmlns:a16="http://schemas.microsoft.com/office/drawing/2014/main" id="{A6B8D83B-EDCB-A8E0-E6A8-0214F80A3FA8}"/>
              </a:ext>
            </a:extLst>
          </p:cNvPr>
          <p:cNvSpPr txBox="1"/>
          <p:nvPr/>
        </p:nvSpPr>
        <p:spPr>
          <a:xfrm>
            <a:off x="4859622" y="2015118"/>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266</a:t>
            </a:r>
          </a:p>
        </p:txBody>
      </p:sp>
      <p:sp>
        <p:nvSpPr>
          <p:cNvPr id="17" name="TextBox 16">
            <a:extLst>
              <a:ext uri="{FF2B5EF4-FFF2-40B4-BE49-F238E27FC236}">
                <a16:creationId xmlns:a16="http://schemas.microsoft.com/office/drawing/2014/main" id="{F37F4BA9-203C-D312-60AA-ED248082EA47}"/>
              </a:ext>
            </a:extLst>
          </p:cNvPr>
          <p:cNvSpPr txBox="1"/>
          <p:nvPr/>
        </p:nvSpPr>
        <p:spPr>
          <a:xfrm>
            <a:off x="5218112" y="1776591"/>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287</a:t>
            </a:r>
          </a:p>
        </p:txBody>
      </p:sp>
      <p:sp>
        <p:nvSpPr>
          <p:cNvPr id="18" name="TextBox 17">
            <a:extLst>
              <a:ext uri="{FF2B5EF4-FFF2-40B4-BE49-F238E27FC236}">
                <a16:creationId xmlns:a16="http://schemas.microsoft.com/office/drawing/2014/main" id="{0D8B7A7F-611E-276F-2467-EE6116FC4471}"/>
              </a:ext>
            </a:extLst>
          </p:cNvPr>
          <p:cNvSpPr txBox="1"/>
          <p:nvPr/>
        </p:nvSpPr>
        <p:spPr>
          <a:xfrm>
            <a:off x="5645007" y="2015117"/>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270</a:t>
            </a:r>
          </a:p>
        </p:txBody>
      </p:sp>
      <p:sp>
        <p:nvSpPr>
          <p:cNvPr id="19" name="TextBox 18">
            <a:extLst>
              <a:ext uri="{FF2B5EF4-FFF2-40B4-BE49-F238E27FC236}">
                <a16:creationId xmlns:a16="http://schemas.microsoft.com/office/drawing/2014/main" id="{5D14BC76-1DBC-0EE8-2D98-4A7B297FA346}"/>
              </a:ext>
            </a:extLst>
          </p:cNvPr>
          <p:cNvSpPr txBox="1"/>
          <p:nvPr/>
        </p:nvSpPr>
        <p:spPr>
          <a:xfrm>
            <a:off x="6551612" y="2506721"/>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233</a:t>
            </a:r>
          </a:p>
        </p:txBody>
      </p:sp>
      <p:sp>
        <p:nvSpPr>
          <p:cNvPr id="20" name="TextBox 19">
            <a:extLst>
              <a:ext uri="{FF2B5EF4-FFF2-40B4-BE49-F238E27FC236}">
                <a16:creationId xmlns:a16="http://schemas.microsoft.com/office/drawing/2014/main" id="{FE2A794F-C141-D87C-316D-8AFD902F9016}"/>
              </a:ext>
            </a:extLst>
          </p:cNvPr>
          <p:cNvSpPr txBox="1"/>
          <p:nvPr/>
        </p:nvSpPr>
        <p:spPr>
          <a:xfrm>
            <a:off x="7039403" y="1692905"/>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292</a:t>
            </a:r>
          </a:p>
        </p:txBody>
      </p:sp>
      <p:sp>
        <p:nvSpPr>
          <p:cNvPr id="21" name="TextBox 20">
            <a:extLst>
              <a:ext uri="{FF2B5EF4-FFF2-40B4-BE49-F238E27FC236}">
                <a16:creationId xmlns:a16="http://schemas.microsoft.com/office/drawing/2014/main" id="{39CAB1EB-AD92-B6E2-65A6-0557D962A575}"/>
              </a:ext>
            </a:extLst>
          </p:cNvPr>
          <p:cNvSpPr txBox="1"/>
          <p:nvPr/>
        </p:nvSpPr>
        <p:spPr>
          <a:xfrm>
            <a:off x="7420403" y="1312031"/>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321</a:t>
            </a:r>
          </a:p>
        </p:txBody>
      </p:sp>
      <p:sp>
        <p:nvSpPr>
          <p:cNvPr id="22" name="TextBox 21">
            <a:extLst>
              <a:ext uri="{FF2B5EF4-FFF2-40B4-BE49-F238E27FC236}">
                <a16:creationId xmlns:a16="http://schemas.microsoft.com/office/drawing/2014/main" id="{9F9DF5BA-A7CB-CDB9-FCD9-069BA6EBC12D}"/>
              </a:ext>
            </a:extLst>
          </p:cNvPr>
          <p:cNvSpPr txBox="1"/>
          <p:nvPr/>
        </p:nvSpPr>
        <p:spPr>
          <a:xfrm>
            <a:off x="8308109" y="2242975"/>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250</a:t>
            </a:r>
          </a:p>
        </p:txBody>
      </p:sp>
      <p:sp>
        <p:nvSpPr>
          <p:cNvPr id="23" name="TextBox 22">
            <a:extLst>
              <a:ext uri="{FF2B5EF4-FFF2-40B4-BE49-F238E27FC236}">
                <a16:creationId xmlns:a16="http://schemas.microsoft.com/office/drawing/2014/main" id="{6B7D6349-8B36-F8E1-7521-712A6725CE10}"/>
              </a:ext>
            </a:extLst>
          </p:cNvPr>
          <p:cNvSpPr txBox="1"/>
          <p:nvPr/>
        </p:nvSpPr>
        <p:spPr>
          <a:xfrm>
            <a:off x="8761412" y="2355921"/>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244</a:t>
            </a:r>
          </a:p>
        </p:txBody>
      </p:sp>
      <p:sp>
        <p:nvSpPr>
          <p:cNvPr id="24" name="TextBox 23">
            <a:extLst>
              <a:ext uri="{FF2B5EF4-FFF2-40B4-BE49-F238E27FC236}">
                <a16:creationId xmlns:a16="http://schemas.microsoft.com/office/drawing/2014/main" id="{1A64FBD2-BC95-7DED-63CD-017B39B41E16}"/>
              </a:ext>
            </a:extLst>
          </p:cNvPr>
          <p:cNvSpPr txBox="1"/>
          <p:nvPr/>
        </p:nvSpPr>
        <p:spPr>
          <a:xfrm>
            <a:off x="9149968" y="1542378"/>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304</a:t>
            </a:r>
          </a:p>
        </p:txBody>
      </p:sp>
      <p:sp>
        <p:nvSpPr>
          <p:cNvPr id="25" name="TextBox 24">
            <a:extLst>
              <a:ext uri="{FF2B5EF4-FFF2-40B4-BE49-F238E27FC236}">
                <a16:creationId xmlns:a16="http://schemas.microsoft.com/office/drawing/2014/main" id="{AAEC055D-D645-A2CF-1B83-F6CAA13BD6A7}"/>
              </a:ext>
            </a:extLst>
          </p:cNvPr>
          <p:cNvSpPr txBox="1"/>
          <p:nvPr/>
        </p:nvSpPr>
        <p:spPr>
          <a:xfrm>
            <a:off x="10091014" y="2024262"/>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266</a:t>
            </a:r>
          </a:p>
        </p:txBody>
      </p:sp>
      <p:sp>
        <p:nvSpPr>
          <p:cNvPr id="26" name="TextBox 25">
            <a:extLst>
              <a:ext uri="{FF2B5EF4-FFF2-40B4-BE49-F238E27FC236}">
                <a16:creationId xmlns:a16="http://schemas.microsoft.com/office/drawing/2014/main" id="{06C980B3-1BB4-D7A6-AD07-4DB00FABD4D8}"/>
              </a:ext>
            </a:extLst>
          </p:cNvPr>
          <p:cNvSpPr txBox="1"/>
          <p:nvPr/>
        </p:nvSpPr>
        <p:spPr>
          <a:xfrm>
            <a:off x="10531113" y="2111820"/>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262</a:t>
            </a:r>
          </a:p>
        </p:txBody>
      </p:sp>
      <p:sp>
        <p:nvSpPr>
          <p:cNvPr id="27" name="TextBox 26">
            <a:extLst>
              <a:ext uri="{FF2B5EF4-FFF2-40B4-BE49-F238E27FC236}">
                <a16:creationId xmlns:a16="http://schemas.microsoft.com/office/drawing/2014/main" id="{9D185848-FF52-1ACB-D239-0F0A9177F132}"/>
              </a:ext>
            </a:extLst>
          </p:cNvPr>
          <p:cNvSpPr txBox="1"/>
          <p:nvPr/>
        </p:nvSpPr>
        <p:spPr>
          <a:xfrm>
            <a:off x="10912113" y="2143527"/>
            <a:ext cx="381000" cy="238527"/>
          </a:xfrm>
          <a:prstGeom prst="rect">
            <a:avLst/>
          </a:prstGeom>
          <a:noFill/>
        </p:spPr>
        <p:txBody>
          <a:bodyPr wrap="square" rtlCol="0">
            <a:spAutoFit/>
          </a:bodyPr>
          <a:lstStyle/>
          <a:p>
            <a:pPr>
              <a:lnSpc>
                <a:spcPct val="95000"/>
              </a:lnSpc>
            </a:pPr>
            <a:r>
              <a:rPr lang="en-US" sz="1000" b="1" dirty="0">
                <a:latin typeface="Times New Roman" panose="02020603050405020304" pitchFamily="18" charset="0"/>
                <a:cs typeface="Times New Roman" panose="02020603050405020304" pitchFamily="18" charset="0"/>
              </a:rPr>
              <a:t>260</a:t>
            </a:r>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709A2587-9D7F-1235-30E1-0AAE8448B312}"/>
              </a:ext>
            </a:extLst>
          </p:cNvPr>
          <p:cNvGraphicFramePr/>
          <p:nvPr>
            <p:extLst>
              <p:ext uri="{D42A27DB-BD31-4B8C-83A1-F6EECF244321}">
                <p14:modId xmlns:p14="http://schemas.microsoft.com/office/powerpoint/2010/main" val="4047864595"/>
              </p:ext>
            </p:extLst>
          </p:nvPr>
        </p:nvGraphicFramePr>
        <p:xfrm>
          <a:off x="2031471" y="720372"/>
          <a:ext cx="8125883" cy="541725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39E92FC-F55B-CD2A-6892-87EC3312E6FB}"/>
              </a:ext>
            </a:extLst>
          </p:cNvPr>
          <p:cNvSpPr txBox="1"/>
          <p:nvPr/>
        </p:nvSpPr>
        <p:spPr>
          <a:xfrm rot="16200000">
            <a:off x="413614" y="2556598"/>
            <a:ext cx="2667000" cy="297004"/>
          </a:xfrm>
          <a:prstGeom prst="rect">
            <a:avLst/>
          </a:prstGeom>
          <a:noFill/>
        </p:spPr>
        <p:txBody>
          <a:bodyPr wrap="square" rtlCol="0">
            <a:spAutoFit/>
          </a:bodyPr>
          <a:lstStyle/>
          <a:p>
            <a:pPr algn="ctr">
              <a:lnSpc>
                <a:spcPct val="95000"/>
              </a:lnSpc>
            </a:pPr>
            <a:r>
              <a:rPr lang="en-US" sz="1400" dirty="0">
                <a:latin typeface="Times New Roman" panose="02020603050405020304" pitchFamily="18" charset="0"/>
                <a:cs typeface="Times New Roman" panose="02020603050405020304" pitchFamily="18" charset="0"/>
              </a:rPr>
              <a:t>Percentage of Students</a:t>
            </a:r>
          </a:p>
        </p:txBody>
      </p:sp>
      <p:sp>
        <p:nvSpPr>
          <p:cNvPr id="9" name="TextBox 8">
            <a:extLst>
              <a:ext uri="{FF2B5EF4-FFF2-40B4-BE49-F238E27FC236}">
                <a16:creationId xmlns:a16="http://schemas.microsoft.com/office/drawing/2014/main" id="{2C13BD1C-32B3-9A15-CD4B-5AA090986F1C}"/>
              </a:ext>
            </a:extLst>
          </p:cNvPr>
          <p:cNvSpPr txBox="1"/>
          <p:nvPr/>
        </p:nvSpPr>
        <p:spPr>
          <a:xfrm>
            <a:off x="4418012" y="5486400"/>
            <a:ext cx="26670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Race/Ethnicity</a:t>
            </a:r>
          </a:p>
        </p:txBody>
      </p:sp>
      <p:sp>
        <p:nvSpPr>
          <p:cNvPr id="12" name="TextBox 11">
            <a:extLst>
              <a:ext uri="{FF2B5EF4-FFF2-40B4-BE49-F238E27FC236}">
                <a16:creationId xmlns:a16="http://schemas.microsoft.com/office/drawing/2014/main" id="{ACB1D67F-BCF2-F6C2-93F9-8AD21FE75DFE}"/>
              </a:ext>
            </a:extLst>
          </p:cNvPr>
          <p:cNvSpPr txBox="1"/>
          <p:nvPr/>
        </p:nvSpPr>
        <p:spPr>
          <a:xfrm>
            <a:off x="265112" y="6556766"/>
            <a:ext cx="11658600" cy="261610"/>
          </a:xfrm>
          <a:prstGeom prst="rect">
            <a:avLst/>
          </a:prstGeom>
          <a:noFill/>
        </p:spPr>
        <p:txBody>
          <a:bodyPr wrap="square" rtlCol="0">
            <a:spAutoFit/>
          </a:bodyPr>
          <a:lstStyle/>
          <a:p>
            <a:r>
              <a:rPr lang="en-US" sz="1100" dirty="0">
                <a:solidFill>
                  <a:srgbClr val="000000"/>
                </a:solidFill>
                <a:effectLst/>
                <a:latin typeface="Times New Roman" panose="02020603050405020304" pitchFamily="18" charset="0"/>
                <a:cs typeface="Times New Roman" panose="02020603050405020304" pitchFamily="18" charset="0"/>
              </a:rPr>
              <a:t>Fall and Spring school enrollment data by grade level. Data source retrieved from </a:t>
            </a:r>
            <a:r>
              <a:rPr lang="en-US" sz="1100" dirty="0">
                <a:solidFill>
                  <a:srgbClr val="000000"/>
                </a:solidFill>
                <a:effectLst/>
                <a:latin typeface="Times New Roman" panose="02020603050405020304" pitchFamily="18" charset="0"/>
                <a:cs typeface="Times New Roman" panose="02020603050405020304" pitchFamily="18" charset="0"/>
                <a:hlinkClick r:id="rId3"/>
              </a:rPr>
              <a:t>https://gaawards.gosa.ga.gov/analytics/saw.dll?dashboard</a:t>
            </a:r>
            <a:r>
              <a:rPr lang="en-US" sz="1100" dirty="0">
                <a:solidFill>
                  <a:srgbClr val="000000"/>
                </a:solidFill>
                <a:effectLst/>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4A86E274-DD8B-48BA-8D8D-7D2144D75F2D}"/>
              </a:ext>
            </a:extLst>
          </p:cNvPr>
          <p:cNvSpPr txBox="1"/>
          <p:nvPr/>
        </p:nvSpPr>
        <p:spPr>
          <a:xfrm>
            <a:off x="2589212" y="4648200"/>
            <a:ext cx="2286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a:t>
            </a:r>
          </a:p>
        </p:txBody>
      </p:sp>
      <p:sp>
        <p:nvSpPr>
          <p:cNvPr id="14" name="TextBox 13">
            <a:extLst>
              <a:ext uri="{FF2B5EF4-FFF2-40B4-BE49-F238E27FC236}">
                <a16:creationId xmlns:a16="http://schemas.microsoft.com/office/drawing/2014/main" id="{0FC8B9A8-7B5B-6DBE-6E9F-E7A6E952C243}"/>
              </a:ext>
            </a:extLst>
          </p:cNvPr>
          <p:cNvSpPr txBox="1"/>
          <p:nvPr/>
        </p:nvSpPr>
        <p:spPr>
          <a:xfrm>
            <a:off x="2953666" y="4630963"/>
            <a:ext cx="2286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a:t>
            </a:r>
          </a:p>
        </p:txBody>
      </p:sp>
      <p:sp>
        <p:nvSpPr>
          <p:cNvPr id="15" name="TextBox 14">
            <a:extLst>
              <a:ext uri="{FF2B5EF4-FFF2-40B4-BE49-F238E27FC236}">
                <a16:creationId xmlns:a16="http://schemas.microsoft.com/office/drawing/2014/main" id="{264045E3-CFF7-6AF7-6019-5757A635727E}"/>
              </a:ext>
            </a:extLst>
          </p:cNvPr>
          <p:cNvSpPr txBox="1"/>
          <p:nvPr/>
        </p:nvSpPr>
        <p:spPr>
          <a:xfrm>
            <a:off x="3203820" y="4640052"/>
            <a:ext cx="2286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a:t>
            </a:r>
          </a:p>
        </p:txBody>
      </p:sp>
      <p:sp>
        <p:nvSpPr>
          <p:cNvPr id="16" name="TextBox 15">
            <a:extLst>
              <a:ext uri="{FF2B5EF4-FFF2-40B4-BE49-F238E27FC236}">
                <a16:creationId xmlns:a16="http://schemas.microsoft.com/office/drawing/2014/main" id="{A8F756C3-9938-20F5-3119-CCA2BBD7E035}"/>
              </a:ext>
            </a:extLst>
          </p:cNvPr>
          <p:cNvSpPr txBox="1"/>
          <p:nvPr/>
        </p:nvSpPr>
        <p:spPr>
          <a:xfrm>
            <a:off x="3808412" y="2057401"/>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41</a:t>
            </a:r>
          </a:p>
        </p:txBody>
      </p:sp>
      <p:sp>
        <p:nvSpPr>
          <p:cNvPr id="17" name="TextBox 16">
            <a:extLst>
              <a:ext uri="{FF2B5EF4-FFF2-40B4-BE49-F238E27FC236}">
                <a16:creationId xmlns:a16="http://schemas.microsoft.com/office/drawing/2014/main" id="{A83CAF17-5053-CB39-50F7-2461DF7B35B9}"/>
              </a:ext>
            </a:extLst>
          </p:cNvPr>
          <p:cNvSpPr txBox="1"/>
          <p:nvPr/>
        </p:nvSpPr>
        <p:spPr>
          <a:xfrm>
            <a:off x="4498588" y="2057401"/>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41</a:t>
            </a:r>
          </a:p>
        </p:txBody>
      </p:sp>
      <p:sp>
        <p:nvSpPr>
          <p:cNvPr id="18" name="TextBox 17">
            <a:extLst>
              <a:ext uri="{FF2B5EF4-FFF2-40B4-BE49-F238E27FC236}">
                <a16:creationId xmlns:a16="http://schemas.microsoft.com/office/drawing/2014/main" id="{C31B09A9-3E53-192B-AAAE-673B679B1D83}"/>
              </a:ext>
            </a:extLst>
          </p:cNvPr>
          <p:cNvSpPr txBox="1"/>
          <p:nvPr/>
        </p:nvSpPr>
        <p:spPr>
          <a:xfrm>
            <a:off x="4189412" y="2057400"/>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42</a:t>
            </a:r>
          </a:p>
        </p:txBody>
      </p:sp>
      <p:sp>
        <p:nvSpPr>
          <p:cNvPr id="19" name="TextBox 18">
            <a:extLst>
              <a:ext uri="{FF2B5EF4-FFF2-40B4-BE49-F238E27FC236}">
                <a16:creationId xmlns:a16="http://schemas.microsoft.com/office/drawing/2014/main" id="{2C85ED90-3A86-D199-8C8D-B1CA618FCECA}"/>
              </a:ext>
            </a:extLst>
          </p:cNvPr>
          <p:cNvSpPr txBox="1"/>
          <p:nvPr/>
        </p:nvSpPr>
        <p:spPr>
          <a:xfrm>
            <a:off x="5103812" y="3840480"/>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15</a:t>
            </a:r>
          </a:p>
        </p:txBody>
      </p:sp>
      <p:sp>
        <p:nvSpPr>
          <p:cNvPr id="20" name="TextBox 19">
            <a:extLst>
              <a:ext uri="{FF2B5EF4-FFF2-40B4-BE49-F238E27FC236}">
                <a16:creationId xmlns:a16="http://schemas.microsoft.com/office/drawing/2014/main" id="{1FF31864-7D87-BCD2-7783-9706514D4B3A}"/>
              </a:ext>
            </a:extLst>
          </p:cNvPr>
          <p:cNvSpPr txBox="1"/>
          <p:nvPr/>
        </p:nvSpPr>
        <p:spPr>
          <a:xfrm>
            <a:off x="5430166" y="3850329"/>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15</a:t>
            </a:r>
          </a:p>
        </p:txBody>
      </p:sp>
      <p:sp>
        <p:nvSpPr>
          <p:cNvPr id="21" name="TextBox 20">
            <a:extLst>
              <a:ext uri="{FF2B5EF4-FFF2-40B4-BE49-F238E27FC236}">
                <a16:creationId xmlns:a16="http://schemas.microsoft.com/office/drawing/2014/main" id="{6F576291-7AD1-CAAC-D699-D44075C0ECF5}"/>
              </a:ext>
            </a:extLst>
          </p:cNvPr>
          <p:cNvSpPr txBox="1"/>
          <p:nvPr/>
        </p:nvSpPr>
        <p:spPr>
          <a:xfrm>
            <a:off x="5701156" y="3840134"/>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15</a:t>
            </a:r>
          </a:p>
        </p:txBody>
      </p:sp>
      <p:sp>
        <p:nvSpPr>
          <p:cNvPr id="22" name="TextBox 21">
            <a:extLst>
              <a:ext uri="{FF2B5EF4-FFF2-40B4-BE49-F238E27FC236}">
                <a16:creationId xmlns:a16="http://schemas.microsoft.com/office/drawing/2014/main" id="{26F63278-10EA-9EEF-0988-4E239B7598E0}"/>
              </a:ext>
            </a:extLst>
          </p:cNvPr>
          <p:cNvSpPr txBox="1"/>
          <p:nvPr/>
        </p:nvSpPr>
        <p:spPr>
          <a:xfrm>
            <a:off x="7542212" y="2582180"/>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34</a:t>
            </a:r>
          </a:p>
        </p:txBody>
      </p:sp>
      <p:sp>
        <p:nvSpPr>
          <p:cNvPr id="23" name="TextBox 22">
            <a:extLst>
              <a:ext uri="{FF2B5EF4-FFF2-40B4-BE49-F238E27FC236}">
                <a16:creationId xmlns:a16="http://schemas.microsoft.com/office/drawing/2014/main" id="{0DB37BC8-FCB3-8474-DAA3-7B93FD806779}"/>
              </a:ext>
            </a:extLst>
          </p:cNvPr>
          <p:cNvSpPr txBox="1"/>
          <p:nvPr/>
        </p:nvSpPr>
        <p:spPr>
          <a:xfrm>
            <a:off x="7923212" y="2582179"/>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34</a:t>
            </a:r>
          </a:p>
        </p:txBody>
      </p:sp>
      <p:sp>
        <p:nvSpPr>
          <p:cNvPr id="24" name="TextBox 23">
            <a:extLst>
              <a:ext uri="{FF2B5EF4-FFF2-40B4-BE49-F238E27FC236}">
                <a16:creationId xmlns:a16="http://schemas.microsoft.com/office/drawing/2014/main" id="{01B35D90-B1F4-3EF3-962A-49F53760A94C}"/>
              </a:ext>
            </a:extLst>
          </p:cNvPr>
          <p:cNvSpPr txBox="1"/>
          <p:nvPr/>
        </p:nvSpPr>
        <p:spPr>
          <a:xfrm>
            <a:off x="8227927" y="2336341"/>
            <a:ext cx="3810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37</a:t>
            </a:r>
          </a:p>
        </p:txBody>
      </p:sp>
      <p:sp>
        <p:nvSpPr>
          <p:cNvPr id="25" name="TextBox 24">
            <a:extLst>
              <a:ext uri="{FF2B5EF4-FFF2-40B4-BE49-F238E27FC236}">
                <a16:creationId xmlns:a16="http://schemas.microsoft.com/office/drawing/2014/main" id="{9748E52E-97BB-CE50-B5FC-B6B4FEA2189E}"/>
              </a:ext>
            </a:extLst>
          </p:cNvPr>
          <p:cNvSpPr txBox="1"/>
          <p:nvPr/>
        </p:nvSpPr>
        <p:spPr>
          <a:xfrm>
            <a:off x="9006559" y="4487804"/>
            <a:ext cx="2286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6</a:t>
            </a:r>
          </a:p>
        </p:txBody>
      </p:sp>
      <p:sp>
        <p:nvSpPr>
          <p:cNvPr id="26" name="TextBox 25">
            <a:extLst>
              <a:ext uri="{FF2B5EF4-FFF2-40B4-BE49-F238E27FC236}">
                <a16:creationId xmlns:a16="http://schemas.microsoft.com/office/drawing/2014/main" id="{71FADFD2-54EB-371A-77FA-DC2ABF3EC701}"/>
              </a:ext>
            </a:extLst>
          </p:cNvPr>
          <p:cNvSpPr txBox="1"/>
          <p:nvPr/>
        </p:nvSpPr>
        <p:spPr>
          <a:xfrm>
            <a:off x="9256713" y="4487804"/>
            <a:ext cx="2286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6</a:t>
            </a:r>
          </a:p>
        </p:txBody>
      </p:sp>
      <p:sp>
        <p:nvSpPr>
          <p:cNvPr id="27" name="TextBox 26">
            <a:extLst>
              <a:ext uri="{FF2B5EF4-FFF2-40B4-BE49-F238E27FC236}">
                <a16:creationId xmlns:a16="http://schemas.microsoft.com/office/drawing/2014/main" id="{B845E18A-0F5A-07B3-9438-C277319C14AB}"/>
              </a:ext>
            </a:extLst>
          </p:cNvPr>
          <p:cNvSpPr txBox="1"/>
          <p:nvPr/>
        </p:nvSpPr>
        <p:spPr>
          <a:xfrm>
            <a:off x="9602598" y="4528329"/>
            <a:ext cx="228600" cy="245837"/>
          </a:xfrm>
          <a:prstGeom prst="rect">
            <a:avLst/>
          </a:prstGeom>
          <a:noFill/>
        </p:spPr>
        <p:txBody>
          <a:bodyPr wrap="square" rtlCol="0">
            <a:spAutoFit/>
          </a:bodyPr>
          <a:lstStyle/>
          <a:p>
            <a:pPr>
              <a:lnSpc>
                <a:spcPct val="95000"/>
              </a:lnSpc>
            </a:pPr>
            <a:r>
              <a:rPr lang="en-US" sz="1050" b="1"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28623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ACBFC45-6BD4-BC22-29DC-040F6E0B0D28}"/>
              </a:ext>
            </a:extLst>
          </p:cNvPr>
          <p:cNvGraphicFramePr/>
          <p:nvPr>
            <p:extLst>
              <p:ext uri="{D42A27DB-BD31-4B8C-83A1-F6EECF244321}">
                <p14:modId xmlns:p14="http://schemas.microsoft.com/office/powerpoint/2010/main" val="690555153"/>
              </p:ext>
            </p:extLst>
          </p:nvPr>
        </p:nvGraphicFramePr>
        <p:xfrm>
          <a:off x="2031471" y="720372"/>
          <a:ext cx="8125883" cy="54172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5962B64-5ED1-07F7-B049-F0D7ECD088DC}"/>
              </a:ext>
            </a:extLst>
          </p:cNvPr>
          <p:cNvSpPr txBox="1"/>
          <p:nvPr/>
        </p:nvSpPr>
        <p:spPr>
          <a:xfrm rot="16200000">
            <a:off x="-43586" y="2861398"/>
            <a:ext cx="3429000" cy="297004"/>
          </a:xfrm>
          <a:prstGeom prst="rect">
            <a:avLst/>
          </a:prstGeom>
          <a:noFill/>
        </p:spPr>
        <p:txBody>
          <a:bodyPr wrap="square" rtlCol="0">
            <a:spAutoFit/>
          </a:bodyPr>
          <a:lstStyle/>
          <a:p>
            <a:pPr algn="ctr">
              <a:lnSpc>
                <a:spcPct val="95000"/>
              </a:lnSpc>
            </a:pPr>
            <a:r>
              <a:rPr lang="en-US" sz="1400" b="1" dirty="0">
                <a:latin typeface="Times New Roman" panose="02020603050405020304" pitchFamily="18" charset="0"/>
                <a:cs typeface="Times New Roman" panose="02020603050405020304" pitchFamily="18" charset="0"/>
              </a:rPr>
              <a:t>Percentage of students</a:t>
            </a:r>
          </a:p>
        </p:txBody>
      </p:sp>
      <p:sp>
        <p:nvSpPr>
          <p:cNvPr id="6" name="TextBox 5">
            <a:extLst>
              <a:ext uri="{FF2B5EF4-FFF2-40B4-BE49-F238E27FC236}">
                <a16:creationId xmlns:a16="http://schemas.microsoft.com/office/drawing/2014/main" id="{3B49B665-60DE-CA39-1489-80B9C2E55050}"/>
              </a:ext>
            </a:extLst>
          </p:cNvPr>
          <p:cNvSpPr txBox="1"/>
          <p:nvPr/>
        </p:nvSpPr>
        <p:spPr>
          <a:xfrm>
            <a:off x="3656012" y="5562600"/>
            <a:ext cx="34290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Subgroups</a:t>
            </a:r>
          </a:p>
        </p:txBody>
      </p:sp>
      <p:sp>
        <p:nvSpPr>
          <p:cNvPr id="7" name="TextBox 6">
            <a:extLst>
              <a:ext uri="{FF2B5EF4-FFF2-40B4-BE49-F238E27FC236}">
                <a16:creationId xmlns:a16="http://schemas.microsoft.com/office/drawing/2014/main" id="{215BF3F1-1B49-DEC6-1452-DA120DDDB88E}"/>
              </a:ext>
            </a:extLst>
          </p:cNvPr>
          <p:cNvSpPr txBox="1"/>
          <p:nvPr/>
        </p:nvSpPr>
        <p:spPr>
          <a:xfrm>
            <a:off x="265112" y="6556766"/>
            <a:ext cx="11658600" cy="261610"/>
          </a:xfrm>
          <a:prstGeom prst="rect">
            <a:avLst/>
          </a:prstGeom>
          <a:noFill/>
        </p:spPr>
        <p:txBody>
          <a:bodyPr wrap="square" rtlCol="0">
            <a:spAutoFit/>
          </a:bodyPr>
          <a:lstStyle/>
          <a:p>
            <a:r>
              <a:rPr lang="en-US" sz="1100" dirty="0">
                <a:solidFill>
                  <a:srgbClr val="000000"/>
                </a:solidFill>
                <a:effectLst/>
                <a:latin typeface="Times New Roman" panose="02020603050405020304" pitchFamily="18" charset="0"/>
                <a:cs typeface="Times New Roman" panose="02020603050405020304" pitchFamily="18" charset="0"/>
              </a:rPr>
              <a:t>Fall and Spring school enrollment data by grade level. Data source retrieved from </a:t>
            </a:r>
            <a:r>
              <a:rPr lang="en-US" sz="1100" dirty="0">
                <a:solidFill>
                  <a:srgbClr val="000000"/>
                </a:solidFill>
                <a:effectLst/>
                <a:latin typeface="Times New Roman" panose="02020603050405020304" pitchFamily="18" charset="0"/>
                <a:cs typeface="Times New Roman" panose="02020603050405020304" pitchFamily="18" charset="0"/>
                <a:hlinkClick r:id="rId3"/>
              </a:rPr>
              <a:t>https://gaawards.gosa.ga.gov/analytics/saw.dll?dashboard</a:t>
            </a:r>
            <a:r>
              <a:rPr lang="en-US" sz="1100" dirty="0">
                <a:solidFill>
                  <a:srgbClr val="000000"/>
                </a:solidFill>
                <a:effectLst/>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EAE3C988-E7E1-D4E1-5003-0E814CDB320A}"/>
              </a:ext>
            </a:extLst>
          </p:cNvPr>
          <p:cNvSpPr txBox="1"/>
          <p:nvPr/>
        </p:nvSpPr>
        <p:spPr>
          <a:xfrm>
            <a:off x="2894012" y="4343400"/>
            <a:ext cx="4572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10</a:t>
            </a:r>
            <a:endParaRPr lang="en-US" sz="11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C166561-8CA5-E38C-9120-1262875DA819}"/>
              </a:ext>
            </a:extLst>
          </p:cNvPr>
          <p:cNvSpPr txBox="1"/>
          <p:nvPr/>
        </p:nvSpPr>
        <p:spPr>
          <a:xfrm>
            <a:off x="3427412" y="4378651"/>
            <a:ext cx="4572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11</a:t>
            </a:r>
            <a:endParaRPr lang="en-US" sz="11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4E90E89-6743-53CF-F182-90CB3B98B243}"/>
              </a:ext>
            </a:extLst>
          </p:cNvPr>
          <p:cNvSpPr txBox="1"/>
          <p:nvPr/>
        </p:nvSpPr>
        <p:spPr>
          <a:xfrm>
            <a:off x="4096666" y="4378651"/>
            <a:ext cx="4572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11</a:t>
            </a:r>
            <a:endParaRPr lang="en-US" sz="11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BC465E6-AF48-E414-DBA4-2220C28220FD}"/>
              </a:ext>
            </a:extLst>
          </p:cNvPr>
          <p:cNvSpPr txBox="1"/>
          <p:nvPr/>
        </p:nvSpPr>
        <p:spPr>
          <a:xfrm>
            <a:off x="5484812" y="2057400"/>
            <a:ext cx="4572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49</a:t>
            </a:r>
            <a:endParaRPr lang="en-US" sz="11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505C518-7622-2137-A027-F176B3323FE7}"/>
              </a:ext>
            </a:extLst>
          </p:cNvPr>
          <p:cNvSpPr txBox="1"/>
          <p:nvPr/>
        </p:nvSpPr>
        <p:spPr>
          <a:xfrm>
            <a:off x="6094412" y="2992040"/>
            <a:ext cx="4572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33</a:t>
            </a:r>
            <a:endParaRPr lang="en-US" sz="11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F05F868-7DD6-565B-B042-5EAEBBD54787}"/>
              </a:ext>
            </a:extLst>
          </p:cNvPr>
          <p:cNvSpPr txBox="1"/>
          <p:nvPr/>
        </p:nvSpPr>
        <p:spPr>
          <a:xfrm>
            <a:off x="6595744" y="1733445"/>
            <a:ext cx="4572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54</a:t>
            </a:r>
            <a:endParaRPr lang="en-US" sz="11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B0FA80B-C2F0-06D9-04BC-2D13DF60723A}"/>
              </a:ext>
            </a:extLst>
          </p:cNvPr>
          <p:cNvSpPr txBox="1"/>
          <p:nvPr/>
        </p:nvSpPr>
        <p:spPr>
          <a:xfrm>
            <a:off x="7999412" y="4378651"/>
            <a:ext cx="4572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10.5</a:t>
            </a:r>
            <a:endParaRPr lang="en-US" sz="11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A02C992-1F8A-A8AB-30A3-31DF2A9EB6C9}"/>
              </a:ext>
            </a:extLst>
          </p:cNvPr>
          <p:cNvSpPr txBox="1"/>
          <p:nvPr/>
        </p:nvSpPr>
        <p:spPr>
          <a:xfrm>
            <a:off x="8567779" y="4381241"/>
            <a:ext cx="4572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10.8</a:t>
            </a:r>
            <a:endParaRPr lang="en-US" sz="11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6021B1E-46D0-7F0C-0387-FC964D2B7879}"/>
              </a:ext>
            </a:extLst>
          </p:cNvPr>
          <p:cNvSpPr txBox="1"/>
          <p:nvPr/>
        </p:nvSpPr>
        <p:spPr>
          <a:xfrm>
            <a:off x="9218612" y="4876800"/>
            <a:ext cx="457200" cy="267766"/>
          </a:xfrm>
          <a:prstGeom prst="rect">
            <a:avLst/>
          </a:prstGeom>
          <a:noFill/>
        </p:spPr>
        <p:txBody>
          <a:bodyPr wrap="square" rtlCol="0">
            <a:spAutoFit/>
          </a:bodyPr>
          <a:lstStyle/>
          <a:p>
            <a:pPr>
              <a:lnSpc>
                <a:spcPct val="95000"/>
              </a:lnSpc>
            </a:pPr>
            <a:r>
              <a:rPr lang="en-US" sz="1200" b="1" dirty="0">
                <a:latin typeface="Times New Roman" panose="02020603050405020304" pitchFamily="18" charset="0"/>
                <a:cs typeface="Times New Roman" panose="02020603050405020304" pitchFamily="18" charset="0"/>
              </a:rPr>
              <a:t>3</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4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5E46C5B-6956-0711-F8E9-D43639048D89}"/>
              </a:ext>
            </a:extLst>
          </p:cNvPr>
          <p:cNvGraphicFramePr/>
          <p:nvPr>
            <p:extLst>
              <p:ext uri="{D42A27DB-BD31-4B8C-83A1-F6EECF244321}">
                <p14:modId xmlns:p14="http://schemas.microsoft.com/office/powerpoint/2010/main" val="2717978862"/>
              </p:ext>
            </p:extLst>
          </p:nvPr>
        </p:nvGraphicFramePr>
        <p:xfrm>
          <a:off x="1217612" y="304800"/>
          <a:ext cx="9525000" cy="58328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5A7C49D3-C8BD-996E-C217-9CB729A5B9EF}"/>
              </a:ext>
            </a:extLst>
          </p:cNvPr>
          <p:cNvSpPr txBox="1"/>
          <p:nvPr/>
        </p:nvSpPr>
        <p:spPr>
          <a:xfrm flipH="1">
            <a:off x="2817812" y="1956654"/>
            <a:ext cx="331788" cy="2531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5000"/>
              </a:lnSpc>
            </a:pPr>
            <a:r>
              <a:rPr lang="en-US" b="1" dirty="0">
                <a:latin typeface="Times New Roman" panose="02020603050405020304" pitchFamily="18" charset="0"/>
                <a:cs typeface="Times New Roman" panose="02020603050405020304" pitchFamily="18" charset="0"/>
              </a:rPr>
              <a:t>64</a:t>
            </a:r>
          </a:p>
        </p:txBody>
      </p:sp>
      <p:sp>
        <p:nvSpPr>
          <p:cNvPr id="6" name="TextBox 1">
            <a:extLst>
              <a:ext uri="{FF2B5EF4-FFF2-40B4-BE49-F238E27FC236}">
                <a16:creationId xmlns:a16="http://schemas.microsoft.com/office/drawing/2014/main" id="{51E24336-890E-249B-85B5-57312C1DB62F}"/>
              </a:ext>
            </a:extLst>
          </p:cNvPr>
          <p:cNvSpPr txBox="1"/>
          <p:nvPr/>
        </p:nvSpPr>
        <p:spPr>
          <a:xfrm flipH="1">
            <a:off x="3149600" y="1830081"/>
            <a:ext cx="331788" cy="2531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5000"/>
              </a:lnSpc>
            </a:pPr>
            <a:r>
              <a:rPr lang="en-US" b="1" dirty="0">
                <a:latin typeface="Times New Roman" panose="02020603050405020304" pitchFamily="18" charset="0"/>
                <a:cs typeface="Times New Roman" panose="02020603050405020304" pitchFamily="18" charset="0"/>
              </a:rPr>
              <a:t>66</a:t>
            </a:r>
          </a:p>
        </p:txBody>
      </p:sp>
      <p:sp>
        <p:nvSpPr>
          <p:cNvPr id="7" name="TextBox 1">
            <a:extLst>
              <a:ext uri="{FF2B5EF4-FFF2-40B4-BE49-F238E27FC236}">
                <a16:creationId xmlns:a16="http://schemas.microsoft.com/office/drawing/2014/main" id="{15502A9B-0985-6BC3-498A-B8001F1BCD0D}"/>
              </a:ext>
            </a:extLst>
          </p:cNvPr>
          <p:cNvSpPr txBox="1"/>
          <p:nvPr/>
        </p:nvSpPr>
        <p:spPr>
          <a:xfrm flipH="1">
            <a:off x="3481388" y="1727333"/>
            <a:ext cx="331788" cy="2531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5000"/>
              </a:lnSpc>
            </a:pPr>
            <a:r>
              <a:rPr lang="en-US" b="1" dirty="0">
                <a:latin typeface="Times New Roman" panose="02020603050405020304" pitchFamily="18" charset="0"/>
                <a:cs typeface="Times New Roman" panose="02020603050405020304" pitchFamily="18" charset="0"/>
              </a:rPr>
              <a:t>68</a:t>
            </a:r>
          </a:p>
        </p:txBody>
      </p:sp>
      <p:sp>
        <p:nvSpPr>
          <p:cNvPr id="8" name="TextBox 1">
            <a:extLst>
              <a:ext uri="{FF2B5EF4-FFF2-40B4-BE49-F238E27FC236}">
                <a16:creationId xmlns:a16="http://schemas.microsoft.com/office/drawing/2014/main" id="{F72DD858-D84B-CC3B-F048-B1B4DBA57DE2}"/>
              </a:ext>
            </a:extLst>
          </p:cNvPr>
          <p:cNvSpPr txBox="1"/>
          <p:nvPr/>
        </p:nvSpPr>
        <p:spPr>
          <a:xfrm flipH="1">
            <a:off x="4037012" y="4724400"/>
            <a:ext cx="228600" cy="2531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5000"/>
              </a:lnSpc>
            </a:pPr>
            <a:r>
              <a:rPr lang="en-US" b="1" dirty="0">
                <a:latin typeface="Times New Roman" panose="02020603050405020304" pitchFamily="18" charset="0"/>
                <a:cs typeface="Times New Roman" panose="02020603050405020304" pitchFamily="18" charset="0"/>
              </a:rPr>
              <a:t>6</a:t>
            </a:r>
          </a:p>
        </p:txBody>
      </p:sp>
      <p:sp>
        <p:nvSpPr>
          <p:cNvPr id="9" name="TextBox 1">
            <a:extLst>
              <a:ext uri="{FF2B5EF4-FFF2-40B4-BE49-F238E27FC236}">
                <a16:creationId xmlns:a16="http://schemas.microsoft.com/office/drawing/2014/main" id="{09640881-C988-034F-0987-E033F9335D66}"/>
              </a:ext>
            </a:extLst>
          </p:cNvPr>
          <p:cNvSpPr txBox="1"/>
          <p:nvPr/>
        </p:nvSpPr>
        <p:spPr>
          <a:xfrm flipH="1">
            <a:off x="4265612" y="4724400"/>
            <a:ext cx="228600" cy="2531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5000"/>
              </a:lnSpc>
            </a:pPr>
            <a:r>
              <a:rPr lang="en-US" b="1" dirty="0">
                <a:latin typeface="Times New Roman" panose="02020603050405020304" pitchFamily="18" charset="0"/>
                <a:cs typeface="Times New Roman" panose="02020603050405020304" pitchFamily="18" charset="0"/>
              </a:rPr>
              <a:t>6</a:t>
            </a:r>
          </a:p>
        </p:txBody>
      </p:sp>
      <p:sp>
        <p:nvSpPr>
          <p:cNvPr id="10" name="TextBox 1">
            <a:extLst>
              <a:ext uri="{FF2B5EF4-FFF2-40B4-BE49-F238E27FC236}">
                <a16:creationId xmlns:a16="http://schemas.microsoft.com/office/drawing/2014/main" id="{8D8769C1-AB2A-780C-C330-AD1F25F383D8}"/>
              </a:ext>
            </a:extLst>
          </p:cNvPr>
          <p:cNvSpPr txBox="1"/>
          <p:nvPr/>
        </p:nvSpPr>
        <p:spPr>
          <a:xfrm flipH="1">
            <a:off x="4494212" y="4698573"/>
            <a:ext cx="228600" cy="2531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5000"/>
              </a:lnSpc>
            </a:pPr>
            <a:r>
              <a:rPr lang="en-US" b="1" dirty="0">
                <a:latin typeface="Times New Roman" panose="02020603050405020304" pitchFamily="18" charset="0"/>
                <a:cs typeface="Times New Roman" panose="02020603050405020304" pitchFamily="18" charset="0"/>
              </a:rPr>
              <a:t>7</a:t>
            </a:r>
          </a:p>
        </p:txBody>
      </p:sp>
      <p:sp>
        <p:nvSpPr>
          <p:cNvPr id="11" name="TextBox 1">
            <a:extLst>
              <a:ext uri="{FF2B5EF4-FFF2-40B4-BE49-F238E27FC236}">
                <a16:creationId xmlns:a16="http://schemas.microsoft.com/office/drawing/2014/main" id="{2CDEB9B4-13A0-54A6-5A7A-35B812AF2CF1}"/>
              </a:ext>
            </a:extLst>
          </p:cNvPr>
          <p:cNvSpPr txBox="1"/>
          <p:nvPr/>
        </p:nvSpPr>
        <p:spPr>
          <a:xfrm flipH="1">
            <a:off x="5103812" y="2133600"/>
            <a:ext cx="457200" cy="2531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5000"/>
              </a:lnSpc>
            </a:pPr>
            <a:r>
              <a:rPr lang="en-US" b="1" dirty="0">
                <a:latin typeface="Times New Roman" panose="02020603050405020304" pitchFamily="18" charset="0"/>
                <a:cs typeface="Times New Roman" panose="02020603050405020304" pitchFamily="18" charset="0"/>
              </a:rPr>
              <a:t>60</a:t>
            </a:r>
          </a:p>
        </p:txBody>
      </p:sp>
      <p:sp>
        <p:nvSpPr>
          <p:cNvPr id="12" name="TextBox 1">
            <a:extLst>
              <a:ext uri="{FF2B5EF4-FFF2-40B4-BE49-F238E27FC236}">
                <a16:creationId xmlns:a16="http://schemas.microsoft.com/office/drawing/2014/main" id="{EF347F62-FBB8-A827-DA79-5D4A518E13C0}"/>
              </a:ext>
            </a:extLst>
          </p:cNvPr>
          <p:cNvSpPr txBox="1"/>
          <p:nvPr/>
        </p:nvSpPr>
        <p:spPr>
          <a:xfrm flipH="1">
            <a:off x="5382640" y="2109054"/>
            <a:ext cx="331788" cy="2531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5000"/>
              </a:lnSpc>
            </a:pPr>
            <a:r>
              <a:rPr lang="en-US" b="1" dirty="0">
                <a:latin typeface="Times New Roman" panose="02020603050405020304" pitchFamily="18" charset="0"/>
                <a:cs typeface="Times New Roman" panose="02020603050405020304" pitchFamily="18" charset="0"/>
              </a:rPr>
              <a:t>61</a:t>
            </a:r>
          </a:p>
        </p:txBody>
      </p:sp>
      <p:sp>
        <p:nvSpPr>
          <p:cNvPr id="13" name="TextBox 1">
            <a:extLst>
              <a:ext uri="{FF2B5EF4-FFF2-40B4-BE49-F238E27FC236}">
                <a16:creationId xmlns:a16="http://schemas.microsoft.com/office/drawing/2014/main" id="{0BF64E09-23D6-E8DD-F62C-6B41B785BA4A}"/>
              </a:ext>
            </a:extLst>
          </p:cNvPr>
          <p:cNvSpPr txBox="1"/>
          <p:nvPr/>
        </p:nvSpPr>
        <p:spPr>
          <a:xfrm flipH="1">
            <a:off x="9675812" y="4949555"/>
            <a:ext cx="228600" cy="2531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5000"/>
              </a:lnSpc>
            </a:pPr>
            <a:r>
              <a:rPr lang="en-US" b="1" dirty="0">
                <a:latin typeface="Times New Roman" panose="02020603050405020304" pitchFamily="18" charset="0"/>
                <a:cs typeface="Times New Roman" panose="02020603050405020304" pitchFamily="18" charset="0"/>
              </a:rPr>
              <a:t>2</a:t>
            </a:r>
          </a:p>
        </p:txBody>
      </p:sp>
      <p:sp>
        <p:nvSpPr>
          <p:cNvPr id="14" name="TextBox 1">
            <a:extLst>
              <a:ext uri="{FF2B5EF4-FFF2-40B4-BE49-F238E27FC236}">
                <a16:creationId xmlns:a16="http://schemas.microsoft.com/office/drawing/2014/main" id="{444A1102-4B4F-D762-BA1C-D5E0FBAD483E}"/>
              </a:ext>
            </a:extLst>
          </p:cNvPr>
          <p:cNvSpPr txBox="1"/>
          <p:nvPr/>
        </p:nvSpPr>
        <p:spPr>
          <a:xfrm flipH="1">
            <a:off x="9936352" y="4957418"/>
            <a:ext cx="228600" cy="2531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5000"/>
              </a:lnSpc>
            </a:pPr>
            <a:r>
              <a:rPr lang="en-US" b="1" dirty="0">
                <a:latin typeface="Times New Roman" panose="02020603050405020304" pitchFamily="18" charset="0"/>
                <a:cs typeface="Times New Roman" panose="02020603050405020304" pitchFamily="18" charset="0"/>
              </a:rPr>
              <a:t>2</a:t>
            </a:r>
          </a:p>
        </p:txBody>
      </p:sp>
      <p:sp>
        <p:nvSpPr>
          <p:cNvPr id="15" name="TextBox 1">
            <a:extLst>
              <a:ext uri="{FF2B5EF4-FFF2-40B4-BE49-F238E27FC236}">
                <a16:creationId xmlns:a16="http://schemas.microsoft.com/office/drawing/2014/main" id="{05076D74-B3DD-A2EC-94ED-3BB18B7BB2EF}"/>
              </a:ext>
            </a:extLst>
          </p:cNvPr>
          <p:cNvSpPr txBox="1"/>
          <p:nvPr/>
        </p:nvSpPr>
        <p:spPr>
          <a:xfrm flipH="1">
            <a:off x="10164952" y="4949555"/>
            <a:ext cx="228600" cy="2531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5000"/>
              </a:lnSpc>
            </a:pPr>
            <a:r>
              <a:rPr lang="en-US" b="1" dirty="0">
                <a:latin typeface="Times New Roman" panose="02020603050405020304" pitchFamily="18" charset="0"/>
                <a:cs typeface="Times New Roman" panose="02020603050405020304" pitchFamily="18" charset="0"/>
              </a:rPr>
              <a:t>2</a:t>
            </a:r>
          </a:p>
        </p:txBody>
      </p:sp>
      <p:sp>
        <p:nvSpPr>
          <p:cNvPr id="16" name="TextBox 15">
            <a:extLst>
              <a:ext uri="{FF2B5EF4-FFF2-40B4-BE49-F238E27FC236}">
                <a16:creationId xmlns:a16="http://schemas.microsoft.com/office/drawing/2014/main" id="{013F9078-9F1E-71FA-0128-F397330A1F8E}"/>
              </a:ext>
            </a:extLst>
          </p:cNvPr>
          <p:cNvSpPr txBox="1"/>
          <p:nvPr/>
        </p:nvSpPr>
        <p:spPr>
          <a:xfrm>
            <a:off x="4875212" y="5562600"/>
            <a:ext cx="2209800" cy="267766"/>
          </a:xfrm>
          <a:prstGeom prst="rect">
            <a:avLst/>
          </a:prstGeom>
          <a:noFill/>
        </p:spPr>
        <p:txBody>
          <a:bodyPr wrap="square" rtlCol="0">
            <a:spAutoFit/>
          </a:bodyPr>
          <a:lstStyle/>
          <a:p>
            <a:pPr algn="ctr">
              <a:lnSpc>
                <a:spcPct val="95000"/>
              </a:lnSpc>
            </a:pPr>
            <a:r>
              <a:rPr lang="en-US" sz="1200" b="1" dirty="0">
                <a:latin typeface="Times New Roman" panose="02020603050405020304" pitchFamily="18" charset="0"/>
                <a:cs typeface="Times New Roman" panose="02020603050405020304" pitchFamily="18" charset="0"/>
              </a:rPr>
              <a:t>Demographics</a:t>
            </a:r>
          </a:p>
        </p:txBody>
      </p:sp>
      <p:sp>
        <p:nvSpPr>
          <p:cNvPr id="17" name="TextBox 16">
            <a:extLst>
              <a:ext uri="{FF2B5EF4-FFF2-40B4-BE49-F238E27FC236}">
                <a16:creationId xmlns:a16="http://schemas.microsoft.com/office/drawing/2014/main" id="{343F9744-7629-D21C-48D8-3F88C6E74A8F}"/>
              </a:ext>
            </a:extLst>
          </p:cNvPr>
          <p:cNvSpPr txBox="1"/>
          <p:nvPr/>
        </p:nvSpPr>
        <p:spPr>
          <a:xfrm>
            <a:off x="265112" y="6556766"/>
            <a:ext cx="11658600" cy="261610"/>
          </a:xfrm>
          <a:prstGeom prst="rect">
            <a:avLst/>
          </a:prstGeom>
          <a:noFill/>
        </p:spPr>
        <p:txBody>
          <a:bodyPr wrap="square" rtlCol="0">
            <a:spAutoFit/>
          </a:bodyPr>
          <a:lstStyle/>
          <a:p>
            <a:r>
              <a:rPr lang="en-US" sz="1100" dirty="0">
                <a:solidFill>
                  <a:srgbClr val="000000"/>
                </a:solidFill>
                <a:effectLst/>
                <a:latin typeface="Times New Roman" panose="02020603050405020304" pitchFamily="18" charset="0"/>
                <a:cs typeface="Times New Roman" panose="02020603050405020304" pitchFamily="18" charset="0"/>
              </a:rPr>
              <a:t>Fall and Spring school enrollment data by grade level. Data source retrieved from </a:t>
            </a:r>
            <a:r>
              <a:rPr lang="en-US" sz="1100" dirty="0">
                <a:solidFill>
                  <a:srgbClr val="000000"/>
                </a:solidFill>
                <a:effectLst/>
                <a:latin typeface="Times New Roman" panose="02020603050405020304" pitchFamily="18" charset="0"/>
                <a:cs typeface="Times New Roman" panose="02020603050405020304" pitchFamily="18" charset="0"/>
                <a:hlinkClick r:id="rId3"/>
              </a:rPr>
              <a:t>https://gaawards.gosa.ga.gov/analytics/saw.dll?dashboard</a:t>
            </a:r>
            <a:r>
              <a:rPr lang="en-US" sz="1100" dirty="0">
                <a:solidFill>
                  <a:srgbClr val="000000"/>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2128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49B3-3FE4-973C-220C-07BE52C283F9}"/>
              </a:ext>
            </a:extLst>
          </p:cNvPr>
          <p:cNvSpPr>
            <a:spLocks noGrp="1"/>
          </p:cNvSpPr>
          <p:nvPr>
            <p:ph type="title"/>
          </p:nvPr>
        </p:nvSpPr>
        <p:spPr>
          <a:xfrm>
            <a:off x="1141412" y="1447800"/>
            <a:ext cx="10157354" cy="2209800"/>
          </a:xfrm>
        </p:spPr>
        <p:txBody>
          <a:bodyPr>
            <a:normAutofit/>
          </a:bodyPr>
          <a:lstStyle/>
          <a:p>
            <a:r>
              <a:rPr lang="en-US" sz="8000" dirty="0"/>
              <a:t>Achievement Data</a:t>
            </a:r>
          </a:p>
        </p:txBody>
      </p:sp>
    </p:spTree>
    <p:extLst>
      <p:ext uri="{BB962C8B-B14F-4D97-AF65-F5344CB8AC3E}">
        <p14:creationId xmlns:p14="http://schemas.microsoft.com/office/powerpoint/2010/main" val="261329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table with text and numbers&#10;&#10;Description automatically generated">
            <a:extLst>
              <a:ext uri="{FF2B5EF4-FFF2-40B4-BE49-F238E27FC236}">
                <a16:creationId xmlns:a16="http://schemas.microsoft.com/office/drawing/2014/main" id="{70D3D507-2D4A-EA03-7140-151A62023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 y="1752600"/>
            <a:ext cx="4190997" cy="4216052"/>
          </a:xfrm>
          <a:prstGeom prst="rect">
            <a:avLst/>
          </a:prstGeom>
        </p:spPr>
      </p:pic>
      <p:pic>
        <p:nvPicPr>
          <p:cNvPr id="10" name="Picture 9" descr="A screen shot of a graph&#10;&#10;Description automatically generated">
            <a:extLst>
              <a:ext uri="{FF2B5EF4-FFF2-40B4-BE49-F238E27FC236}">
                <a16:creationId xmlns:a16="http://schemas.microsoft.com/office/drawing/2014/main" id="{9323500F-32E0-B29E-B3D9-582E02B6A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177" y="1752600"/>
            <a:ext cx="4190998" cy="4216052"/>
          </a:xfrm>
          <a:prstGeom prst="rect">
            <a:avLst/>
          </a:prstGeom>
        </p:spPr>
      </p:pic>
      <p:pic>
        <p:nvPicPr>
          <p:cNvPr id="12" name="Picture 11" descr="A table with text on it&#10;&#10;Description automatically generated">
            <a:extLst>
              <a:ext uri="{FF2B5EF4-FFF2-40B4-BE49-F238E27FC236}">
                <a16:creationId xmlns:a16="http://schemas.microsoft.com/office/drawing/2014/main" id="{E13B5BDA-F5DB-F55C-7217-FAD9731C4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0175" y="1752600"/>
            <a:ext cx="3971631" cy="4216052"/>
          </a:xfrm>
          <a:prstGeom prst="rect">
            <a:avLst/>
          </a:prstGeom>
        </p:spPr>
      </p:pic>
      <p:sp>
        <p:nvSpPr>
          <p:cNvPr id="13" name="TextBox 12">
            <a:extLst>
              <a:ext uri="{FF2B5EF4-FFF2-40B4-BE49-F238E27FC236}">
                <a16:creationId xmlns:a16="http://schemas.microsoft.com/office/drawing/2014/main" id="{F00035FE-F6D5-7448-58FF-CC32C8CC1DED}"/>
              </a:ext>
            </a:extLst>
          </p:cNvPr>
          <p:cNvSpPr txBox="1"/>
          <p:nvPr/>
        </p:nvSpPr>
        <p:spPr>
          <a:xfrm>
            <a:off x="754102" y="1338629"/>
            <a:ext cx="1269306" cy="443198"/>
          </a:xfrm>
          <a:prstGeom prst="rect">
            <a:avLst/>
          </a:prstGeom>
          <a:noFill/>
        </p:spPr>
        <p:txBody>
          <a:bodyPr wrap="square" rtlCol="0">
            <a:spAutoFit/>
          </a:bodyPr>
          <a:lstStyle/>
          <a:p>
            <a:pPr>
              <a:lnSpc>
                <a:spcPct val="95000"/>
              </a:lnSpc>
            </a:pPr>
            <a:r>
              <a:rPr lang="en-US" dirty="0"/>
              <a:t>2019</a:t>
            </a:r>
          </a:p>
        </p:txBody>
      </p:sp>
      <p:sp>
        <p:nvSpPr>
          <p:cNvPr id="14" name="TextBox 13">
            <a:extLst>
              <a:ext uri="{FF2B5EF4-FFF2-40B4-BE49-F238E27FC236}">
                <a16:creationId xmlns:a16="http://schemas.microsoft.com/office/drawing/2014/main" id="{B4751389-6E87-4902-7853-D7E0505EA41B}"/>
              </a:ext>
            </a:extLst>
          </p:cNvPr>
          <p:cNvSpPr txBox="1"/>
          <p:nvPr/>
        </p:nvSpPr>
        <p:spPr>
          <a:xfrm>
            <a:off x="5598437" y="1316709"/>
            <a:ext cx="1269306" cy="443198"/>
          </a:xfrm>
          <a:prstGeom prst="rect">
            <a:avLst/>
          </a:prstGeom>
          <a:noFill/>
        </p:spPr>
        <p:txBody>
          <a:bodyPr wrap="square" rtlCol="0">
            <a:spAutoFit/>
          </a:bodyPr>
          <a:lstStyle/>
          <a:p>
            <a:pPr>
              <a:lnSpc>
                <a:spcPct val="95000"/>
              </a:lnSpc>
            </a:pPr>
            <a:r>
              <a:rPr lang="en-US" dirty="0"/>
              <a:t>2022</a:t>
            </a:r>
          </a:p>
        </p:txBody>
      </p:sp>
      <p:sp>
        <p:nvSpPr>
          <p:cNvPr id="15" name="TextBox 14">
            <a:extLst>
              <a:ext uri="{FF2B5EF4-FFF2-40B4-BE49-F238E27FC236}">
                <a16:creationId xmlns:a16="http://schemas.microsoft.com/office/drawing/2014/main" id="{4B142A68-E140-A26F-42C5-1BD7E6E3D5A0}"/>
              </a:ext>
            </a:extLst>
          </p:cNvPr>
          <p:cNvSpPr txBox="1"/>
          <p:nvPr/>
        </p:nvSpPr>
        <p:spPr>
          <a:xfrm>
            <a:off x="9585511" y="1338629"/>
            <a:ext cx="1269306" cy="443198"/>
          </a:xfrm>
          <a:prstGeom prst="rect">
            <a:avLst/>
          </a:prstGeom>
          <a:noFill/>
        </p:spPr>
        <p:txBody>
          <a:bodyPr wrap="square" rtlCol="0">
            <a:spAutoFit/>
          </a:bodyPr>
          <a:lstStyle/>
          <a:p>
            <a:pPr>
              <a:lnSpc>
                <a:spcPct val="95000"/>
              </a:lnSpc>
            </a:pPr>
            <a:r>
              <a:rPr lang="en-US" dirty="0"/>
              <a:t>2023</a:t>
            </a:r>
          </a:p>
        </p:txBody>
      </p:sp>
      <p:sp>
        <p:nvSpPr>
          <p:cNvPr id="16" name="Title 1">
            <a:extLst>
              <a:ext uri="{FF2B5EF4-FFF2-40B4-BE49-F238E27FC236}">
                <a16:creationId xmlns:a16="http://schemas.microsoft.com/office/drawing/2014/main" id="{2122F38A-2E77-646B-C859-BC3222832F9C}"/>
              </a:ext>
            </a:extLst>
          </p:cNvPr>
          <p:cNvSpPr>
            <a:spLocks noGrp="1"/>
          </p:cNvSpPr>
          <p:nvPr>
            <p:ph type="title"/>
          </p:nvPr>
        </p:nvSpPr>
        <p:spPr>
          <a:xfrm>
            <a:off x="309973" y="59451"/>
            <a:ext cx="11809413" cy="1044099"/>
          </a:xfrm>
        </p:spPr>
        <p:txBody>
          <a:bodyPr>
            <a:noAutofit/>
          </a:bodyPr>
          <a:lstStyle/>
          <a:p>
            <a:r>
              <a:rPr lang="en-US" sz="3600" dirty="0"/>
              <a:t>Welch Elementary School ELA GMAS Achievement Levels By Subgroup (2019, 2022, 2023 Percentages)</a:t>
            </a:r>
          </a:p>
        </p:txBody>
      </p:sp>
      <p:sp>
        <p:nvSpPr>
          <p:cNvPr id="17" name="TextBox 16">
            <a:extLst>
              <a:ext uri="{FF2B5EF4-FFF2-40B4-BE49-F238E27FC236}">
                <a16:creationId xmlns:a16="http://schemas.microsoft.com/office/drawing/2014/main" id="{F8056B5F-B62D-658A-D415-17D982C63584}"/>
              </a:ext>
            </a:extLst>
          </p:cNvPr>
          <p:cNvSpPr txBox="1"/>
          <p:nvPr/>
        </p:nvSpPr>
        <p:spPr>
          <a:xfrm>
            <a:off x="11829" y="6074476"/>
            <a:ext cx="12321816" cy="560153"/>
          </a:xfrm>
          <a:prstGeom prst="rect">
            <a:avLst/>
          </a:prstGeom>
          <a:noFill/>
        </p:spPr>
        <p:txBody>
          <a:bodyPr wrap="square" rtlCol="0">
            <a:spAutoFit/>
          </a:bodyPr>
          <a:lstStyle/>
          <a:p>
            <a:pPr>
              <a:lnSpc>
                <a:spcPct val="95000"/>
              </a:lnSpc>
            </a:pPr>
            <a:r>
              <a:rPr lang="en-US" sz="1100" b="0" i="0" u="none" strike="noStrike" dirty="0">
                <a:solidFill>
                  <a:srgbClr val="000000"/>
                </a:solidFill>
                <a:effectLst/>
              </a:rPr>
              <a:t>Gadoe. (n.d.). </a:t>
            </a:r>
            <a:r>
              <a:rPr lang="en-US" sz="1100" b="0" i="1" u="none" strike="noStrike" dirty="0">
                <a:solidFill>
                  <a:srgbClr val="000000"/>
                </a:solidFill>
                <a:effectLst/>
              </a:rPr>
              <a:t>College and career ready performance index (CCRPI) reports</a:t>
            </a:r>
            <a:r>
              <a:rPr lang="en-US" sz="1100" b="0" i="0" u="none" strike="noStrike" dirty="0">
                <a:solidFill>
                  <a:srgbClr val="000000"/>
                </a:solidFill>
                <a:effectLst/>
              </a:rPr>
              <a:t>. GADOE CCRPI Reporting System. </a:t>
            </a:r>
            <a:r>
              <a:rPr lang="en-US" sz="1100" b="0" i="0" u="none" strike="noStrike" dirty="0">
                <a:solidFill>
                  <a:srgbClr val="000000"/>
                </a:solidFill>
                <a:effectLst/>
                <a:hlinkClick r:id="rId5"/>
              </a:rPr>
              <a:t>http://ccrpi.gadoe.org/Reports/Views/Shared/_Layout.html</a:t>
            </a:r>
            <a:endParaRPr lang="en-US" sz="1100" b="0" i="0" u="none" strike="noStrike" dirty="0">
              <a:solidFill>
                <a:srgbClr val="000000"/>
              </a:solidFill>
              <a:effectLst/>
            </a:endParaRPr>
          </a:p>
          <a:p>
            <a:pPr>
              <a:lnSpc>
                <a:spcPct val="95000"/>
              </a:lnSpc>
            </a:pPr>
            <a:endParaRPr lang="en-US" sz="1050" dirty="0">
              <a:highlight>
                <a:srgbClr val="FFFF00"/>
              </a:highlight>
            </a:endParaRPr>
          </a:p>
          <a:p>
            <a:pPr>
              <a:lnSpc>
                <a:spcPct val="95000"/>
              </a:lnSpc>
            </a:pPr>
            <a:r>
              <a:rPr lang="en-US" sz="1050" dirty="0">
                <a:highlight>
                  <a:srgbClr val="FFFF00"/>
                </a:highlight>
              </a:rPr>
              <a:t>**GMAS= Georgia Milestones Assessment</a:t>
            </a:r>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 presentation</Template>
  <TotalTime>5951</TotalTime>
  <Words>2947</Words>
  <Application>Microsoft Macintosh PowerPoint</Application>
  <PresentationFormat>Custom</PresentationFormat>
  <Paragraphs>430</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Century Gothic</vt:lpstr>
      <vt:lpstr>Times New Roman</vt:lpstr>
      <vt:lpstr>Welcome back to school presentation</vt:lpstr>
      <vt:lpstr>Comprehensive Data Profile</vt:lpstr>
      <vt:lpstr>Welch Elementary School Introduction</vt:lpstr>
      <vt:lpstr>Demographic Data</vt:lpstr>
      <vt:lpstr>PowerPoint Presentation</vt:lpstr>
      <vt:lpstr>PowerPoint Presentation</vt:lpstr>
      <vt:lpstr>PowerPoint Presentation</vt:lpstr>
      <vt:lpstr>PowerPoint Presentation</vt:lpstr>
      <vt:lpstr>Achievement Data</vt:lpstr>
      <vt:lpstr>Welch Elementary School ELA GMAS Achievement Levels By Subgroup (2019, 2022, 2023 Percentages)</vt:lpstr>
      <vt:lpstr>PowerPoint Presentation</vt:lpstr>
      <vt:lpstr>PowerPoint Presentation</vt:lpstr>
      <vt:lpstr>PowerPoint Presentation</vt:lpstr>
      <vt:lpstr>PowerPoint Presentation</vt:lpstr>
      <vt:lpstr>PowerPoint Presentation</vt:lpstr>
      <vt:lpstr>Progress Data</vt:lpstr>
      <vt:lpstr>Welch Elementary School Absences by Subgroup for 6 to 15 days absent, 5 or fewer days absent, more than 15 days absent (2020-2023 Percentages)</vt:lpstr>
      <vt:lpstr>PowerPoint Presentation</vt:lpstr>
      <vt:lpstr>PowerPoint Presentation</vt:lpstr>
      <vt:lpstr>PowerPoint Presentation</vt:lpstr>
      <vt:lpstr>PowerPoint Presentation</vt:lpstr>
      <vt:lpstr>PowerPoint Presentation</vt:lpstr>
      <vt:lpstr>Perception Data</vt:lpstr>
      <vt:lpstr>Welch Elementary School Student Health Survey Data By Grade (2022-2024 Data)</vt:lpstr>
      <vt:lpstr>PowerPoint Presentation</vt:lpstr>
      <vt:lpstr>PowerPoint Presentation</vt:lpstr>
      <vt:lpstr>PowerPoint Presentation</vt:lpstr>
      <vt:lpstr>Welch Elementary School Strengths</vt:lpstr>
      <vt:lpstr>Welch Elementary School Areas of Improvement</vt:lpstr>
      <vt:lpstr>Data Intersection</vt:lpstr>
      <vt:lpstr>Data Intersection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Olivia Bridges</dc:creator>
  <cp:lastModifiedBy>Olivia Bridges</cp:lastModifiedBy>
  <cp:revision>22</cp:revision>
  <dcterms:created xsi:type="dcterms:W3CDTF">2024-09-15T11:11:05Z</dcterms:created>
  <dcterms:modified xsi:type="dcterms:W3CDTF">2025-09-11T14:28:59Z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