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8.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9.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0.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2.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3.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4.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5.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6.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7.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8.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9.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0.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 id="289" r:id="rId28"/>
    <p:sldId id="290" r:id="rId29"/>
    <p:sldId id="291" r:id="rId30"/>
    <p:sldId id="294" r:id="rId31"/>
    <p:sldId id="288" r:id="rId32"/>
    <p:sldId id="282" r:id="rId33"/>
    <p:sldId id="283" r:id="rId34"/>
    <p:sldId id="284" r:id="rId35"/>
    <p:sldId id="285" r:id="rId36"/>
    <p:sldId id="293" r:id="rId37"/>
    <p:sldId id="286" r:id="rId38"/>
    <p:sldId id="287" r:id="rId39"/>
    <p:sldId id="29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52CE09-5E4F-FB90-0FF7-7B4ED122ABB4}" name="Olivia Bridges" initials="OB" userId="c1d8759e2a2be7c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p:restoredTop sz="97182"/>
  </p:normalViewPr>
  <p:slideViewPr>
    <p:cSldViewPr snapToGrid="0">
      <p:cViewPr varScale="1">
        <p:scale>
          <a:sx n="127" d="100"/>
          <a:sy n="127" d="100"/>
        </p:scale>
        <p:origin x="3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Fall</c:v>
                </c:pt>
              </c:strCache>
            </c:strRef>
          </c:tx>
          <c:spPr>
            <a:solidFill>
              <a:schemeClr val="accent1"/>
            </a:solidFill>
            <a:ln>
              <a:noFill/>
            </a:ln>
            <a:effectLst/>
          </c:spPr>
          <c:invertIfNegative val="0"/>
          <c:cat>
            <c:strRef>
              <c:f>Sheet1!$A$2:$A$10</c:f>
              <c:strCache>
                <c:ptCount val="9"/>
                <c:pt idx="0">
                  <c:v>Kindergarten</c:v>
                </c:pt>
                <c:pt idx="1">
                  <c:v>First Grade</c:v>
                </c:pt>
                <c:pt idx="2">
                  <c:v>Second Grade</c:v>
                </c:pt>
                <c:pt idx="3">
                  <c:v>Third Grade</c:v>
                </c:pt>
                <c:pt idx="4">
                  <c:v>Foruth Grade</c:v>
                </c:pt>
                <c:pt idx="5">
                  <c:v>Fifth Grade</c:v>
                </c:pt>
                <c:pt idx="6">
                  <c:v>Sixth Grade</c:v>
                </c:pt>
                <c:pt idx="7">
                  <c:v>Seventh Grade</c:v>
                </c:pt>
                <c:pt idx="8">
                  <c:v>Eighth Grade</c:v>
                </c:pt>
              </c:strCache>
            </c:strRef>
          </c:cat>
          <c:val>
            <c:numRef>
              <c:f>Sheet1!$B$2:$B$10</c:f>
              <c:numCache>
                <c:formatCode>General</c:formatCode>
                <c:ptCount val="9"/>
                <c:pt idx="0">
                  <c:v>61</c:v>
                </c:pt>
                <c:pt idx="1">
                  <c:v>61</c:v>
                </c:pt>
                <c:pt idx="2">
                  <c:v>60</c:v>
                </c:pt>
                <c:pt idx="3">
                  <c:v>58</c:v>
                </c:pt>
                <c:pt idx="4">
                  <c:v>61</c:v>
                </c:pt>
                <c:pt idx="5">
                  <c:v>63</c:v>
                </c:pt>
                <c:pt idx="6">
                  <c:v>58</c:v>
                </c:pt>
                <c:pt idx="7">
                  <c:v>60</c:v>
                </c:pt>
                <c:pt idx="8">
                  <c:v>61</c:v>
                </c:pt>
              </c:numCache>
            </c:numRef>
          </c:val>
          <c:extLst>
            <c:ext xmlns:c16="http://schemas.microsoft.com/office/drawing/2014/chart" uri="{C3380CC4-5D6E-409C-BE32-E72D297353CC}">
              <c16:uniqueId val="{00000000-4175-9B40-9737-3E9566631318}"/>
            </c:ext>
          </c:extLst>
        </c:ser>
        <c:ser>
          <c:idx val="1"/>
          <c:order val="1"/>
          <c:tx>
            <c:strRef>
              <c:f>Sheet1!$C$1</c:f>
              <c:strCache>
                <c:ptCount val="1"/>
                <c:pt idx="0">
                  <c:v>Spring</c:v>
                </c:pt>
              </c:strCache>
            </c:strRef>
          </c:tx>
          <c:spPr>
            <a:solidFill>
              <a:schemeClr val="accent2"/>
            </a:solidFill>
            <a:ln>
              <a:noFill/>
            </a:ln>
            <a:effectLst/>
          </c:spPr>
          <c:invertIfNegative val="0"/>
          <c:cat>
            <c:strRef>
              <c:f>Sheet1!$A$2:$A$10</c:f>
              <c:strCache>
                <c:ptCount val="9"/>
                <c:pt idx="0">
                  <c:v>Kindergarten</c:v>
                </c:pt>
                <c:pt idx="1">
                  <c:v>First Grade</c:v>
                </c:pt>
                <c:pt idx="2">
                  <c:v>Second Grade</c:v>
                </c:pt>
                <c:pt idx="3">
                  <c:v>Third Grade</c:v>
                </c:pt>
                <c:pt idx="4">
                  <c:v>Foruth Grade</c:v>
                </c:pt>
                <c:pt idx="5">
                  <c:v>Fifth Grade</c:v>
                </c:pt>
                <c:pt idx="6">
                  <c:v>Sixth Grade</c:v>
                </c:pt>
                <c:pt idx="7">
                  <c:v>Seventh Grade</c:v>
                </c:pt>
                <c:pt idx="8">
                  <c:v>Eighth Grade</c:v>
                </c:pt>
              </c:strCache>
            </c:strRef>
          </c:cat>
          <c:val>
            <c:numRef>
              <c:f>Sheet1!$C$2:$C$10</c:f>
              <c:numCache>
                <c:formatCode>General</c:formatCode>
                <c:ptCount val="9"/>
                <c:pt idx="0">
                  <c:v>58</c:v>
                </c:pt>
                <c:pt idx="1">
                  <c:v>60</c:v>
                </c:pt>
                <c:pt idx="2">
                  <c:v>57</c:v>
                </c:pt>
                <c:pt idx="3">
                  <c:v>58</c:v>
                </c:pt>
                <c:pt idx="4">
                  <c:v>61</c:v>
                </c:pt>
                <c:pt idx="5">
                  <c:v>63</c:v>
                </c:pt>
                <c:pt idx="6">
                  <c:v>58</c:v>
                </c:pt>
                <c:pt idx="7">
                  <c:v>58</c:v>
                </c:pt>
                <c:pt idx="8">
                  <c:v>61</c:v>
                </c:pt>
              </c:numCache>
            </c:numRef>
          </c:val>
          <c:extLst>
            <c:ext xmlns:c16="http://schemas.microsoft.com/office/drawing/2014/chart" uri="{C3380CC4-5D6E-409C-BE32-E72D297353CC}">
              <c16:uniqueId val="{00000004-4175-9B40-9737-3E9566631318}"/>
            </c:ext>
          </c:extLst>
        </c:ser>
        <c:dLbls>
          <c:showLegendKey val="0"/>
          <c:showVal val="0"/>
          <c:showCatName val="0"/>
          <c:showSerName val="0"/>
          <c:showPercent val="0"/>
          <c:showBubbleSize val="0"/>
        </c:dLbls>
        <c:gapWidth val="219"/>
        <c:overlap val="-27"/>
        <c:axId val="1135390768"/>
        <c:axId val="1134691408"/>
      </c:barChart>
      <c:catAx>
        <c:axId val="113539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4691408"/>
        <c:crosses val="autoZero"/>
        <c:auto val="1"/>
        <c:lblAlgn val="ctr"/>
        <c:lblOffset val="100"/>
        <c:noMultiLvlLbl val="0"/>
      </c:catAx>
      <c:valAx>
        <c:axId val="1134691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539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r>
              <a:rPr lang="en-US" sz="1862" b="0" i="0" u="none" strike="noStrike" kern="1200" spc="0" baseline="0" dirty="0">
                <a:solidFill>
                  <a:prstClr val="white">
                    <a:lumMod val="65000"/>
                    <a:lumOff val="35000"/>
                  </a:prstClr>
                </a:solidFill>
              </a:rPr>
              <a:t>ELA EOG All Levels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65000"/>
                    <a:lumOff val="35000"/>
                  </a:prstClr>
                </a:solidFill>
              </a:defRPr>
            </a:pP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ELA</c:v>
                </c:pt>
              </c:strCache>
            </c:strRef>
          </c:tx>
          <c:spPr>
            <a:solidFill>
              <a:schemeClr val="accent1"/>
            </a:solidFill>
            <a:ln>
              <a:noFill/>
            </a:ln>
            <a:effectLst/>
          </c:spPr>
          <c:invertIfNegative val="0"/>
          <c:cat>
            <c:strRef>
              <c:f>Sheet1!$A$2:$A$5</c:f>
              <c:strCache>
                <c:ptCount val="4"/>
                <c:pt idx="0">
                  <c:v>Beginning</c:v>
                </c:pt>
                <c:pt idx="1">
                  <c:v>Developing</c:v>
                </c:pt>
                <c:pt idx="2">
                  <c:v>Proficient</c:v>
                </c:pt>
                <c:pt idx="3">
                  <c:v>Distinguished</c:v>
                </c:pt>
              </c:strCache>
            </c:strRef>
          </c:cat>
          <c:val>
            <c:numRef>
              <c:f>Sheet1!$B$2:$B$5</c:f>
              <c:numCache>
                <c:formatCode>General</c:formatCode>
                <c:ptCount val="4"/>
                <c:pt idx="0">
                  <c:v>30.18</c:v>
                </c:pt>
                <c:pt idx="1">
                  <c:v>26.63</c:v>
                </c:pt>
                <c:pt idx="2">
                  <c:v>35.5</c:v>
                </c:pt>
                <c:pt idx="3">
                  <c:v>7.69</c:v>
                </c:pt>
              </c:numCache>
            </c:numRef>
          </c:val>
          <c:extLst>
            <c:ext xmlns:c16="http://schemas.microsoft.com/office/drawing/2014/chart" uri="{C3380CC4-5D6E-409C-BE32-E72D297353CC}">
              <c16:uniqueId val="{00000000-5C40-144D-85E8-4AD8CB1F5FFB}"/>
            </c:ext>
          </c:extLst>
        </c:ser>
        <c:ser>
          <c:idx val="1"/>
          <c:order val="1"/>
          <c:tx>
            <c:strRef>
              <c:f>Sheet1!$C$1</c:f>
              <c:strCache>
                <c:ptCount val="1"/>
                <c:pt idx="0">
                  <c:v>Math</c:v>
                </c:pt>
              </c:strCache>
            </c:strRef>
          </c:tx>
          <c:spPr>
            <a:solidFill>
              <a:schemeClr val="accent2"/>
            </a:solidFill>
            <a:ln>
              <a:noFill/>
            </a:ln>
            <a:effectLst/>
          </c:spPr>
          <c:invertIfNegative val="0"/>
          <c:cat>
            <c:strRef>
              <c:f>Sheet1!$A$2:$A$5</c:f>
              <c:strCache>
                <c:ptCount val="4"/>
                <c:pt idx="0">
                  <c:v>Beginning</c:v>
                </c:pt>
                <c:pt idx="1">
                  <c:v>Developing</c:v>
                </c:pt>
                <c:pt idx="2">
                  <c:v>Proficient</c:v>
                </c:pt>
                <c:pt idx="3">
                  <c:v>Distinguished</c:v>
                </c:pt>
              </c:strCache>
            </c:strRef>
          </c:cat>
          <c:val>
            <c:numRef>
              <c:f>Sheet1!$C$2:$C$5</c:f>
              <c:numCache>
                <c:formatCode>General</c:formatCode>
                <c:ptCount val="4"/>
                <c:pt idx="0">
                  <c:v>24.71</c:v>
                </c:pt>
                <c:pt idx="1">
                  <c:v>44.71</c:v>
                </c:pt>
                <c:pt idx="2">
                  <c:v>22.94</c:v>
                </c:pt>
                <c:pt idx="3">
                  <c:v>7.65</c:v>
                </c:pt>
              </c:numCache>
            </c:numRef>
          </c:val>
          <c:extLst>
            <c:ext xmlns:c16="http://schemas.microsoft.com/office/drawing/2014/chart" uri="{C3380CC4-5D6E-409C-BE32-E72D297353CC}">
              <c16:uniqueId val="{00000001-5C40-144D-85E8-4AD8CB1F5FFB}"/>
            </c:ext>
          </c:extLst>
        </c:ser>
        <c:ser>
          <c:idx val="2"/>
          <c:order val="2"/>
          <c:tx>
            <c:strRef>
              <c:f>Sheet1!$D$1</c:f>
              <c:strCache>
                <c:ptCount val="1"/>
                <c:pt idx="0">
                  <c:v>Science</c:v>
                </c:pt>
              </c:strCache>
            </c:strRef>
          </c:tx>
          <c:spPr>
            <a:solidFill>
              <a:schemeClr val="accent3"/>
            </a:solidFill>
            <a:ln>
              <a:noFill/>
            </a:ln>
            <a:effectLst/>
          </c:spPr>
          <c:invertIfNegative val="0"/>
          <c:cat>
            <c:strRef>
              <c:f>Sheet1!$A$2:$A$5</c:f>
              <c:strCache>
                <c:ptCount val="4"/>
                <c:pt idx="0">
                  <c:v>Beginning</c:v>
                </c:pt>
                <c:pt idx="1">
                  <c:v>Developing</c:v>
                </c:pt>
                <c:pt idx="2">
                  <c:v>Proficient</c:v>
                </c:pt>
                <c:pt idx="3">
                  <c:v>Distinguished</c:v>
                </c:pt>
              </c:strCache>
            </c:strRef>
          </c:cat>
          <c:val>
            <c:numRef>
              <c:f>Sheet1!$D$2:$D$5</c:f>
              <c:numCache>
                <c:formatCode>General</c:formatCode>
                <c:ptCount val="4"/>
                <c:pt idx="0">
                  <c:v>54.39</c:v>
                </c:pt>
                <c:pt idx="1">
                  <c:v>22.81</c:v>
                </c:pt>
                <c:pt idx="2">
                  <c:v>19.3</c:v>
                </c:pt>
                <c:pt idx="3">
                  <c:v>3.51</c:v>
                </c:pt>
              </c:numCache>
            </c:numRef>
          </c:val>
          <c:extLst>
            <c:ext xmlns:c16="http://schemas.microsoft.com/office/drawing/2014/chart" uri="{C3380CC4-5D6E-409C-BE32-E72D297353CC}">
              <c16:uniqueId val="{00000002-5C40-144D-85E8-4AD8CB1F5FFB}"/>
            </c:ext>
          </c:extLst>
        </c:ser>
        <c:ser>
          <c:idx val="3"/>
          <c:order val="3"/>
          <c:tx>
            <c:strRef>
              <c:f>Sheet1!$E$1</c:f>
              <c:strCache>
                <c:ptCount val="1"/>
                <c:pt idx="0">
                  <c:v>Social Studies</c:v>
                </c:pt>
              </c:strCache>
            </c:strRef>
          </c:tx>
          <c:spPr>
            <a:solidFill>
              <a:schemeClr val="accent4"/>
            </a:solidFill>
            <a:ln>
              <a:noFill/>
            </a:ln>
            <a:effectLst/>
          </c:spPr>
          <c:invertIfNegative val="0"/>
          <c:cat>
            <c:strRef>
              <c:f>Sheet1!$A$2:$A$5</c:f>
              <c:strCache>
                <c:ptCount val="4"/>
                <c:pt idx="0">
                  <c:v>Beginning</c:v>
                </c:pt>
                <c:pt idx="1">
                  <c:v>Developing</c:v>
                </c:pt>
                <c:pt idx="2">
                  <c:v>Proficient</c:v>
                </c:pt>
                <c:pt idx="3">
                  <c:v>Distinguished</c:v>
                </c:pt>
              </c:strCache>
            </c:strRef>
          </c:cat>
          <c:val>
            <c:numRef>
              <c:f>Sheet1!$E$2:$E$5</c:f>
              <c:numCache>
                <c:formatCode>General</c:formatCode>
                <c:ptCount val="4"/>
                <c:pt idx="0">
                  <c:v>38.6</c:v>
                </c:pt>
                <c:pt idx="1">
                  <c:v>50.85</c:v>
                </c:pt>
                <c:pt idx="2">
                  <c:v>10.53</c:v>
                </c:pt>
                <c:pt idx="3">
                  <c:v>0</c:v>
                </c:pt>
              </c:numCache>
            </c:numRef>
          </c:val>
          <c:extLst>
            <c:ext xmlns:c16="http://schemas.microsoft.com/office/drawing/2014/chart" uri="{C3380CC4-5D6E-409C-BE32-E72D297353CC}">
              <c16:uniqueId val="{00000003-5C40-144D-85E8-4AD8CB1F5FFB}"/>
            </c:ext>
          </c:extLst>
        </c:ser>
        <c:dLbls>
          <c:showLegendKey val="0"/>
          <c:showVal val="0"/>
          <c:showCatName val="0"/>
          <c:showSerName val="0"/>
          <c:showPercent val="0"/>
          <c:showBubbleSize val="0"/>
        </c:dLbls>
        <c:gapWidth val="219"/>
        <c:overlap val="-27"/>
        <c:axId val="1952781952"/>
        <c:axId val="2015179312"/>
      </c:barChart>
      <c:catAx>
        <c:axId val="195278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5179312"/>
        <c:crosses val="autoZero"/>
        <c:auto val="1"/>
        <c:lblAlgn val="ctr"/>
        <c:lblOffset val="100"/>
        <c:noMultiLvlLbl val="0"/>
      </c:catAx>
      <c:valAx>
        <c:axId val="201517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2781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kern="1200" spc="0" baseline="0" dirty="0">
                <a:solidFill>
                  <a:prstClr val="white">
                    <a:lumMod val="65000"/>
                    <a:lumOff val="35000"/>
                  </a:prstClr>
                </a:solidFill>
              </a:rPr>
              <a:t>EOG Proficient &amp; Distinguished Levels by Subgroups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ELA</c:v>
                </c:pt>
              </c:strCache>
            </c:strRef>
          </c:tx>
          <c:spPr>
            <a:solidFill>
              <a:schemeClr val="accent1"/>
            </a:solidFill>
            <a:ln>
              <a:noFill/>
            </a:ln>
            <a:effectLst/>
          </c:spPr>
          <c:invertIfNegative val="0"/>
          <c:cat>
            <c:strRef>
              <c:f>Sheet1!$A$2:$A$4</c:f>
              <c:strCache>
                <c:ptCount val="3"/>
                <c:pt idx="0">
                  <c:v>Black</c:v>
                </c:pt>
                <c:pt idx="1">
                  <c:v>Economically Disadv.</c:v>
                </c:pt>
                <c:pt idx="2">
                  <c:v>Students with disabilities</c:v>
                </c:pt>
              </c:strCache>
            </c:strRef>
          </c:cat>
          <c:val>
            <c:numRef>
              <c:f>Sheet1!$B$2:$B$4</c:f>
              <c:numCache>
                <c:formatCode>General</c:formatCode>
                <c:ptCount val="3"/>
                <c:pt idx="0">
                  <c:v>25.95</c:v>
                </c:pt>
                <c:pt idx="1">
                  <c:v>25.71</c:v>
                </c:pt>
                <c:pt idx="2">
                  <c:v>5.26</c:v>
                </c:pt>
              </c:numCache>
            </c:numRef>
          </c:val>
          <c:extLst>
            <c:ext xmlns:c16="http://schemas.microsoft.com/office/drawing/2014/chart" uri="{C3380CC4-5D6E-409C-BE32-E72D297353CC}">
              <c16:uniqueId val="{00000000-27C0-9D41-B1A8-59EB77F0BBD8}"/>
            </c:ext>
          </c:extLst>
        </c:ser>
        <c:ser>
          <c:idx val="1"/>
          <c:order val="1"/>
          <c:tx>
            <c:strRef>
              <c:f>Sheet1!$C$1</c:f>
              <c:strCache>
                <c:ptCount val="1"/>
                <c:pt idx="0">
                  <c:v>Math</c:v>
                </c:pt>
              </c:strCache>
            </c:strRef>
          </c:tx>
          <c:spPr>
            <a:solidFill>
              <a:schemeClr val="accent2"/>
            </a:solidFill>
            <a:ln>
              <a:noFill/>
            </a:ln>
            <a:effectLst/>
          </c:spPr>
          <c:invertIfNegative val="0"/>
          <c:cat>
            <c:strRef>
              <c:f>Sheet1!$A$2:$A$4</c:f>
              <c:strCache>
                <c:ptCount val="3"/>
                <c:pt idx="0">
                  <c:v>Black</c:v>
                </c:pt>
                <c:pt idx="1">
                  <c:v>Economically Disadv.</c:v>
                </c:pt>
                <c:pt idx="2">
                  <c:v>Students with disabilities</c:v>
                </c:pt>
              </c:strCache>
            </c:strRef>
          </c:cat>
          <c:val>
            <c:numRef>
              <c:f>Sheet1!$C$2:$C$4</c:f>
              <c:numCache>
                <c:formatCode>General</c:formatCode>
                <c:ptCount val="3"/>
                <c:pt idx="0">
                  <c:v>12.03</c:v>
                </c:pt>
                <c:pt idx="1">
                  <c:v>12.38</c:v>
                </c:pt>
                <c:pt idx="2">
                  <c:v>0</c:v>
                </c:pt>
              </c:numCache>
            </c:numRef>
          </c:val>
          <c:extLst>
            <c:ext xmlns:c16="http://schemas.microsoft.com/office/drawing/2014/chart" uri="{C3380CC4-5D6E-409C-BE32-E72D297353CC}">
              <c16:uniqueId val="{00000001-27C0-9D41-B1A8-59EB77F0BBD8}"/>
            </c:ext>
          </c:extLst>
        </c:ser>
        <c:ser>
          <c:idx val="2"/>
          <c:order val="2"/>
          <c:tx>
            <c:strRef>
              <c:f>Sheet1!$D$1</c:f>
              <c:strCache>
                <c:ptCount val="1"/>
                <c:pt idx="0">
                  <c:v>Science</c:v>
                </c:pt>
              </c:strCache>
            </c:strRef>
          </c:tx>
          <c:spPr>
            <a:solidFill>
              <a:schemeClr val="accent3"/>
            </a:solidFill>
            <a:ln>
              <a:noFill/>
            </a:ln>
            <a:effectLst/>
          </c:spPr>
          <c:invertIfNegative val="0"/>
          <c:cat>
            <c:strRef>
              <c:f>Sheet1!$A$2:$A$4</c:f>
              <c:strCache>
                <c:ptCount val="3"/>
                <c:pt idx="0">
                  <c:v>Black</c:v>
                </c:pt>
                <c:pt idx="1">
                  <c:v>Economically Disadv.</c:v>
                </c:pt>
                <c:pt idx="2">
                  <c:v>Students with disabilities</c:v>
                </c:pt>
              </c:strCache>
            </c:strRef>
          </c:cat>
          <c:val>
            <c:numRef>
              <c:f>Sheet1!$D$2:$D$4</c:f>
              <c:numCache>
                <c:formatCode>General</c:formatCode>
                <c:ptCount val="3"/>
                <c:pt idx="0">
                  <c:v>15.09</c:v>
                </c:pt>
                <c:pt idx="1">
                  <c:v>21.05</c:v>
                </c:pt>
              </c:numCache>
            </c:numRef>
          </c:val>
          <c:extLst>
            <c:ext xmlns:c16="http://schemas.microsoft.com/office/drawing/2014/chart" uri="{C3380CC4-5D6E-409C-BE32-E72D297353CC}">
              <c16:uniqueId val="{00000002-27C0-9D41-B1A8-59EB77F0BBD8}"/>
            </c:ext>
          </c:extLst>
        </c:ser>
        <c:dLbls>
          <c:showLegendKey val="0"/>
          <c:showVal val="0"/>
          <c:showCatName val="0"/>
          <c:showSerName val="0"/>
          <c:showPercent val="0"/>
          <c:showBubbleSize val="0"/>
        </c:dLbls>
        <c:gapWidth val="219"/>
        <c:overlap val="-27"/>
        <c:axId val="2123484656"/>
        <c:axId val="930636976"/>
      </c:barChart>
      <c:catAx>
        <c:axId val="212348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636976"/>
        <c:crosses val="autoZero"/>
        <c:auto val="1"/>
        <c:lblAlgn val="ctr"/>
        <c:lblOffset val="100"/>
        <c:noMultiLvlLbl val="0"/>
      </c:catAx>
      <c:valAx>
        <c:axId val="930636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48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kern="1200" spc="0" baseline="0" dirty="0">
                <a:solidFill>
                  <a:prstClr val="white">
                    <a:lumMod val="65000"/>
                    <a:lumOff val="35000"/>
                  </a:prstClr>
                </a:solidFill>
              </a:rPr>
              <a:t>EOG Proficient &amp; Distinguished Levels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ELA</c:v>
                </c:pt>
              </c:strCache>
            </c:strRef>
          </c:tx>
          <c:spPr>
            <a:solidFill>
              <a:schemeClr val="accent1"/>
            </a:solidFill>
            <a:ln>
              <a:noFill/>
            </a:ln>
            <a:effectLst/>
          </c:spPr>
          <c:invertIfNegative val="0"/>
          <c:cat>
            <c:strRef>
              <c:f>Sheet1!$A$2:$A$4</c:f>
              <c:strCache>
                <c:ptCount val="3"/>
                <c:pt idx="0">
                  <c:v>Black</c:v>
                </c:pt>
                <c:pt idx="1">
                  <c:v>Economicall Disadv.</c:v>
                </c:pt>
                <c:pt idx="2">
                  <c:v>Students with Disabilities</c:v>
                </c:pt>
              </c:strCache>
            </c:strRef>
          </c:cat>
          <c:val>
            <c:numRef>
              <c:f>Sheet1!$B$2:$B$4</c:f>
              <c:numCache>
                <c:formatCode>General</c:formatCode>
                <c:ptCount val="3"/>
                <c:pt idx="0">
                  <c:v>39.19</c:v>
                </c:pt>
                <c:pt idx="1">
                  <c:v>39.03</c:v>
                </c:pt>
                <c:pt idx="2">
                  <c:v>13.04</c:v>
                </c:pt>
              </c:numCache>
            </c:numRef>
          </c:val>
          <c:extLst>
            <c:ext xmlns:c16="http://schemas.microsoft.com/office/drawing/2014/chart" uri="{C3380CC4-5D6E-409C-BE32-E72D297353CC}">
              <c16:uniqueId val="{00000000-8913-BD48-8655-649AACCAB428}"/>
            </c:ext>
          </c:extLst>
        </c:ser>
        <c:ser>
          <c:idx val="1"/>
          <c:order val="1"/>
          <c:tx>
            <c:strRef>
              <c:f>Sheet1!$C$1</c:f>
              <c:strCache>
                <c:ptCount val="1"/>
                <c:pt idx="0">
                  <c:v>Math</c:v>
                </c:pt>
              </c:strCache>
            </c:strRef>
          </c:tx>
          <c:spPr>
            <a:solidFill>
              <a:schemeClr val="accent2"/>
            </a:solidFill>
            <a:ln>
              <a:noFill/>
            </a:ln>
            <a:effectLst/>
          </c:spPr>
          <c:invertIfNegative val="0"/>
          <c:cat>
            <c:strRef>
              <c:f>Sheet1!$A$2:$A$4</c:f>
              <c:strCache>
                <c:ptCount val="3"/>
                <c:pt idx="0">
                  <c:v>Black</c:v>
                </c:pt>
                <c:pt idx="1">
                  <c:v>Economicall Disadv.</c:v>
                </c:pt>
                <c:pt idx="2">
                  <c:v>Students with Disabilities</c:v>
                </c:pt>
              </c:strCache>
            </c:strRef>
          </c:cat>
          <c:val>
            <c:numRef>
              <c:f>Sheet1!$C$2:$C$4</c:f>
              <c:numCache>
                <c:formatCode>General</c:formatCode>
                <c:ptCount val="3"/>
                <c:pt idx="0">
                  <c:v>27.71</c:v>
                </c:pt>
                <c:pt idx="1">
                  <c:v>24.09</c:v>
                </c:pt>
                <c:pt idx="2">
                  <c:v>8.6999999999999993</c:v>
                </c:pt>
              </c:numCache>
            </c:numRef>
          </c:val>
          <c:extLst>
            <c:ext xmlns:c16="http://schemas.microsoft.com/office/drawing/2014/chart" uri="{C3380CC4-5D6E-409C-BE32-E72D297353CC}">
              <c16:uniqueId val="{00000001-8913-BD48-8655-649AACCAB428}"/>
            </c:ext>
          </c:extLst>
        </c:ser>
        <c:ser>
          <c:idx val="2"/>
          <c:order val="2"/>
          <c:tx>
            <c:strRef>
              <c:f>Sheet1!$D$1</c:f>
              <c:strCache>
                <c:ptCount val="1"/>
                <c:pt idx="0">
                  <c:v>Science</c:v>
                </c:pt>
              </c:strCache>
            </c:strRef>
          </c:tx>
          <c:spPr>
            <a:solidFill>
              <a:schemeClr val="accent3"/>
            </a:solidFill>
            <a:ln>
              <a:noFill/>
            </a:ln>
            <a:effectLst/>
          </c:spPr>
          <c:invertIfNegative val="0"/>
          <c:cat>
            <c:strRef>
              <c:f>Sheet1!$A$2:$A$4</c:f>
              <c:strCache>
                <c:ptCount val="3"/>
                <c:pt idx="0">
                  <c:v>Black</c:v>
                </c:pt>
                <c:pt idx="1">
                  <c:v>Economicall Disadv.</c:v>
                </c:pt>
                <c:pt idx="2">
                  <c:v>Students with Disabilities</c:v>
                </c:pt>
              </c:strCache>
            </c:strRef>
          </c:cat>
          <c:val>
            <c:numRef>
              <c:f>Sheet1!$D$2:$D$4</c:f>
              <c:numCache>
                <c:formatCode>General</c:formatCode>
                <c:ptCount val="3"/>
                <c:pt idx="0">
                  <c:v>20.45</c:v>
                </c:pt>
                <c:pt idx="1">
                  <c:v>10.34</c:v>
                </c:pt>
              </c:numCache>
            </c:numRef>
          </c:val>
          <c:extLst>
            <c:ext xmlns:c16="http://schemas.microsoft.com/office/drawing/2014/chart" uri="{C3380CC4-5D6E-409C-BE32-E72D297353CC}">
              <c16:uniqueId val="{00000002-8913-BD48-8655-649AACCAB428}"/>
            </c:ext>
          </c:extLst>
        </c:ser>
        <c:ser>
          <c:idx val="3"/>
          <c:order val="3"/>
          <c:tx>
            <c:strRef>
              <c:f>Sheet1!$E$1</c:f>
              <c:strCache>
                <c:ptCount val="1"/>
                <c:pt idx="0">
                  <c:v>Social Studies</c:v>
                </c:pt>
              </c:strCache>
            </c:strRef>
          </c:tx>
          <c:spPr>
            <a:solidFill>
              <a:schemeClr val="accent4"/>
            </a:solidFill>
            <a:ln>
              <a:noFill/>
            </a:ln>
            <a:effectLst/>
          </c:spPr>
          <c:invertIfNegative val="0"/>
          <c:cat>
            <c:strRef>
              <c:f>Sheet1!$A$2:$A$4</c:f>
              <c:strCache>
                <c:ptCount val="3"/>
                <c:pt idx="0">
                  <c:v>Black</c:v>
                </c:pt>
                <c:pt idx="1">
                  <c:v>Economicall Disadv.</c:v>
                </c:pt>
                <c:pt idx="2">
                  <c:v>Students with Disabilities</c:v>
                </c:pt>
              </c:strCache>
            </c:strRef>
          </c:cat>
          <c:val>
            <c:numRef>
              <c:f>Sheet1!$E$2:$E$4</c:f>
              <c:numCache>
                <c:formatCode>General</c:formatCode>
                <c:ptCount val="3"/>
                <c:pt idx="0">
                  <c:v>9.09</c:v>
                </c:pt>
                <c:pt idx="1">
                  <c:v>3.45</c:v>
                </c:pt>
              </c:numCache>
            </c:numRef>
          </c:val>
          <c:extLst>
            <c:ext xmlns:c16="http://schemas.microsoft.com/office/drawing/2014/chart" uri="{C3380CC4-5D6E-409C-BE32-E72D297353CC}">
              <c16:uniqueId val="{00000003-8913-BD48-8655-649AACCAB428}"/>
            </c:ext>
          </c:extLst>
        </c:ser>
        <c:dLbls>
          <c:showLegendKey val="0"/>
          <c:showVal val="0"/>
          <c:showCatName val="0"/>
          <c:showSerName val="0"/>
          <c:showPercent val="0"/>
          <c:showBubbleSize val="0"/>
        </c:dLbls>
        <c:gapWidth val="219"/>
        <c:overlap val="-27"/>
        <c:axId val="14838671"/>
        <c:axId val="14840383"/>
      </c:barChart>
      <c:catAx>
        <c:axId val="14838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40383"/>
        <c:crosses val="autoZero"/>
        <c:auto val="1"/>
        <c:lblAlgn val="ctr"/>
        <c:lblOffset val="100"/>
        <c:noMultiLvlLbl val="0"/>
      </c:catAx>
      <c:valAx>
        <c:axId val="14840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38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GMAS</a:t>
            </a:r>
            <a:r>
              <a:rPr lang="en-US" baseline="0" dirty="0"/>
              <a:t> Proficient &amp; Distinguished Levels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ELA</c:v>
                </c:pt>
              </c:strCache>
            </c:strRef>
          </c:tx>
          <c:spPr>
            <a:solidFill>
              <a:schemeClr val="accent1"/>
            </a:solidFill>
            <a:ln>
              <a:noFill/>
            </a:ln>
            <a:effectLst/>
          </c:spPr>
          <c:invertIfNegative val="0"/>
          <c:cat>
            <c:strRef>
              <c:f>Sheet1!$A$2:$A$7</c:f>
              <c:strCache>
                <c:ptCount val="6"/>
                <c:pt idx="0">
                  <c:v>3rd Grade</c:v>
                </c:pt>
                <c:pt idx="1">
                  <c:v>4th Grade</c:v>
                </c:pt>
                <c:pt idx="2">
                  <c:v>5th Grade</c:v>
                </c:pt>
                <c:pt idx="3">
                  <c:v>6th Grade</c:v>
                </c:pt>
                <c:pt idx="4">
                  <c:v>7th Grade</c:v>
                </c:pt>
                <c:pt idx="5">
                  <c:v>8th grade</c:v>
                </c:pt>
              </c:strCache>
            </c:strRef>
          </c:cat>
          <c:val>
            <c:numRef>
              <c:f>Sheet1!$B$2:$B$7</c:f>
              <c:numCache>
                <c:formatCode>General</c:formatCode>
                <c:ptCount val="6"/>
                <c:pt idx="0">
                  <c:v>31</c:v>
                </c:pt>
                <c:pt idx="1">
                  <c:v>14.5</c:v>
                </c:pt>
                <c:pt idx="2">
                  <c:v>30.6</c:v>
                </c:pt>
                <c:pt idx="3">
                  <c:v>35.700000000000003</c:v>
                </c:pt>
                <c:pt idx="4">
                  <c:v>44.6</c:v>
                </c:pt>
                <c:pt idx="5">
                  <c:v>50</c:v>
                </c:pt>
              </c:numCache>
            </c:numRef>
          </c:val>
          <c:extLst>
            <c:ext xmlns:c16="http://schemas.microsoft.com/office/drawing/2014/chart" uri="{C3380CC4-5D6E-409C-BE32-E72D297353CC}">
              <c16:uniqueId val="{00000000-61EE-984E-8FCB-0BD3BCF49FA1}"/>
            </c:ext>
          </c:extLst>
        </c:ser>
        <c:ser>
          <c:idx val="1"/>
          <c:order val="1"/>
          <c:tx>
            <c:strRef>
              <c:f>Sheet1!$C$1</c:f>
              <c:strCache>
                <c:ptCount val="1"/>
                <c:pt idx="0">
                  <c:v>Math</c:v>
                </c:pt>
              </c:strCache>
            </c:strRef>
          </c:tx>
          <c:spPr>
            <a:solidFill>
              <a:schemeClr val="accent2"/>
            </a:solidFill>
            <a:ln>
              <a:noFill/>
            </a:ln>
            <a:effectLst/>
          </c:spPr>
          <c:invertIfNegative val="0"/>
          <c:cat>
            <c:strRef>
              <c:f>Sheet1!$A$2:$A$7</c:f>
              <c:strCache>
                <c:ptCount val="6"/>
                <c:pt idx="0">
                  <c:v>3rd Grade</c:v>
                </c:pt>
                <c:pt idx="1">
                  <c:v>4th Grade</c:v>
                </c:pt>
                <c:pt idx="2">
                  <c:v>5th Grade</c:v>
                </c:pt>
                <c:pt idx="3">
                  <c:v>6th Grade</c:v>
                </c:pt>
                <c:pt idx="4">
                  <c:v>7th Grade</c:v>
                </c:pt>
                <c:pt idx="5">
                  <c:v>8th grade</c:v>
                </c:pt>
              </c:strCache>
            </c:strRef>
          </c:cat>
          <c:val>
            <c:numRef>
              <c:f>Sheet1!$C$2:$C$7</c:f>
              <c:numCache>
                <c:formatCode>General</c:formatCode>
                <c:ptCount val="6"/>
                <c:pt idx="0">
                  <c:v>23.6</c:v>
                </c:pt>
                <c:pt idx="1">
                  <c:v>14.3</c:v>
                </c:pt>
                <c:pt idx="2">
                  <c:v>6.6</c:v>
                </c:pt>
                <c:pt idx="3">
                  <c:v>19.7</c:v>
                </c:pt>
                <c:pt idx="4">
                  <c:v>40.4</c:v>
                </c:pt>
                <c:pt idx="5">
                  <c:v>32.1</c:v>
                </c:pt>
              </c:numCache>
            </c:numRef>
          </c:val>
          <c:extLst>
            <c:ext xmlns:c16="http://schemas.microsoft.com/office/drawing/2014/chart" uri="{C3380CC4-5D6E-409C-BE32-E72D297353CC}">
              <c16:uniqueId val="{00000001-61EE-984E-8FCB-0BD3BCF49FA1}"/>
            </c:ext>
          </c:extLst>
        </c:ser>
        <c:ser>
          <c:idx val="2"/>
          <c:order val="2"/>
          <c:tx>
            <c:strRef>
              <c:f>Sheet1!$D$1</c:f>
              <c:strCache>
                <c:ptCount val="1"/>
                <c:pt idx="0">
                  <c:v>Science</c:v>
                </c:pt>
              </c:strCache>
            </c:strRef>
          </c:tx>
          <c:spPr>
            <a:solidFill>
              <a:schemeClr val="accent3"/>
            </a:solidFill>
            <a:ln>
              <a:noFill/>
            </a:ln>
            <a:effectLst/>
          </c:spPr>
          <c:invertIfNegative val="0"/>
          <c:cat>
            <c:strRef>
              <c:f>Sheet1!$A$2:$A$7</c:f>
              <c:strCache>
                <c:ptCount val="6"/>
                <c:pt idx="0">
                  <c:v>3rd Grade</c:v>
                </c:pt>
                <c:pt idx="1">
                  <c:v>4th Grade</c:v>
                </c:pt>
                <c:pt idx="2">
                  <c:v>5th Grade</c:v>
                </c:pt>
                <c:pt idx="3">
                  <c:v>6th Grade</c:v>
                </c:pt>
                <c:pt idx="4">
                  <c:v>7th Grade</c:v>
                </c:pt>
                <c:pt idx="5">
                  <c:v>8th grade</c:v>
                </c:pt>
              </c:strCache>
            </c:strRef>
          </c:cat>
          <c:val>
            <c:numRef>
              <c:f>Sheet1!$D$2:$D$7</c:f>
              <c:numCache>
                <c:formatCode>General</c:formatCode>
                <c:ptCount val="6"/>
                <c:pt idx="2">
                  <c:v>15</c:v>
                </c:pt>
                <c:pt idx="5">
                  <c:v>23.2</c:v>
                </c:pt>
              </c:numCache>
            </c:numRef>
          </c:val>
          <c:extLst>
            <c:ext xmlns:c16="http://schemas.microsoft.com/office/drawing/2014/chart" uri="{C3380CC4-5D6E-409C-BE32-E72D297353CC}">
              <c16:uniqueId val="{00000002-61EE-984E-8FCB-0BD3BCF49FA1}"/>
            </c:ext>
          </c:extLst>
        </c:ser>
        <c:ser>
          <c:idx val="3"/>
          <c:order val="3"/>
          <c:tx>
            <c:strRef>
              <c:f>Sheet1!$E$1</c:f>
              <c:strCache>
                <c:ptCount val="1"/>
                <c:pt idx="0">
                  <c:v>Social Studies</c:v>
                </c:pt>
              </c:strCache>
            </c:strRef>
          </c:tx>
          <c:spPr>
            <a:solidFill>
              <a:schemeClr val="accent4"/>
            </a:solidFill>
            <a:ln>
              <a:noFill/>
            </a:ln>
            <a:effectLst/>
          </c:spPr>
          <c:invertIfNegative val="0"/>
          <c:cat>
            <c:strRef>
              <c:f>Sheet1!$A$2:$A$7</c:f>
              <c:strCache>
                <c:ptCount val="6"/>
                <c:pt idx="0">
                  <c:v>3rd Grade</c:v>
                </c:pt>
                <c:pt idx="1">
                  <c:v>4th Grade</c:v>
                </c:pt>
                <c:pt idx="2">
                  <c:v>5th Grade</c:v>
                </c:pt>
                <c:pt idx="3">
                  <c:v>6th Grade</c:v>
                </c:pt>
                <c:pt idx="4">
                  <c:v>7th Grade</c:v>
                </c:pt>
                <c:pt idx="5">
                  <c:v>8th grade</c:v>
                </c:pt>
              </c:strCache>
            </c:strRef>
          </c:cat>
          <c:val>
            <c:numRef>
              <c:f>Sheet1!$E$2:$E$7</c:f>
              <c:numCache>
                <c:formatCode>General</c:formatCode>
                <c:ptCount val="6"/>
                <c:pt idx="5">
                  <c:v>10.7</c:v>
                </c:pt>
              </c:numCache>
            </c:numRef>
          </c:val>
          <c:extLst>
            <c:ext xmlns:c16="http://schemas.microsoft.com/office/drawing/2014/chart" uri="{C3380CC4-5D6E-409C-BE32-E72D297353CC}">
              <c16:uniqueId val="{00000003-61EE-984E-8FCB-0BD3BCF49FA1}"/>
            </c:ext>
          </c:extLst>
        </c:ser>
        <c:dLbls>
          <c:showLegendKey val="0"/>
          <c:showVal val="0"/>
          <c:showCatName val="0"/>
          <c:showSerName val="0"/>
          <c:showPercent val="0"/>
          <c:showBubbleSize val="0"/>
        </c:dLbls>
        <c:gapWidth val="219"/>
        <c:overlap val="-27"/>
        <c:axId val="90880111"/>
        <c:axId val="2126135376"/>
      </c:barChart>
      <c:catAx>
        <c:axId val="9088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6135376"/>
        <c:crosses val="autoZero"/>
        <c:auto val="1"/>
        <c:lblAlgn val="ctr"/>
        <c:lblOffset val="100"/>
        <c:noMultiLvlLbl val="0"/>
      </c:catAx>
      <c:valAx>
        <c:axId val="2126135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880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&gt;15 Days Absent</c:v>
                </c:pt>
              </c:strCache>
            </c:strRef>
          </c:tx>
          <c:spPr>
            <a:solidFill>
              <a:schemeClr val="accent1"/>
            </a:solidFill>
            <a:ln>
              <a:noFill/>
            </a:ln>
            <a:effectLst/>
          </c:spPr>
          <c:invertIfNegative val="0"/>
          <c:cat>
            <c:strRef>
              <c:f>Sheet1!$A$2:$A$5</c:f>
              <c:strCache>
                <c:ptCount val="4"/>
                <c:pt idx="0">
                  <c:v>Black</c:v>
                </c:pt>
                <c:pt idx="1">
                  <c:v>Hispanic</c:v>
                </c:pt>
                <c:pt idx="2">
                  <c:v>Multiracial</c:v>
                </c:pt>
                <c:pt idx="3">
                  <c:v>White</c:v>
                </c:pt>
              </c:strCache>
            </c:strRef>
          </c:cat>
          <c:val>
            <c:numRef>
              <c:f>Sheet1!$B$2:$B$5</c:f>
              <c:numCache>
                <c:formatCode>General</c:formatCode>
                <c:ptCount val="4"/>
                <c:pt idx="0">
                  <c:v>10.5</c:v>
                </c:pt>
                <c:pt idx="1">
                  <c:v>13.9</c:v>
                </c:pt>
                <c:pt idx="2">
                  <c:v>10.5</c:v>
                </c:pt>
                <c:pt idx="3">
                  <c:v>18.8</c:v>
                </c:pt>
              </c:numCache>
            </c:numRef>
          </c:val>
          <c:extLst>
            <c:ext xmlns:c16="http://schemas.microsoft.com/office/drawing/2014/chart" uri="{C3380CC4-5D6E-409C-BE32-E72D297353CC}">
              <c16:uniqueId val="{00000000-363A-3C42-8A2C-AABB354346A6}"/>
            </c:ext>
          </c:extLst>
        </c:ser>
        <c:dLbls>
          <c:showLegendKey val="0"/>
          <c:showVal val="0"/>
          <c:showCatName val="0"/>
          <c:showSerName val="0"/>
          <c:showPercent val="0"/>
          <c:showBubbleSize val="0"/>
        </c:dLbls>
        <c:gapWidth val="219"/>
        <c:overlap val="-27"/>
        <c:axId val="91155599"/>
        <c:axId val="15543599"/>
      </c:barChart>
      <c:catAx>
        <c:axId val="9115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43599"/>
        <c:crosses val="autoZero"/>
        <c:auto val="1"/>
        <c:lblAlgn val="ctr"/>
        <c:lblOffset val="100"/>
        <c:noMultiLvlLbl val="0"/>
      </c:catAx>
      <c:valAx>
        <c:axId val="15543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155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Chronic Absenteeism</c:v>
                </c:pt>
              </c:strCache>
            </c:strRef>
          </c:tx>
          <c:spPr>
            <a:solidFill>
              <a:schemeClr val="accent1"/>
            </a:solidFill>
            <a:ln>
              <a:noFill/>
            </a:ln>
            <a:effectLst/>
          </c:spPr>
          <c:invertIfNegative val="0"/>
          <c:cat>
            <c:strRef>
              <c:f>Sheet1!$A$2:$A$4</c:f>
              <c:strCache>
                <c:ptCount val="3"/>
                <c:pt idx="0">
                  <c:v>ED</c:v>
                </c:pt>
                <c:pt idx="1">
                  <c:v>ELL</c:v>
                </c:pt>
                <c:pt idx="2">
                  <c:v>SWD</c:v>
                </c:pt>
              </c:strCache>
            </c:strRef>
          </c:cat>
          <c:val>
            <c:numRef>
              <c:f>Sheet1!$B$2:$B$4</c:f>
              <c:numCache>
                <c:formatCode>General</c:formatCode>
                <c:ptCount val="3"/>
                <c:pt idx="0">
                  <c:v>11</c:v>
                </c:pt>
                <c:pt idx="1">
                  <c:v>50</c:v>
                </c:pt>
                <c:pt idx="2">
                  <c:v>14</c:v>
                </c:pt>
              </c:numCache>
            </c:numRef>
          </c:val>
          <c:extLst>
            <c:ext xmlns:c16="http://schemas.microsoft.com/office/drawing/2014/chart" uri="{C3380CC4-5D6E-409C-BE32-E72D297353CC}">
              <c16:uniqueId val="{00000000-4C2A-6549-AC97-7E8E00095DE2}"/>
            </c:ext>
          </c:extLst>
        </c:ser>
        <c:dLbls>
          <c:showLegendKey val="0"/>
          <c:showVal val="0"/>
          <c:showCatName val="0"/>
          <c:showSerName val="0"/>
          <c:showPercent val="0"/>
          <c:showBubbleSize val="0"/>
        </c:dLbls>
        <c:gapWidth val="219"/>
        <c:overlap val="-27"/>
        <c:axId val="1956295936"/>
        <c:axId val="832755936"/>
      </c:barChart>
      <c:catAx>
        <c:axId val="195629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755936"/>
        <c:crosses val="autoZero"/>
        <c:auto val="1"/>
        <c:lblAlgn val="ctr"/>
        <c:lblOffset val="100"/>
        <c:noMultiLvlLbl val="0"/>
      </c:catAx>
      <c:valAx>
        <c:axId val="83275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629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Discipline Data</c:v>
                </c:pt>
              </c:strCache>
            </c:strRef>
          </c:tx>
          <c:spPr>
            <a:solidFill>
              <a:schemeClr val="accent1"/>
            </a:solidFill>
            <a:ln>
              <a:noFill/>
            </a:ln>
            <a:effectLst/>
          </c:spPr>
          <c:invertIfNegative val="0"/>
          <c:cat>
            <c:strRef>
              <c:f>Sheet1!$A$2:$A$5</c:f>
              <c:strCache>
                <c:ptCount val="4"/>
                <c:pt idx="0">
                  <c:v>Black</c:v>
                </c:pt>
                <c:pt idx="1">
                  <c:v>2+ Races</c:v>
                </c:pt>
                <c:pt idx="2">
                  <c:v>White</c:v>
                </c:pt>
                <c:pt idx="3">
                  <c:v>Hispanic</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0-E7E5-6C43-9FBA-12EEFBABF0D0}"/>
            </c:ext>
          </c:extLst>
        </c:ser>
        <c:dLbls>
          <c:showLegendKey val="0"/>
          <c:showVal val="0"/>
          <c:showCatName val="0"/>
          <c:showSerName val="0"/>
          <c:showPercent val="0"/>
          <c:showBubbleSize val="0"/>
        </c:dLbls>
        <c:gapWidth val="219"/>
        <c:overlap val="-27"/>
        <c:axId val="473843999"/>
        <c:axId val="473845711"/>
      </c:barChart>
      <c:catAx>
        <c:axId val="473843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845711"/>
        <c:crosses val="autoZero"/>
        <c:auto val="1"/>
        <c:lblAlgn val="ctr"/>
        <c:lblOffset val="100"/>
        <c:noMultiLvlLbl val="0"/>
      </c:catAx>
      <c:valAx>
        <c:axId val="473845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843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Subgroups</c:v>
                </c:pt>
              </c:strCache>
            </c:strRef>
          </c:tx>
          <c:spPr>
            <a:solidFill>
              <a:schemeClr val="accent1"/>
            </a:solidFill>
            <a:ln>
              <a:noFill/>
            </a:ln>
            <a:effectLst/>
          </c:spPr>
          <c:invertIfNegative val="0"/>
          <c:cat>
            <c:strRef>
              <c:f>Sheet1!$A$2:$A$4</c:f>
              <c:strCache>
                <c:ptCount val="3"/>
                <c:pt idx="0">
                  <c:v>SWD</c:v>
                </c:pt>
                <c:pt idx="1">
                  <c:v>ED</c:v>
                </c:pt>
                <c:pt idx="2">
                  <c:v>ELL</c:v>
                </c:pt>
              </c:strCache>
            </c:strRef>
          </c:cat>
          <c:val>
            <c:numRef>
              <c:f>Sheet1!$B$2:$B$4</c:f>
              <c:numCache>
                <c:formatCode>General</c:formatCode>
                <c:ptCount val="3"/>
                <c:pt idx="0">
                  <c:v>20</c:v>
                </c:pt>
                <c:pt idx="1">
                  <c:v>100</c:v>
                </c:pt>
              </c:numCache>
            </c:numRef>
          </c:val>
          <c:extLst>
            <c:ext xmlns:c16="http://schemas.microsoft.com/office/drawing/2014/chart" uri="{C3380CC4-5D6E-409C-BE32-E72D297353CC}">
              <c16:uniqueId val="{00000000-E2CE-3847-B929-DFFB8DE4984C}"/>
            </c:ext>
          </c:extLst>
        </c:ser>
        <c:dLbls>
          <c:showLegendKey val="0"/>
          <c:showVal val="0"/>
          <c:showCatName val="0"/>
          <c:showSerName val="0"/>
          <c:showPercent val="0"/>
          <c:showBubbleSize val="0"/>
        </c:dLbls>
        <c:gapWidth val="219"/>
        <c:overlap val="-27"/>
        <c:axId val="259019199"/>
        <c:axId val="400905824"/>
      </c:barChart>
      <c:catAx>
        <c:axId val="259019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0905824"/>
        <c:crosses val="autoZero"/>
        <c:auto val="1"/>
        <c:lblAlgn val="ctr"/>
        <c:lblOffset val="100"/>
        <c:noMultiLvlLbl val="0"/>
      </c:catAx>
      <c:valAx>
        <c:axId val="40090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9019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Discipline Rates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Discipline Type</c:v>
                </c:pt>
              </c:strCache>
            </c:strRef>
          </c:tx>
          <c:spPr>
            <a:solidFill>
              <a:schemeClr val="accent1"/>
            </a:solidFill>
            <a:ln>
              <a:noFill/>
            </a:ln>
            <a:effectLst/>
          </c:spPr>
          <c:invertIfNegative val="0"/>
          <c:cat>
            <c:strRef>
              <c:f>Sheet1!$A$2</c:f>
              <c:strCache>
                <c:ptCount val="1"/>
                <c:pt idx="0">
                  <c:v>Out of School Suspensions</c:v>
                </c:pt>
              </c:strCache>
            </c:strRef>
          </c:cat>
          <c:val>
            <c:numRef>
              <c:f>Sheet1!$B$2</c:f>
              <c:numCache>
                <c:formatCode>General</c:formatCode>
                <c:ptCount val="1"/>
                <c:pt idx="0">
                  <c:v>0.5</c:v>
                </c:pt>
              </c:numCache>
            </c:numRef>
          </c:val>
          <c:extLst>
            <c:ext xmlns:c16="http://schemas.microsoft.com/office/drawing/2014/chart" uri="{C3380CC4-5D6E-409C-BE32-E72D297353CC}">
              <c16:uniqueId val="{00000000-EC4E-5A4E-B5D8-B78FEB7F6114}"/>
            </c:ext>
          </c:extLst>
        </c:ser>
        <c:dLbls>
          <c:showLegendKey val="0"/>
          <c:showVal val="0"/>
          <c:showCatName val="0"/>
          <c:showSerName val="0"/>
          <c:showPercent val="0"/>
          <c:showBubbleSize val="0"/>
        </c:dLbls>
        <c:gapWidth val="219"/>
        <c:overlap val="-27"/>
        <c:axId val="308741391"/>
        <c:axId val="309223519"/>
      </c:barChart>
      <c:catAx>
        <c:axId val="30874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223519"/>
        <c:crosses val="autoZero"/>
        <c:auto val="1"/>
        <c:lblAlgn val="ctr"/>
        <c:lblOffset val="100"/>
        <c:noMultiLvlLbl val="0"/>
      </c:catAx>
      <c:valAx>
        <c:axId val="309223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741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kern="1200" spc="0" baseline="0" dirty="0">
                <a:solidFill>
                  <a:prstClr val="white">
                    <a:lumMod val="65000"/>
                    <a:lumOff val="35000"/>
                  </a:prstClr>
                </a:solidFill>
              </a:rPr>
              <a:t>Survey Results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Always</c:v>
                </c:pt>
              </c:strCache>
            </c:strRef>
          </c:tx>
          <c:spPr>
            <a:solidFill>
              <a:schemeClr val="accent1"/>
            </a:solidFill>
            <a:ln>
              <a:noFill/>
            </a:ln>
            <a:effectLst/>
          </c:spPr>
          <c:invertIfNegative val="0"/>
          <c:cat>
            <c:strRef>
              <c:f>Sheet1!$A$2:$A$4</c:f>
              <c:strCache>
                <c:ptCount val="3"/>
                <c:pt idx="0">
                  <c:v>3rd Grade</c:v>
                </c:pt>
                <c:pt idx="1">
                  <c:v>4th Grade</c:v>
                </c:pt>
                <c:pt idx="2">
                  <c:v>5th Grade</c:v>
                </c:pt>
              </c:strCache>
            </c:strRef>
          </c:cat>
          <c:val>
            <c:numRef>
              <c:f>Sheet1!$B$2:$B$4</c:f>
              <c:numCache>
                <c:formatCode>General</c:formatCode>
                <c:ptCount val="3"/>
                <c:pt idx="0">
                  <c:v>76</c:v>
                </c:pt>
                <c:pt idx="1">
                  <c:v>97</c:v>
                </c:pt>
                <c:pt idx="2">
                  <c:v>55</c:v>
                </c:pt>
              </c:numCache>
            </c:numRef>
          </c:val>
          <c:extLst>
            <c:ext xmlns:c16="http://schemas.microsoft.com/office/drawing/2014/chart" uri="{C3380CC4-5D6E-409C-BE32-E72D297353CC}">
              <c16:uniqueId val="{00000000-1B6A-9742-846C-A7370AAB4143}"/>
            </c:ext>
          </c:extLst>
        </c:ser>
        <c:ser>
          <c:idx val="1"/>
          <c:order val="1"/>
          <c:tx>
            <c:strRef>
              <c:f>Sheet1!$C$1</c:f>
              <c:strCache>
                <c:ptCount val="1"/>
                <c:pt idx="0">
                  <c:v>Often</c:v>
                </c:pt>
              </c:strCache>
            </c:strRef>
          </c:tx>
          <c:spPr>
            <a:solidFill>
              <a:schemeClr val="accent2"/>
            </a:solidFill>
            <a:ln>
              <a:noFill/>
            </a:ln>
            <a:effectLst/>
          </c:spPr>
          <c:invertIfNegative val="0"/>
          <c:cat>
            <c:strRef>
              <c:f>Sheet1!$A$2:$A$4</c:f>
              <c:strCache>
                <c:ptCount val="3"/>
                <c:pt idx="0">
                  <c:v>3rd Grade</c:v>
                </c:pt>
                <c:pt idx="1">
                  <c:v>4th Grade</c:v>
                </c:pt>
                <c:pt idx="2">
                  <c:v>5th Grade</c:v>
                </c:pt>
              </c:strCache>
            </c:strRef>
          </c:cat>
          <c:val>
            <c:numRef>
              <c:f>Sheet1!$C$2:$C$4</c:f>
              <c:numCache>
                <c:formatCode>General</c:formatCode>
                <c:ptCount val="3"/>
                <c:pt idx="0">
                  <c:v>6</c:v>
                </c:pt>
                <c:pt idx="1">
                  <c:v>4</c:v>
                </c:pt>
                <c:pt idx="2">
                  <c:v>6</c:v>
                </c:pt>
              </c:numCache>
            </c:numRef>
          </c:val>
          <c:extLst>
            <c:ext xmlns:c16="http://schemas.microsoft.com/office/drawing/2014/chart" uri="{C3380CC4-5D6E-409C-BE32-E72D297353CC}">
              <c16:uniqueId val="{00000001-1B6A-9742-846C-A7370AAB4143}"/>
            </c:ext>
          </c:extLst>
        </c:ser>
        <c:ser>
          <c:idx val="2"/>
          <c:order val="2"/>
          <c:tx>
            <c:strRef>
              <c:f>Sheet1!$D$1</c:f>
              <c:strCache>
                <c:ptCount val="1"/>
                <c:pt idx="0">
                  <c:v>Sometimes</c:v>
                </c:pt>
              </c:strCache>
            </c:strRef>
          </c:tx>
          <c:spPr>
            <a:solidFill>
              <a:schemeClr val="accent3"/>
            </a:solidFill>
            <a:ln>
              <a:noFill/>
            </a:ln>
            <a:effectLst/>
          </c:spPr>
          <c:invertIfNegative val="0"/>
          <c:cat>
            <c:strRef>
              <c:f>Sheet1!$A$2:$A$4</c:f>
              <c:strCache>
                <c:ptCount val="3"/>
                <c:pt idx="0">
                  <c:v>3rd Grade</c:v>
                </c:pt>
                <c:pt idx="1">
                  <c:v>4th Grade</c:v>
                </c:pt>
                <c:pt idx="2">
                  <c:v>5th Grade</c:v>
                </c:pt>
              </c:strCache>
            </c:strRef>
          </c:cat>
          <c:val>
            <c:numRef>
              <c:f>Sheet1!$D$2:$D$4</c:f>
              <c:numCache>
                <c:formatCode>General</c:formatCode>
                <c:ptCount val="3"/>
                <c:pt idx="0">
                  <c:v>2</c:v>
                </c:pt>
                <c:pt idx="1">
                  <c:v>3</c:v>
                </c:pt>
                <c:pt idx="2">
                  <c:v>4</c:v>
                </c:pt>
              </c:numCache>
            </c:numRef>
          </c:val>
          <c:extLst>
            <c:ext xmlns:c16="http://schemas.microsoft.com/office/drawing/2014/chart" uri="{C3380CC4-5D6E-409C-BE32-E72D297353CC}">
              <c16:uniqueId val="{00000002-1B6A-9742-846C-A7370AAB4143}"/>
            </c:ext>
          </c:extLst>
        </c:ser>
        <c:ser>
          <c:idx val="3"/>
          <c:order val="3"/>
          <c:tx>
            <c:strRef>
              <c:f>Sheet1!$E$1</c:f>
              <c:strCache>
                <c:ptCount val="1"/>
                <c:pt idx="0">
                  <c:v>Never</c:v>
                </c:pt>
              </c:strCache>
            </c:strRef>
          </c:tx>
          <c:spPr>
            <a:solidFill>
              <a:schemeClr val="accent4"/>
            </a:solidFill>
            <a:ln>
              <a:noFill/>
            </a:ln>
            <a:effectLst/>
          </c:spPr>
          <c:invertIfNegative val="0"/>
          <c:cat>
            <c:strRef>
              <c:f>Sheet1!$A$2:$A$4</c:f>
              <c:strCache>
                <c:ptCount val="3"/>
                <c:pt idx="0">
                  <c:v>3rd Grade</c:v>
                </c:pt>
                <c:pt idx="1">
                  <c:v>4th Grade</c:v>
                </c:pt>
                <c:pt idx="2">
                  <c:v>5th Grade</c:v>
                </c:pt>
              </c:strCache>
            </c:strRef>
          </c:cat>
          <c:val>
            <c:numRef>
              <c:f>Sheet1!$E$2:$E$4</c:f>
              <c:numCache>
                <c:formatCode>General</c:formatCode>
                <c:ptCount val="3"/>
                <c:pt idx="0">
                  <c:v>3</c:v>
                </c:pt>
                <c:pt idx="1">
                  <c:v>0</c:v>
                </c:pt>
                <c:pt idx="2">
                  <c:v>0</c:v>
                </c:pt>
              </c:numCache>
            </c:numRef>
          </c:val>
          <c:extLst>
            <c:ext xmlns:c16="http://schemas.microsoft.com/office/drawing/2014/chart" uri="{C3380CC4-5D6E-409C-BE32-E72D297353CC}">
              <c16:uniqueId val="{00000003-1B6A-9742-846C-A7370AAB4143}"/>
            </c:ext>
          </c:extLst>
        </c:ser>
        <c:dLbls>
          <c:showLegendKey val="0"/>
          <c:showVal val="0"/>
          <c:showCatName val="0"/>
          <c:showSerName val="0"/>
          <c:showPercent val="0"/>
          <c:showBubbleSize val="0"/>
        </c:dLbls>
        <c:gapWidth val="219"/>
        <c:overlap val="-27"/>
        <c:axId val="1363020688"/>
        <c:axId val="1362837632"/>
      </c:barChart>
      <c:catAx>
        <c:axId val="136302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2837632"/>
        <c:crosses val="autoZero"/>
        <c:auto val="1"/>
        <c:lblAlgn val="ctr"/>
        <c:lblOffset val="100"/>
        <c:noMultiLvlLbl val="0"/>
      </c:catAx>
      <c:valAx>
        <c:axId val="1362837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302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Fall/Spring</c:v>
                </c:pt>
              </c:strCache>
            </c:strRef>
          </c:tx>
          <c:spPr>
            <a:solidFill>
              <a:schemeClr val="accent1"/>
            </a:solidFill>
            <a:ln>
              <a:noFill/>
            </a:ln>
            <a:effectLst/>
          </c:spPr>
          <c:invertIfNegative val="0"/>
          <c:cat>
            <c:strRef>
              <c:f>Sheet1!$A$2:$A$7</c:f>
              <c:strCache>
                <c:ptCount val="6"/>
                <c:pt idx="0">
                  <c:v>Asian</c:v>
                </c:pt>
                <c:pt idx="1">
                  <c:v>Black</c:v>
                </c:pt>
                <c:pt idx="2">
                  <c:v>Hispanic</c:v>
                </c:pt>
                <c:pt idx="3">
                  <c:v>Native American/Alaskan Native</c:v>
                </c:pt>
                <c:pt idx="4">
                  <c:v>White</c:v>
                </c:pt>
                <c:pt idx="5">
                  <c:v>Multiracial</c:v>
                </c:pt>
              </c:strCache>
            </c:strRef>
          </c:cat>
          <c:val>
            <c:numRef>
              <c:f>Sheet1!$B$2:$B$7</c:f>
              <c:numCache>
                <c:formatCode>General</c:formatCode>
                <c:ptCount val="6"/>
                <c:pt idx="0">
                  <c:v>0</c:v>
                </c:pt>
                <c:pt idx="1">
                  <c:v>87</c:v>
                </c:pt>
                <c:pt idx="2">
                  <c:v>6</c:v>
                </c:pt>
                <c:pt idx="3">
                  <c:v>0</c:v>
                </c:pt>
                <c:pt idx="4">
                  <c:v>3</c:v>
                </c:pt>
                <c:pt idx="5">
                  <c:v>3</c:v>
                </c:pt>
              </c:numCache>
            </c:numRef>
          </c:val>
          <c:extLst>
            <c:ext xmlns:c16="http://schemas.microsoft.com/office/drawing/2014/chart" uri="{C3380CC4-5D6E-409C-BE32-E72D297353CC}">
              <c16:uniqueId val="{00000000-CF47-6C40-93C9-1640898F7356}"/>
            </c:ext>
          </c:extLst>
        </c:ser>
        <c:dLbls>
          <c:showLegendKey val="0"/>
          <c:showVal val="0"/>
          <c:showCatName val="0"/>
          <c:showSerName val="0"/>
          <c:showPercent val="0"/>
          <c:showBubbleSize val="0"/>
        </c:dLbls>
        <c:gapWidth val="219"/>
        <c:overlap val="-27"/>
        <c:axId val="1193001072"/>
        <c:axId val="1192982176"/>
      </c:barChart>
      <c:catAx>
        <c:axId val="119300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2982176"/>
        <c:crosses val="autoZero"/>
        <c:auto val="1"/>
        <c:lblAlgn val="ctr"/>
        <c:lblOffset val="100"/>
        <c:noMultiLvlLbl val="0"/>
      </c:catAx>
      <c:valAx>
        <c:axId val="119298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300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kern="1200" spc="0" baseline="0" dirty="0">
                <a:solidFill>
                  <a:prstClr val="white">
                    <a:lumMod val="65000"/>
                    <a:lumOff val="35000"/>
                  </a:prstClr>
                </a:solidFill>
              </a:rPr>
              <a:t>Survey Results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Always</c:v>
                </c:pt>
              </c:strCache>
            </c:strRef>
          </c:tx>
          <c:spPr>
            <a:solidFill>
              <a:schemeClr val="accent1"/>
            </a:solidFill>
            <a:ln>
              <a:noFill/>
            </a:ln>
            <a:effectLst/>
          </c:spPr>
          <c:invertIfNegative val="0"/>
          <c:cat>
            <c:strRef>
              <c:f>Sheet1!$A$2:$A$4</c:f>
              <c:strCache>
                <c:ptCount val="3"/>
                <c:pt idx="0">
                  <c:v>3rd Grade</c:v>
                </c:pt>
                <c:pt idx="1">
                  <c:v>4th Grade</c:v>
                </c:pt>
                <c:pt idx="2">
                  <c:v>5th Grade</c:v>
                </c:pt>
              </c:strCache>
            </c:strRef>
          </c:cat>
          <c:val>
            <c:numRef>
              <c:f>Sheet1!$B$2:$B$4</c:f>
              <c:numCache>
                <c:formatCode>General</c:formatCode>
                <c:ptCount val="3"/>
                <c:pt idx="0">
                  <c:v>18</c:v>
                </c:pt>
                <c:pt idx="1">
                  <c:v>11</c:v>
                </c:pt>
                <c:pt idx="2">
                  <c:v>4</c:v>
                </c:pt>
              </c:numCache>
            </c:numRef>
          </c:val>
          <c:extLst>
            <c:ext xmlns:c16="http://schemas.microsoft.com/office/drawing/2014/chart" uri="{C3380CC4-5D6E-409C-BE32-E72D297353CC}">
              <c16:uniqueId val="{00000000-4B12-1045-901B-6CA7397ED658}"/>
            </c:ext>
          </c:extLst>
        </c:ser>
        <c:ser>
          <c:idx val="1"/>
          <c:order val="1"/>
          <c:tx>
            <c:strRef>
              <c:f>Sheet1!$C$1</c:f>
              <c:strCache>
                <c:ptCount val="1"/>
                <c:pt idx="0">
                  <c:v>Often</c:v>
                </c:pt>
              </c:strCache>
            </c:strRef>
          </c:tx>
          <c:spPr>
            <a:solidFill>
              <a:schemeClr val="accent2"/>
            </a:solidFill>
            <a:ln>
              <a:noFill/>
            </a:ln>
            <a:effectLst/>
          </c:spPr>
          <c:invertIfNegative val="0"/>
          <c:cat>
            <c:strRef>
              <c:f>Sheet1!$A$2:$A$4</c:f>
              <c:strCache>
                <c:ptCount val="3"/>
                <c:pt idx="0">
                  <c:v>3rd Grade</c:v>
                </c:pt>
                <c:pt idx="1">
                  <c:v>4th Grade</c:v>
                </c:pt>
                <c:pt idx="2">
                  <c:v>5th Grade</c:v>
                </c:pt>
              </c:strCache>
            </c:strRef>
          </c:cat>
          <c:val>
            <c:numRef>
              <c:f>Sheet1!$C$2:$C$4</c:f>
              <c:numCache>
                <c:formatCode>General</c:formatCode>
                <c:ptCount val="3"/>
                <c:pt idx="0">
                  <c:v>14</c:v>
                </c:pt>
                <c:pt idx="1">
                  <c:v>20</c:v>
                </c:pt>
                <c:pt idx="2">
                  <c:v>13</c:v>
                </c:pt>
              </c:numCache>
            </c:numRef>
          </c:val>
          <c:extLst>
            <c:ext xmlns:c16="http://schemas.microsoft.com/office/drawing/2014/chart" uri="{C3380CC4-5D6E-409C-BE32-E72D297353CC}">
              <c16:uniqueId val="{00000001-4B12-1045-901B-6CA7397ED658}"/>
            </c:ext>
          </c:extLst>
        </c:ser>
        <c:ser>
          <c:idx val="2"/>
          <c:order val="2"/>
          <c:tx>
            <c:strRef>
              <c:f>Sheet1!$D$1</c:f>
              <c:strCache>
                <c:ptCount val="1"/>
                <c:pt idx="0">
                  <c:v>Sometimes</c:v>
                </c:pt>
              </c:strCache>
            </c:strRef>
          </c:tx>
          <c:spPr>
            <a:solidFill>
              <a:schemeClr val="accent3"/>
            </a:solidFill>
            <a:ln>
              <a:noFill/>
            </a:ln>
            <a:effectLst/>
          </c:spPr>
          <c:invertIfNegative val="0"/>
          <c:cat>
            <c:strRef>
              <c:f>Sheet1!$A$2:$A$4</c:f>
              <c:strCache>
                <c:ptCount val="3"/>
                <c:pt idx="0">
                  <c:v>3rd Grade</c:v>
                </c:pt>
                <c:pt idx="1">
                  <c:v>4th Grade</c:v>
                </c:pt>
                <c:pt idx="2">
                  <c:v>5th Grade</c:v>
                </c:pt>
              </c:strCache>
            </c:strRef>
          </c:cat>
          <c:val>
            <c:numRef>
              <c:f>Sheet1!$D$2:$D$4</c:f>
              <c:numCache>
                <c:formatCode>General</c:formatCode>
                <c:ptCount val="3"/>
                <c:pt idx="0">
                  <c:v>52</c:v>
                </c:pt>
                <c:pt idx="1">
                  <c:v>53</c:v>
                </c:pt>
                <c:pt idx="2">
                  <c:v>36</c:v>
                </c:pt>
              </c:numCache>
            </c:numRef>
          </c:val>
          <c:extLst>
            <c:ext xmlns:c16="http://schemas.microsoft.com/office/drawing/2014/chart" uri="{C3380CC4-5D6E-409C-BE32-E72D297353CC}">
              <c16:uniqueId val="{00000002-4B12-1045-901B-6CA7397ED658}"/>
            </c:ext>
          </c:extLst>
        </c:ser>
        <c:ser>
          <c:idx val="3"/>
          <c:order val="3"/>
          <c:tx>
            <c:strRef>
              <c:f>Sheet1!$E$1</c:f>
              <c:strCache>
                <c:ptCount val="1"/>
                <c:pt idx="0">
                  <c:v>Never</c:v>
                </c:pt>
              </c:strCache>
            </c:strRef>
          </c:tx>
          <c:spPr>
            <a:solidFill>
              <a:schemeClr val="accent4"/>
            </a:solidFill>
            <a:ln>
              <a:noFill/>
            </a:ln>
            <a:effectLst/>
          </c:spPr>
          <c:invertIfNegative val="0"/>
          <c:cat>
            <c:strRef>
              <c:f>Sheet1!$A$2:$A$4</c:f>
              <c:strCache>
                <c:ptCount val="3"/>
                <c:pt idx="0">
                  <c:v>3rd Grade</c:v>
                </c:pt>
                <c:pt idx="1">
                  <c:v>4th Grade</c:v>
                </c:pt>
                <c:pt idx="2">
                  <c:v>5th Grade</c:v>
                </c:pt>
              </c:strCache>
            </c:strRef>
          </c:cat>
          <c:val>
            <c:numRef>
              <c:f>Sheet1!$E$2:$E$4</c:f>
              <c:numCache>
                <c:formatCode>General</c:formatCode>
                <c:ptCount val="3"/>
                <c:pt idx="0">
                  <c:v>3</c:v>
                </c:pt>
                <c:pt idx="1">
                  <c:v>20</c:v>
                </c:pt>
                <c:pt idx="2">
                  <c:v>12</c:v>
                </c:pt>
              </c:numCache>
            </c:numRef>
          </c:val>
          <c:extLst>
            <c:ext xmlns:c16="http://schemas.microsoft.com/office/drawing/2014/chart" uri="{C3380CC4-5D6E-409C-BE32-E72D297353CC}">
              <c16:uniqueId val="{00000003-4B12-1045-901B-6CA7397ED658}"/>
            </c:ext>
          </c:extLst>
        </c:ser>
        <c:dLbls>
          <c:showLegendKey val="0"/>
          <c:showVal val="0"/>
          <c:showCatName val="0"/>
          <c:showSerName val="0"/>
          <c:showPercent val="0"/>
          <c:showBubbleSize val="0"/>
        </c:dLbls>
        <c:gapWidth val="219"/>
        <c:overlap val="-27"/>
        <c:axId val="1382428496"/>
        <c:axId val="1382380576"/>
      </c:barChart>
      <c:catAx>
        <c:axId val="138242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2380576"/>
        <c:crosses val="autoZero"/>
        <c:auto val="1"/>
        <c:lblAlgn val="ctr"/>
        <c:lblOffset val="100"/>
        <c:noMultiLvlLbl val="0"/>
      </c:catAx>
      <c:valAx>
        <c:axId val="138238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242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Survey Results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Strongly Disagree</c:v>
                </c:pt>
              </c:strCache>
            </c:strRef>
          </c:tx>
          <c:spPr>
            <a:solidFill>
              <a:schemeClr val="accent1"/>
            </a:solidFill>
            <a:ln>
              <a:noFill/>
            </a:ln>
            <a:effectLst/>
          </c:spPr>
          <c:invertIfNegative val="0"/>
          <c:cat>
            <c:strRef>
              <c:f>Sheet1!$A$2:$A$4</c:f>
              <c:strCache>
                <c:ptCount val="3"/>
                <c:pt idx="0">
                  <c:v>6th Grade</c:v>
                </c:pt>
                <c:pt idx="1">
                  <c:v>7th Grade</c:v>
                </c:pt>
                <c:pt idx="2">
                  <c:v>8th Grade</c:v>
                </c:pt>
              </c:strCache>
            </c:strRef>
          </c:cat>
          <c:val>
            <c:numRef>
              <c:f>Sheet1!$B$2:$B$4</c:f>
              <c:numCache>
                <c:formatCode>General</c:formatCode>
                <c:ptCount val="3"/>
                <c:pt idx="0">
                  <c:v>3</c:v>
                </c:pt>
                <c:pt idx="1">
                  <c:v>4</c:v>
                </c:pt>
                <c:pt idx="2">
                  <c:v>12</c:v>
                </c:pt>
              </c:numCache>
            </c:numRef>
          </c:val>
          <c:extLst>
            <c:ext xmlns:c16="http://schemas.microsoft.com/office/drawing/2014/chart" uri="{C3380CC4-5D6E-409C-BE32-E72D297353CC}">
              <c16:uniqueId val="{00000000-98BC-A341-9F47-D7CE35A79B87}"/>
            </c:ext>
          </c:extLst>
        </c:ser>
        <c:ser>
          <c:idx val="1"/>
          <c:order val="1"/>
          <c:tx>
            <c:strRef>
              <c:f>Sheet1!$C$1</c:f>
              <c:strCache>
                <c:ptCount val="1"/>
                <c:pt idx="0">
                  <c:v>Somewhat Disagree</c:v>
                </c:pt>
              </c:strCache>
            </c:strRef>
          </c:tx>
          <c:spPr>
            <a:solidFill>
              <a:schemeClr val="accent2"/>
            </a:solidFill>
            <a:ln>
              <a:noFill/>
            </a:ln>
            <a:effectLst/>
          </c:spPr>
          <c:invertIfNegative val="0"/>
          <c:cat>
            <c:strRef>
              <c:f>Sheet1!$A$2:$A$4</c:f>
              <c:strCache>
                <c:ptCount val="3"/>
                <c:pt idx="0">
                  <c:v>6th Grade</c:v>
                </c:pt>
                <c:pt idx="1">
                  <c:v>7th Grade</c:v>
                </c:pt>
                <c:pt idx="2">
                  <c:v>8th Grade</c:v>
                </c:pt>
              </c:strCache>
            </c:strRef>
          </c:cat>
          <c:val>
            <c:numRef>
              <c:f>Sheet1!$C$2:$C$4</c:f>
              <c:numCache>
                <c:formatCode>General</c:formatCode>
                <c:ptCount val="3"/>
                <c:pt idx="0">
                  <c:v>6</c:v>
                </c:pt>
                <c:pt idx="1">
                  <c:v>16</c:v>
                </c:pt>
                <c:pt idx="2">
                  <c:v>6</c:v>
                </c:pt>
              </c:numCache>
            </c:numRef>
          </c:val>
          <c:extLst>
            <c:ext xmlns:c16="http://schemas.microsoft.com/office/drawing/2014/chart" uri="{C3380CC4-5D6E-409C-BE32-E72D297353CC}">
              <c16:uniqueId val="{00000001-98BC-A341-9F47-D7CE35A79B87}"/>
            </c:ext>
          </c:extLst>
        </c:ser>
        <c:ser>
          <c:idx val="2"/>
          <c:order val="2"/>
          <c:tx>
            <c:strRef>
              <c:f>Sheet1!$D$1</c:f>
              <c:strCache>
                <c:ptCount val="1"/>
                <c:pt idx="0">
                  <c:v>Somewhat Agree</c:v>
                </c:pt>
              </c:strCache>
            </c:strRef>
          </c:tx>
          <c:spPr>
            <a:solidFill>
              <a:schemeClr val="accent3"/>
            </a:solidFill>
            <a:ln>
              <a:noFill/>
            </a:ln>
            <a:effectLst/>
          </c:spPr>
          <c:invertIfNegative val="0"/>
          <c:cat>
            <c:strRef>
              <c:f>Sheet1!$A$2:$A$4</c:f>
              <c:strCache>
                <c:ptCount val="3"/>
                <c:pt idx="0">
                  <c:v>6th Grade</c:v>
                </c:pt>
                <c:pt idx="1">
                  <c:v>7th Grade</c:v>
                </c:pt>
                <c:pt idx="2">
                  <c:v>8th Grade</c:v>
                </c:pt>
              </c:strCache>
            </c:strRef>
          </c:cat>
          <c:val>
            <c:numRef>
              <c:f>Sheet1!$D$2:$D$4</c:f>
              <c:numCache>
                <c:formatCode>General</c:formatCode>
                <c:ptCount val="3"/>
                <c:pt idx="0">
                  <c:v>26</c:v>
                </c:pt>
                <c:pt idx="1">
                  <c:v>54</c:v>
                </c:pt>
                <c:pt idx="2">
                  <c:v>46</c:v>
                </c:pt>
              </c:numCache>
            </c:numRef>
          </c:val>
          <c:extLst>
            <c:ext xmlns:c16="http://schemas.microsoft.com/office/drawing/2014/chart" uri="{C3380CC4-5D6E-409C-BE32-E72D297353CC}">
              <c16:uniqueId val="{00000002-98BC-A341-9F47-D7CE35A79B87}"/>
            </c:ext>
          </c:extLst>
        </c:ser>
        <c:ser>
          <c:idx val="3"/>
          <c:order val="3"/>
          <c:tx>
            <c:strRef>
              <c:f>Sheet1!$E$1</c:f>
              <c:strCache>
                <c:ptCount val="1"/>
                <c:pt idx="0">
                  <c:v>Strongly Agree</c:v>
                </c:pt>
              </c:strCache>
            </c:strRef>
          </c:tx>
          <c:spPr>
            <a:solidFill>
              <a:schemeClr val="accent4"/>
            </a:solidFill>
            <a:ln>
              <a:noFill/>
            </a:ln>
            <a:effectLst/>
          </c:spPr>
          <c:invertIfNegative val="0"/>
          <c:cat>
            <c:strRef>
              <c:f>Sheet1!$A$2:$A$4</c:f>
              <c:strCache>
                <c:ptCount val="3"/>
                <c:pt idx="0">
                  <c:v>6th Grade</c:v>
                </c:pt>
                <c:pt idx="1">
                  <c:v>7th Grade</c:v>
                </c:pt>
                <c:pt idx="2">
                  <c:v>8th Grade</c:v>
                </c:pt>
              </c:strCache>
            </c:strRef>
          </c:cat>
          <c:val>
            <c:numRef>
              <c:f>Sheet1!$E$2:$E$4</c:f>
              <c:numCache>
                <c:formatCode>General</c:formatCode>
                <c:ptCount val="3"/>
                <c:pt idx="0">
                  <c:v>20</c:v>
                </c:pt>
                <c:pt idx="1">
                  <c:v>23</c:v>
                </c:pt>
                <c:pt idx="2">
                  <c:v>21</c:v>
                </c:pt>
              </c:numCache>
            </c:numRef>
          </c:val>
          <c:extLst>
            <c:ext xmlns:c16="http://schemas.microsoft.com/office/drawing/2014/chart" uri="{C3380CC4-5D6E-409C-BE32-E72D297353CC}">
              <c16:uniqueId val="{00000003-98BC-A341-9F47-D7CE35A79B87}"/>
            </c:ext>
          </c:extLst>
        </c:ser>
        <c:dLbls>
          <c:showLegendKey val="0"/>
          <c:showVal val="0"/>
          <c:showCatName val="0"/>
          <c:showSerName val="0"/>
          <c:showPercent val="0"/>
          <c:showBubbleSize val="0"/>
        </c:dLbls>
        <c:gapWidth val="219"/>
        <c:overlap val="-27"/>
        <c:axId val="972757392"/>
        <c:axId val="972759104"/>
      </c:barChart>
      <c:catAx>
        <c:axId val="97275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2759104"/>
        <c:crosses val="autoZero"/>
        <c:auto val="1"/>
        <c:lblAlgn val="ctr"/>
        <c:lblOffset val="100"/>
        <c:noMultiLvlLbl val="0"/>
      </c:catAx>
      <c:valAx>
        <c:axId val="97275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275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Survey Results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Strongly Disagree</c:v>
                </c:pt>
              </c:strCache>
            </c:strRef>
          </c:tx>
          <c:spPr>
            <a:solidFill>
              <a:schemeClr val="accent1"/>
            </a:solidFill>
            <a:ln>
              <a:noFill/>
            </a:ln>
            <a:effectLst/>
          </c:spPr>
          <c:invertIfNegative val="0"/>
          <c:cat>
            <c:strRef>
              <c:f>Sheet1!$A$2:$A$4</c:f>
              <c:strCache>
                <c:ptCount val="3"/>
                <c:pt idx="0">
                  <c:v>6th Grade</c:v>
                </c:pt>
                <c:pt idx="1">
                  <c:v>7th Grade</c:v>
                </c:pt>
                <c:pt idx="2">
                  <c:v>8th Grade</c:v>
                </c:pt>
              </c:strCache>
            </c:strRef>
          </c:cat>
          <c:val>
            <c:numRef>
              <c:f>Sheet1!$B$2:$B$4</c:f>
              <c:numCache>
                <c:formatCode>General</c:formatCode>
                <c:ptCount val="3"/>
                <c:pt idx="0">
                  <c:v>12</c:v>
                </c:pt>
                <c:pt idx="1">
                  <c:v>8</c:v>
                </c:pt>
                <c:pt idx="2">
                  <c:v>11</c:v>
                </c:pt>
              </c:numCache>
            </c:numRef>
          </c:val>
          <c:extLst>
            <c:ext xmlns:c16="http://schemas.microsoft.com/office/drawing/2014/chart" uri="{C3380CC4-5D6E-409C-BE32-E72D297353CC}">
              <c16:uniqueId val="{00000000-9EA4-464F-9C0A-B9D90B6F5769}"/>
            </c:ext>
          </c:extLst>
        </c:ser>
        <c:ser>
          <c:idx val="1"/>
          <c:order val="1"/>
          <c:tx>
            <c:strRef>
              <c:f>Sheet1!$C$1</c:f>
              <c:strCache>
                <c:ptCount val="1"/>
                <c:pt idx="0">
                  <c:v>Somewhat Disagree</c:v>
                </c:pt>
              </c:strCache>
            </c:strRef>
          </c:tx>
          <c:spPr>
            <a:solidFill>
              <a:schemeClr val="accent2"/>
            </a:solidFill>
            <a:ln>
              <a:noFill/>
            </a:ln>
            <a:effectLst/>
          </c:spPr>
          <c:invertIfNegative val="0"/>
          <c:cat>
            <c:strRef>
              <c:f>Sheet1!$A$2:$A$4</c:f>
              <c:strCache>
                <c:ptCount val="3"/>
                <c:pt idx="0">
                  <c:v>6th Grade</c:v>
                </c:pt>
                <c:pt idx="1">
                  <c:v>7th Grade</c:v>
                </c:pt>
                <c:pt idx="2">
                  <c:v>8th Grade</c:v>
                </c:pt>
              </c:strCache>
            </c:strRef>
          </c:cat>
          <c:val>
            <c:numRef>
              <c:f>Sheet1!$C$2:$C$4</c:f>
              <c:numCache>
                <c:formatCode>General</c:formatCode>
                <c:ptCount val="3"/>
                <c:pt idx="0">
                  <c:v>17</c:v>
                </c:pt>
                <c:pt idx="1">
                  <c:v>33</c:v>
                </c:pt>
                <c:pt idx="2">
                  <c:v>21</c:v>
                </c:pt>
              </c:numCache>
            </c:numRef>
          </c:val>
          <c:extLst>
            <c:ext xmlns:c16="http://schemas.microsoft.com/office/drawing/2014/chart" uri="{C3380CC4-5D6E-409C-BE32-E72D297353CC}">
              <c16:uniqueId val="{00000001-9EA4-464F-9C0A-B9D90B6F5769}"/>
            </c:ext>
          </c:extLst>
        </c:ser>
        <c:ser>
          <c:idx val="2"/>
          <c:order val="2"/>
          <c:tx>
            <c:strRef>
              <c:f>Sheet1!$D$1</c:f>
              <c:strCache>
                <c:ptCount val="1"/>
                <c:pt idx="0">
                  <c:v>Somewhat Agree</c:v>
                </c:pt>
              </c:strCache>
            </c:strRef>
          </c:tx>
          <c:spPr>
            <a:solidFill>
              <a:schemeClr val="accent3"/>
            </a:solidFill>
            <a:ln>
              <a:noFill/>
            </a:ln>
            <a:effectLst/>
          </c:spPr>
          <c:invertIfNegative val="0"/>
          <c:cat>
            <c:strRef>
              <c:f>Sheet1!$A$2:$A$4</c:f>
              <c:strCache>
                <c:ptCount val="3"/>
                <c:pt idx="0">
                  <c:v>6th Grade</c:v>
                </c:pt>
                <c:pt idx="1">
                  <c:v>7th Grade</c:v>
                </c:pt>
                <c:pt idx="2">
                  <c:v>8th Grade</c:v>
                </c:pt>
              </c:strCache>
            </c:strRef>
          </c:cat>
          <c:val>
            <c:numRef>
              <c:f>Sheet1!$D$2:$D$4</c:f>
              <c:numCache>
                <c:formatCode>General</c:formatCode>
                <c:ptCount val="3"/>
                <c:pt idx="0">
                  <c:v>15</c:v>
                </c:pt>
                <c:pt idx="1">
                  <c:v>40</c:v>
                </c:pt>
                <c:pt idx="2">
                  <c:v>39</c:v>
                </c:pt>
              </c:numCache>
            </c:numRef>
          </c:val>
          <c:extLst>
            <c:ext xmlns:c16="http://schemas.microsoft.com/office/drawing/2014/chart" uri="{C3380CC4-5D6E-409C-BE32-E72D297353CC}">
              <c16:uniqueId val="{00000002-9EA4-464F-9C0A-B9D90B6F5769}"/>
            </c:ext>
          </c:extLst>
        </c:ser>
        <c:ser>
          <c:idx val="3"/>
          <c:order val="3"/>
          <c:tx>
            <c:strRef>
              <c:f>Sheet1!$E$1</c:f>
              <c:strCache>
                <c:ptCount val="1"/>
                <c:pt idx="0">
                  <c:v>Strongly Agree</c:v>
                </c:pt>
              </c:strCache>
            </c:strRef>
          </c:tx>
          <c:spPr>
            <a:solidFill>
              <a:schemeClr val="accent4"/>
            </a:solidFill>
            <a:ln>
              <a:noFill/>
            </a:ln>
            <a:effectLst/>
          </c:spPr>
          <c:invertIfNegative val="0"/>
          <c:cat>
            <c:strRef>
              <c:f>Sheet1!$A$2:$A$4</c:f>
              <c:strCache>
                <c:ptCount val="3"/>
                <c:pt idx="0">
                  <c:v>6th Grade</c:v>
                </c:pt>
                <c:pt idx="1">
                  <c:v>7th Grade</c:v>
                </c:pt>
                <c:pt idx="2">
                  <c:v>8th Grade</c:v>
                </c:pt>
              </c:strCache>
            </c:strRef>
          </c:cat>
          <c:val>
            <c:numRef>
              <c:f>Sheet1!$E$2:$E$4</c:f>
              <c:numCache>
                <c:formatCode>General</c:formatCode>
                <c:ptCount val="3"/>
                <c:pt idx="0">
                  <c:v>11</c:v>
                </c:pt>
                <c:pt idx="1">
                  <c:v>16</c:v>
                </c:pt>
                <c:pt idx="2">
                  <c:v>14</c:v>
                </c:pt>
              </c:numCache>
            </c:numRef>
          </c:val>
          <c:extLst>
            <c:ext xmlns:c16="http://schemas.microsoft.com/office/drawing/2014/chart" uri="{C3380CC4-5D6E-409C-BE32-E72D297353CC}">
              <c16:uniqueId val="{00000003-9EA4-464F-9C0A-B9D90B6F5769}"/>
            </c:ext>
          </c:extLst>
        </c:ser>
        <c:dLbls>
          <c:showLegendKey val="0"/>
          <c:showVal val="0"/>
          <c:showCatName val="0"/>
          <c:showSerName val="0"/>
          <c:showPercent val="0"/>
          <c:showBubbleSize val="0"/>
        </c:dLbls>
        <c:gapWidth val="219"/>
        <c:overlap val="-27"/>
        <c:axId val="966358544"/>
        <c:axId val="966338832"/>
      </c:barChart>
      <c:catAx>
        <c:axId val="96635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6338832"/>
        <c:crosses val="autoZero"/>
        <c:auto val="1"/>
        <c:lblAlgn val="ctr"/>
        <c:lblOffset val="100"/>
        <c:noMultiLvlLbl val="0"/>
      </c:catAx>
      <c:valAx>
        <c:axId val="96633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635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Fall/Spring</c:v>
                </c:pt>
              </c:strCache>
            </c:strRef>
          </c:tx>
          <c:spPr>
            <a:solidFill>
              <a:schemeClr val="accent1"/>
            </a:solidFill>
            <a:ln>
              <a:noFill/>
            </a:ln>
            <a:effectLst/>
          </c:spPr>
          <c:invertIfNegative val="0"/>
          <c:cat>
            <c:strRef>
              <c:f>Sheet1!$A$2:$A$6</c:f>
              <c:strCache>
                <c:ptCount val="5"/>
                <c:pt idx="0">
                  <c:v>Limited English Proficiency</c:v>
                </c:pt>
                <c:pt idx="1">
                  <c:v>Free/Reduced Lunch</c:v>
                </c:pt>
                <c:pt idx="2">
                  <c:v>Students with Disabilities</c:v>
                </c:pt>
                <c:pt idx="3">
                  <c:v>Female</c:v>
                </c:pt>
                <c:pt idx="4">
                  <c:v>Male</c:v>
                </c:pt>
              </c:strCache>
            </c:strRef>
          </c:cat>
          <c:val>
            <c:numRef>
              <c:f>Sheet1!$B$2:$B$6</c:f>
              <c:numCache>
                <c:formatCode>General</c:formatCode>
                <c:ptCount val="5"/>
                <c:pt idx="0">
                  <c:v>1</c:v>
                </c:pt>
                <c:pt idx="1">
                  <c:v>70</c:v>
                </c:pt>
                <c:pt idx="2">
                  <c:v>9.4</c:v>
                </c:pt>
                <c:pt idx="3">
                  <c:v>50</c:v>
                </c:pt>
                <c:pt idx="4">
                  <c:v>50</c:v>
                </c:pt>
              </c:numCache>
            </c:numRef>
          </c:val>
          <c:extLst>
            <c:ext xmlns:c16="http://schemas.microsoft.com/office/drawing/2014/chart" uri="{C3380CC4-5D6E-409C-BE32-E72D297353CC}">
              <c16:uniqueId val="{00000000-40AB-D04C-BE12-AAFE058FFEA7}"/>
            </c:ext>
          </c:extLst>
        </c:ser>
        <c:dLbls>
          <c:showLegendKey val="0"/>
          <c:showVal val="0"/>
          <c:showCatName val="0"/>
          <c:showSerName val="0"/>
          <c:showPercent val="0"/>
          <c:showBubbleSize val="0"/>
        </c:dLbls>
        <c:gapWidth val="219"/>
        <c:overlap val="-27"/>
        <c:axId val="1134926816"/>
        <c:axId val="580535952"/>
      </c:barChart>
      <c:catAx>
        <c:axId val="113492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535952"/>
        <c:crosses val="autoZero"/>
        <c:auto val="1"/>
        <c:lblAlgn val="ctr"/>
        <c:lblOffset val="100"/>
        <c:noMultiLvlLbl val="0"/>
      </c:catAx>
      <c:valAx>
        <c:axId val="580535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4926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Fall/Spring</c:v>
                </c:pt>
              </c:strCache>
            </c:strRef>
          </c:tx>
          <c:spPr>
            <a:solidFill>
              <a:schemeClr val="accent1"/>
            </a:solidFill>
            <a:ln>
              <a:noFill/>
            </a:ln>
            <a:effectLst/>
          </c:spPr>
          <c:invertIfNegative val="0"/>
          <c:cat>
            <c:strRef>
              <c:f>Sheet1!$A$2:$A$9</c:f>
              <c:strCache>
                <c:ptCount val="8"/>
                <c:pt idx="0">
                  <c:v>Male</c:v>
                </c:pt>
                <c:pt idx="1">
                  <c:v>Female</c:v>
                </c:pt>
                <c:pt idx="2">
                  <c:v>Black</c:v>
                </c:pt>
                <c:pt idx="3">
                  <c:v>White</c:v>
                </c:pt>
                <c:pt idx="4">
                  <c:v>Hispanic</c:v>
                </c:pt>
                <c:pt idx="5">
                  <c:v>Asian</c:v>
                </c:pt>
                <c:pt idx="6">
                  <c:v>Native American</c:v>
                </c:pt>
                <c:pt idx="7">
                  <c:v>Multiracial</c:v>
                </c:pt>
              </c:strCache>
            </c:strRef>
          </c:cat>
          <c:val>
            <c:numRef>
              <c:f>Sheet1!$B$2:$B$9</c:f>
              <c:numCache>
                <c:formatCode>General</c:formatCode>
                <c:ptCount val="8"/>
                <c:pt idx="0">
                  <c:v>6</c:v>
                </c:pt>
                <c:pt idx="1">
                  <c:v>34</c:v>
                </c:pt>
                <c:pt idx="2">
                  <c:v>34</c:v>
                </c:pt>
                <c:pt idx="3">
                  <c:v>6</c:v>
                </c:pt>
                <c:pt idx="4">
                  <c:v>0</c:v>
                </c:pt>
                <c:pt idx="5">
                  <c:v>0</c:v>
                </c:pt>
                <c:pt idx="6">
                  <c:v>0</c:v>
                </c:pt>
                <c:pt idx="7">
                  <c:v>0</c:v>
                </c:pt>
              </c:numCache>
            </c:numRef>
          </c:val>
          <c:extLst>
            <c:ext xmlns:c16="http://schemas.microsoft.com/office/drawing/2014/chart" uri="{C3380CC4-5D6E-409C-BE32-E72D297353CC}">
              <c16:uniqueId val="{00000000-68E0-4B4B-850E-5E29F83DCDAC}"/>
            </c:ext>
          </c:extLst>
        </c:ser>
        <c:dLbls>
          <c:showLegendKey val="0"/>
          <c:showVal val="0"/>
          <c:showCatName val="0"/>
          <c:showSerName val="0"/>
          <c:showPercent val="0"/>
          <c:showBubbleSize val="0"/>
        </c:dLbls>
        <c:gapWidth val="219"/>
        <c:overlap val="-27"/>
        <c:axId val="579993920"/>
        <c:axId val="580845248"/>
      </c:barChart>
      <c:catAx>
        <c:axId val="57999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845248"/>
        <c:crosses val="autoZero"/>
        <c:auto val="1"/>
        <c:lblAlgn val="ctr"/>
        <c:lblOffset val="100"/>
        <c:noMultiLvlLbl val="0"/>
      </c:catAx>
      <c:valAx>
        <c:axId val="58084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99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r>
              <a:rPr lang="en-US" sz="1862" b="0" i="0" u="none" strike="noStrike" kern="1200" spc="0" baseline="0" dirty="0">
                <a:solidFill>
                  <a:prstClr val="white">
                    <a:lumMod val="65000"/>
                    <a:lumOff val="35000"/>
                  </a:prstClr>
                </a:solidFill>
              </a:rPr>
              <a:t>EOG Proficient &amp; Distinguished Levels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65000"/>
                    <a:lumOff val="35000"/>
                  </a:prstClr>
                </a:solidFill>
              </a:defRPr>
            </a:pP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2023-24</c:v>
                </c:pt>
              </c:strCache>
            </c:strRef>
          </c:tx>
          <c:spPr>
            <a:solidFill>
              <a:schemeClr val="accent1"/>
            </a:solidFill>
            <a:ln>
              <a:noFill/>
            </a:ln>
            <a:effectLst/>
          </c:spPr>
          <c:invertIfNegative val="0"/>
          <c:cat>
            <c:strRef>
              <c:f>Sheet1!$A$2:$A$4</c:f>
              <c:strCache>
                <c:ptCount val="3"/>
                <c:pt idx="0">
                  <c:v>CHCS</c:v>
                </c:pt>
                <c:pt idx="1">
                  <c:v>District</c:v>
                </c:pt>
                <c:pt idx="2">
                  <c:v>State</c:v>
                </c:pt>
              </c:strCache>
            </c:strRef>
          </c:cat>
          <c:val>
            <c:numRef>
              <c:f>Sheet1!$B$2:$B$4</c:f>
              <c:numCache>
                <c:formatCode>General</c:formatCode>
                <c:ptCount val="3"/>
                <c:pt idx="0">
                  <c:v>26.28</c:v>
                </c:pt>
                <c:pt idx="1">
                  <c:v>56.85</c:v>
                </c:pt>
                <c:pt idx="2">
                  <c:v>43.42</c:v>
                </c:pt>
              </c:numCache>
            </c:numRef>
          </c:val>
          <c:extLst>
            <c:ext xmlns:c16="http://schemas.microsoft.com/office/drawing/2014/chart" uri="{C3380CC4-5D6E-409C-BE32-E72D297353CC}">
              <c16:uniqueId val="{00000000-FF9F-CF4E-BD49-88A5E61E1C6F}"/>
            </c:ext>
          </c:extLst>
        </c:ser>
        <c:dLbls>
          <c:showLegendKey val="0"/>
          <c:showVal val="0"/>
          <c:showCatName val="0"/>
          <c:showSerName val="0"/>
          <c:showPercent val="0"/>
          <c:showBubbleSize val="0"/>
        </c:dLbls>
        <c:gapWidth val="219"/>
        <c:overlap val="-27"/>
        <c:axId val="1082784000"/>
        <c:axId val="1134645344"/>
      </c:barChart>
      <c:catAx>
        <c:axId val="108278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4645344"/>
        <c:crosses val="autoZero"/>
        <c:auto val="1"/>
        <c:lblAlgn val="ctr"/>
        <c:lblOffset val="100"/>
        <c:noMultiLvlLbl val="0"/>
      </c:catAx>
      <c:valAx>
        <c:axId val="113464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2784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r>
              <a:rPr lang="en-US" sz="1862" b="0" i="0" u="none" strike="noStrike" kern="1200" spc="0" baseline="0" dirty="0">
                <a:solidFill>
                  <a:prstClr val="white">
                    <a:lumMod val="65000"/>
                    <a:lumOff val="35000"/>
                  </a:prstClr>
                </a:solidFill>
              </a:rPr>
              <a:t>EOG Proficient &amp; Distinguished Levels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65000"/>
                    <a:lumOff val="35000"/>
                  </a:prstClr>
                </a:solidFill>
              </a:defRPr>
            </a:pP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2023-24</c:v>
                </c:pt>
              </c:strCache>
            </c:strRef>
          </c:tx>
          <c:spPr>
            <a:solidFill>
              <a:schemeClr val="accent1"/>
            </a:solidFill>
            <a:ln>
              <a:noFill/>
            </a:ln>
            <a:effectLst/>
          </c:spPr>
          <c:invertIfNegative val="0"/>
          <c:cat>
            <c:strRef>
              <c:f>Sheet1!$A$2:$A$4</c:f>
              <c:strCache>
                <c:ptCount val="3"/>
                <c:pt idx="0">
                  <c:v>CHCS</c:v>
                </c:pt>
                <c:pt idx="1">
                  <c:v>District</c:v>
                </c:pt>
                <c:pt idx="2">
                  <c:v>State</c:v>
                </c:pt>
              </c:strCache>
            </c:strRef>
          </c:cat>
          <c:val>
            <c:numRef>
              <c:f>Sheet1!$B$2:$B$4</c:f>
              <c:numCache>
                <c:formatCode>General</c:formatCode>
                <c:ptCount val="3"/>
                <c:pt idx="0">
                  <c:v>43.19</c:v>
                </c:pt>
                <c:pt idx="1">
                  <c:v>57.17</c:v>
                </c:pt>
                <c:pt idx="2">
                  <c:v>44.36</c:v>
                </c:pt>
              </c:numCache>
            </c:numRef>
          </c:val>
          <c:extLst>
            <c:ext xmlns:c16="http://schemas.microsoft.com/office/drawing/2014/chart" uri="{C3380CC4-5D6E-409C-BE32-E72D297353CC}">
              <c16:uniqueId val="{00000000-03F8-0743-9328-08516E069455}"/>
            </c:ext>
          </c:extLst>
        </c:ser>
        <c:dLbls>
          <c:showLegendKey val="0"/>
          <c:showVal val="0"/>
          <c:showCatName val="0"/>
          <c:showSerName val="0"/>
          <c:showPercent val="0"/>
          <c:showBubbleSize val="0"/>
        </c:dLbls>
        <c:gapWidth val="219"/>
        <c:overlap val="-27"/>
        <c:axId val="611366560"/>
        <c:axId val="611991840"/>
      </c:barChart>
      <c:catAx>
        <c:axId val="61136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1991840"/>
        <c:crosses val="autoZero"/>
        <c:auto val="1"/>
        <c:lblAlgn val="ctr"/>
        <c:lblOffset val="100"/>
        <c:noMultiLvlLbl val="0"/>
      </c:catAx>
      <c:valAx>
        <c:axId val="611991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136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r>
              <a:rPr lang="en-US" sz="1862" b="0" i="0" u="none" strike="noStrike" kern="1200" spc="0" baseline="0" dirty="0">
                <a:solidFill>
                  <a:prstClr val="white">
                    <a:lumMod val="65000"/>
                    <a:lumOff val="35000"/>
                  </a:prstClr>
                </a:solidFill>
              </a:rPr>
              <a:t>EOG Proficient &amp; Distinguished Levels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65000"/>
                    <a:lumOff val="35000"/>
                  </a:prstClr>
                </a:solidFill>
              </a:defRPr>
            </a:pP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2023-24</c:v>
                </c:pt>
              </c:strCache>
            </c:strRef>
          </c:tx>
          <c:spPr>
            <a:solidFill>
              <a:schemeClr val="accent1"/>
            </a:solidFill>
            <a:ln>
              <a:noFill/>
            </a:ln>
            <a:effectLst/>
          </c:spPr>
          <c:invertIfNegative val="0"/>
          <c:cat>
            <c:strRef>
              <c:f>Sheet1!$A$2:$A$4</c:f>
              <c:strCache>
                <c:ptCount val="3"/>
                <c:pt idx="0">
                  <c:v>CHCS</c:v>
                </c:pt>
                <c:pt idx="1">
                  <c:v>District</c:v>
                </c:pt>
                <c:pt idx="2">
                  <c:v>State</c:v>
                </c:pt>
              </c:strCache>
            </c:strRef>
          </c:cat>
          <c:val>
            <c:numRef>
              <c:f>Sheet1!$B$2:$B$4</c:f>
              <c:numCache>
                <c:formatCode>General</c:formatCode>
                <c:ptCount val="3"/>
                <c:pt idx="0">
                  <c:v>26.28</c:v>
                </c:pt>
                <c:pt idx="1">
                  <c:v>58.58</c:v>
                </c:pt>
                <c:pt idx="2">
                  <c:v>46.87</c:v>
                </c:pt>
              </c:numCache>
            </c:numRef>
          </c:val>
          <c:extLst>
            <c:ext xmlns:c16="http://schemas.microsoft.com/office/drawing/2014/chart" uri="{C3380CC4-5D6E-409C-BE32-E72D297353CC}">
              <c16:uniqueId val="{00000000-FB93-EE40-8180-FFDDAB6AC075}"/>
            </c:ext>
          </c:extLst>
        </c:ser>
        <c:dLbls>
          <c:showLegendKey val="0"/>
          <c:showVal val="0"/>
          <c:showCatName val="0"/>
          <c:showSerName val="0"/>
          <c:showPercent val="0"/>
          <c:showBubbleSize val="0"/>
        </c:dLbls>
        <c:gapWidth val="219"/>
        <c:overlap val="-27"/>
        <c:axId val="1967637056"/>
        <c:axId val="1967176176"/>
      </c:barChart>
      <c:catAx>
        <c:axId val="196763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7176176"/>
        <c:crosses val="autoZero"/>
        <c:auto val="1"/>
        <c:lblAlgn val="ctr"/>
        <c:lblOffset val="100"/>
        <c:noMultiLvlLbl val="0"/>
      </c:catAx>
      <c:valAx>
        <c:axId val="196717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763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r>
              <a:rPr lang="en-US" sz="1862" b="0" i="0" u="none" strike="noStrike" kern="1200" spc="0" baseline="0" dirty="0">
                <a:solidFill>
                  <a:prstClr val="white">
                    <a:lumMod val="65000"/>
                    <a:lumOff val="35000"/>
                  </a:prstClr>
                </a:solidFill>
              </a:rPr>
              <a:t> EOG Proficient &amp; Distinguished Levels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65000"/>
                    <a:lumOff val="35000"/>
                  </a:prstClr>
                </a:solidFill>
              </a:defRPr>
            </a:pPr>
            <a:endParaRPr lang="en-US" sz="1862" b="0" i="0" u="none" strike="noStrike" kern="1200" spc="0" baseline="0" dirty="0">
              <a:solidFill>
                <a:prstClr val="white">
                  <a:lumMod val="65000"/>
                  <a:lumOff val="35000"/>
                </a:prst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65000"/>
                    <a:lumOff val="35000"/>
                  </a:prstClr>
                </a:solidFill>
              </a:defRPr>
            </a:pP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2023-24</c:v>
                </c:pt>
              </c:strCache>
            </c:strRef>
          </c:tx>
          <c:spPr>
            <a:solidFill>
              <a:schemeClr val="accent1"/>
            </a:solidFill>
            <a:ln>
              <a:noFill/>
            </a:ln>
            <a:effectLst/>
          </c:spPr>
          <c:invertIfNegative val="0"/>
          <c:cat>
            <c:strRef>
              <c:f>Sheet1!$A$2:$A$4</c:f>
              <c:strCache>
                <c:ptCount val="3"/>
                <c:pt idx="0">
                  <c:v>CHCS</c:v>
                </c:pt>
                <c:pt idx="1">
                  <c:v>District</c:v>
                </c:pt>
                <c:pt idx="2">
                  <c:v>State</c:v>
                </c:pt>
              </c:strCache>
            </c:strRef>
          </c:cat>
          <c:val>
            <c:numRef>
              <c:f>Sheet1!$B$2:$B$4</c:f>
              <c:numCache>
                <c:formatCode>General</c:formatCode>
                <c:ptCount val="3"/>
                <c:pt idx="0">
                  <c:v>30.59</c:v>
                </c:pt>
                <c:pt idx="1">
                  <c:v>51.3</c:v>
                </c:pt>
                <c:pt idx="2">
                  <c:v>40.79</c:v>
                </c:pt>
              </c:numCache>
            </c:numRef>
          </c:val>
          <c:extLst>
            <c:ext xmlns:c16="http://schemas.microsoft.com/office/drawing/2014/chart" uri="{C3380CC4-5D6E-409C-BE32-E72D297353CC}">
              <c16:uniqueId val="{00000000-773B-6742-AAE0-094A8ADF3D30}"/>
            </c:ext>
          </c:extLst>
        </c:ser>
        <c:dLbls>
          <c:showLegendKey val="0"/>
          <c:showVal val="0"/>
          <c:showCatName val="0"/>
          <c:showSerName val="0"/>
          <c:showPercent val="0"/>
          <c:showBubbleSize val="0"/>
        </c:dLbls>
        <c:gapWidth val="219"/>
        <c:overlap val="-27"/>
        <c:axId val="1193193824"/>
        <c:axId val="1192539200"/>
      </c:barChart>
      <c:catAx>
        <c:axId val="119319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2539200"/>
        <c:crosses val="autoZero"/>
        <c:auto val="1"/>
        <c:lblAlgn val="ctr"/>
        <c:lblOffset val="100"/>
        <c:noMultiLvlLbl val="0"/>
      </c:catAx>
      <c:valAx>
        <c:axId val="119253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3193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r>
              <a:rPr lang="en-US" sz="1862" b="0" i="0" u="none" strike="noStrike" kern="1200" spc="0" baseline="0" dirty="0">
                <a:solidFill>
                  <a:prstClr val="white">
                    <a:lumMod val="65000"/>
                    <a:lumOff val="35000"/>
                  </a:prstClr>
                </a:solidFill>
              </a:rPr>
              <a:t>ELA EOG All Levels</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ELA</c:v>
                </c:pt>
              </c:strCache>
            </c:strRef>
          </c:tx>
          <c:spPr>
            <a:solidFill>
              <a:schemeClr val="accent1"/>
            </a:solidFill>
            <a:ln>
              <a:noFill/>
            </a:ln>
            <a:effectLst/>
          </c:spPr>
          <c:invertIfNegative val="0"/>
          <c:cat>
            <c:strRef>
              <c:f>Sheet1!$A$2:$A$5</c:f>
              <c:strCache>
                <c:ptCount val="4"/>
                <c:pt idx="0">
                  <c:v>Beginning</c:v>
                </c:pt>
                <c:pt idx="1">
                  <c:v>Developing</c:v>
                </c:pt>
                <c:pt idx="2">
                  <c:v>Proficient</c:v>
                </c:pt>
                <c:pt idx="3">
                  <c:v>Distinguished</c:v>
                </c:pt>
              </c:strCache>
            </c:strRef>
          </c:cat>
          <c:val>
            <c:numRef>
              <c:f>Sheet1!$B$2:$B$5</c:f>
              <c:numCache>
                <c:formatCode>General</c:formatCode>
                <c:ptCount val="4"/>
                <c:pt idx="0">
                  <c:v>34.86</c:v>
                </c:pt>
                <c:pt idx="1">
                  <c:v>38.86</c:v>
                </c:pt>
                <c:pt idx="2">
                  <c:v>24.57</c:v>
                </c:pt>
                <c:pt idx="3">
                  <c:v>1.71</c:v>
                </c:pt>
              </c:numCache>
            </c:numRef>
          </c:val>
          <c:extLst>
            <c:ext xmlns:c16="http://schemas.microsoft.com/office/drawing/2014/chart" uri="{C3380CC4-5D6E-409C-BE32-E72D297353CC}">
              <c16:uniqueId val="{00000000-5701-1D42-A299-49CC5BD4A13D}"/>
            </c:ext>
          </c:extLst>
        </c:ser>
        <c:ser>
          <c:idx val="1"/>
          <c:order val="1"/>
          <c:tx>
            <c:strRef>
              <c:f>Sheet1!$C$1</c:f>
              <c:strCache>
                <c:ptCount val="1"/>
                <c:pt idx="0">
                  <c:v>Math</c:v>
                </c:pt>
              </c:strCache>
            </c:strRef>
          </c:tx>
          <c:spPr>
            <a:solidFill>
              <a:schemeClr val="accent2"/>
            </a:solidFill>
            <a:ln>
              <a:noFill/>
            </a:ln>
            <a:effectLst/>
          </c:spPr>
          <c:invertIfNegative val="0"/>
          <c:cat>
            <c:strRef>
              <c:f>Sheet1!$A$2:$A$5</c:f>
              <c:strCache>
                <c:ptCount val="4"/>
                <c:pt idx="0">
                  <c:v>Beginning</c:v>
                </c:pt>
                <c:pt idx="1">
                  <c:v>Developing</c:v>
                </c:pt>
                <c:pt idx="2">
                  <c:v>Proficient</c:v>
                </c:pt>
                <c:pt idx="3">
                  <c:v>Distinguished</c:v>
                </c:pt>
              </c:strCache>
            </c:strRef>
          </c:cat>
          <c:val>
            <c:numRef>
              <c:f>Sheet1!$C$2:$C$5</c:f>
              <c:numCache>
                <c:formatCode>General</c:formatCode>
                <c:ptCount val="4"/>
                <c:pt idx="0">
                  <c:v>41.71</c:v>
                </c:pt>
                <c:pt idx="1">
                  <c:v>44</c:v>
                </c:pt>
                <c:pt idx="2">
                  <c:v>13.14</c:v>
                </c:pt>
                <c:pt idx="3">
                  <c:v>1.1399999999999999</c:v>
                </c:pt>
              </c:numCache>
            </c:numRef>
          </c:val>
          <c:extLst>
            <c:ext xmlns:c16="http://schemas.microsoft.com/office/drawing/2014/chart" uri="{C3380CC4-5D6E-409C-BE32-E72D297353CC}">
              <c16:uniqueId val="{00000001-5701-1D42-A299-49CC5BD4A13D}"/>
            </c:ext>
          </c:extLst>
        </c:ser>
        <c:ser>
          <c:idx val="2"/>
          <c:order val="2"/>
          <c:tx>
            <c:strRef>
              <c:f>Sheet1!$D$1</c:f>
              <c:strCache>
                <c:ptCount val="1"/>
                <c:pt idx="0">
                  <c:v>Science</c:v>
                </c:pt>
              </c:strCache>
            </c:strRef>
          </c:tx>
          <c:spPr>
            <a:solidFill>
              <a:schemeClr val="accent3"/>
            </a:solidFill>
            <a:ln>
              <a:noFill/>
            </a:ln>
            <a:effectLst/>
          </c:spPr>
          <c:invertIfNegative val="0"/>
          <c:cat>
            <c:strRef>
              <c:f>Sheet1!$A$2:$A$5</c:f>
              <c:strCache>
                <c:ptCount val="4"/>
                <c:pt idx="0">
                  <c:v>Beginning</c:v>
                </c:pt>
                <c:pt idx="1">
                  <c:v>Developing</c:v>
                </c:pt>
                <c:pt idx="2">
                  <c:v>Proficient</c:v>
                </c:pt>
                <c:pt idx="3">
                  <c:v>Distinguished</c:v>
                </c:pt>
              </c:strCache>
            </c:strRef>
          </c:cat>
          <c:val>
            <c:numRef>
              <c:f>Sheet1!$D$2:$D$5</c:f>
              <c:numCache>
                <c:formatCode>General</c:formatCode>
                <c:ptCount val="4"/>
                <c:pt idx="0">
                  <c:v>59.02</c:v>
                </c:pt>
                <c:pt idx="1">
                  <c:v>26.23</c:v>
                </c:pt>
                <c:pt idx="2">
                  <c:v>14.75</c:v>
                </c:pt>
                <c:pt idx="3">
                  <c:v>5</c:v>
                </c:pt>
              </c:numCache>
            </c:numRef>
          </c:val>
          <c:extLst>
            <c:ext xmlns:c16="http://schemas.microsoft.com/office/drawing/2014/chart" uri="{C3380CC4-5D6E-409C-BE32-E72D297353CC}">
              <c16:uniqueId val="{00000003-5701-1D42-A299-49CC5BD4A13D}"/>
            </c:ext>
          </c:extLst>
        </c:ser>
        <c:dLbls>
          <c:showLegendKey val="0"/>
          <c:showVal val="0"/>
          <c:showCatName val="0"/>
          <c:showSerName val="0"/>
          <c:showPercent val="0"/>
          <c:showBubbleSize val="0"/>
        </c:dLbls>
        <c:gapWidth val="219"/>
        <c:overlap val="-27"/>
        <c:axId val="1956302400"/>
        <c:axId val="1956304112"/>
      </c:barChart>
      <c:catAx>
        <c:axId val="195630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6304112"/>
        <c:crosses val="autoZero"/>
        <c:auto val="1"/>
        <c:lblAlgn val="ctr"/>
        <c:lblOffset val="100"/>
        <c:noMultiLvlLbl val="0"/>
      </c:catAx>
      <c:valAx>
        <c:axId val="1956304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630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0.05948</cdr:x>
      <cdr:y>0.13534</cdr:y>
    </cdr:from>
    <cdr:to>
      <cdr:x>0.13894</cdr:x>
      <cdr:y>0.22004</cdr:y>
    </cdr:to>
    <cdr:sp macro="" textlink="">
      <cdr:nvSpPr>
        <cdr:cNvPr id="4" name="TextBox 6">
          <a:extLst xmlns:a="http://schemas.openxmlformats.org/drawingml/2006/main">
            <a:ext uri="{FF2B5EF4-FFF2-40B4-BE49-F238E27FC236}">
              <a16:creationId xmlns:a16="http://schemas.microsoft.com/office/drawing/2014/main" id="{589C28C7-B8E2-07BC-3523-6B79D09357E4}"/>
            </a:ext>
          </a:extLst>
        </cdr:cNvPr>
        <cdr:cNvSpPr txBox="1"/>
      </cdr:nvSpPr>
      <cdr:spPr>
        <a:xfrm xmlns:a="http://schemas.openxmlformats.org/drawingml/2006/main">
          <a:off x="463755" y="541007"/>
          <a:ext cx="6194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61</a:t>
          </a:r>
        </a:p>
      </cdr:txBody>
    </cdr:sp>
  </cdr:relSizeAnchor>
  <cdr:relSizeAnchor xmlns:cdr="http://schemas.openxmlformats.org/drawingml/2006/chartDrawing">
    <cdr:from>
      <cdr:x>0.09627</cdr:x>
      <cdr:y>0.30197</cdr:y>
    </cdr:from>
    <cdr:to>
      <cdr:x>0.17572</cdr:x>
      <cdr:y>0.38667</cdr:y>
    </cdr:to>
    <cdr:sp macro="" textlink="">
      <cdr:nvSpPr>
        <cdr:cNvPr id="5" name="TextBox 6">
          <a:extLst xmlns:a="http://schemas.openxmlformats.org/drawingml/2006/main">
            <a:ext uri="{FF2B5EF4-FFF2-40B4-BE49-F238E27FC236}">
              <a16:creationId xmlns:a16="http://schemas.microsoft.com/office/drawing/2014/main" id="{DDB0C3AE-B980-9630-DB54-D7F97A00D36C}"/>
            </a:ext>
          </a:extLst>
        </cdr:cNvPr>
        <cdr:cNvSpPr txBox="1"/>
      </cdr:nvSpPr>
      <cdr:spPr>
        <a:xfrm xmlns:a="http://schemas.openxmlformats.org/drawingml/2006/main">
          <a:off x="750529" y="1207083"/>
          <a:ext cx="6194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58</a:t>
          </a:r>
        </a:p>
      </cdr:txBody>
    </cdr:sp>
  </cdr:relSizeAnchor>
  <cdr:relSizeAnchor xmlns:cdr="http://schemas.openxmlformats.org/drawingml/2006/chartDrawing">
    <cdr:from>
      <cdr:x>0.16626</cdr:x>
      <cdr:y>0.14067</cdr:y>
    </cdr:from>
    <cdr:to>
      <cdr:x>0.24572</cdr:x>
      <cdr:y>0.22537</cdr:y>
    </cdr:to>
    <cdr:sp macro="" textlink="">
      <cdr:nvSpPr>
        <cdr:cNvPr id="6" name="TextBox 6">
          <a:extLst xmlns:a="http://schemas.openxmlformats.org/drawingml/2006/main">
            <a:ext uri="{FF2B5EF4-FFF2-40B4-BE49-F238E27FC236}">
              <a16:creationId xmlns:a16="http://schemas.microsoft.com/office/drawing/2014/main" id="{DDB0C3AE-B980-9630-DB54-D7F97A00D36C}"/>
            </a:ext>
          </a:extLst>
        </cdr:cNvPr>
        <cdr:cNvSpPr txBox="1"/>
      </cdr:nvSpPr>
      <cdr:spPr>
        <a:xfrm xmlns:a="http://schemas.openxmlformats.org/drawingml/2006/main">
          <a:off x="1296220" y="562310"/>
          <a:ext cx="6194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61</a:t>
          </a:r>
        </a:p>
      </cdr:txBody>
    </cdr:sp>
  </cdr:relSizeAnchor>
  <cdr:relSizeAnchor xmlns:cdr="http://schemas.openxmlformats.org/drawingml/2006/chartDrawing">
    <cdr:from>
      <cdr:x>0.19653</cdr:x>
      <cdr:y>0.20339</cdr:y>
    </cdr:from>
    <cdr:to>
      <cdr:x>0.27598</cdr:x>
      <cdr:y>0.28809</cdr:y>
    </cdr:to>
    <cdr:sp macro="" textlink="">
      <cdr:nvSpPr>
        <cdr:cNvPr id="7" name="TextBox 6">
          <a:extLst xmlns:a="http://schemas.openxmlformats.org/drawingml/2006/main">
            <a:ext uri="{FF2B5EF4-FFF2-40B4-BE49-F238E27FC236}">
              <a16:creationId xmlns:a16="http://schemas.microsoft.com/office/drawing/2014/main" id="{DDB0C3AE-B980-9630-DB54-D7F97A00D36C}"/>
            </a:ext>
          </a:extLst>
        </cdr:cNvPr>
        <cdr:cNvSpPr txBox="1"/>
      </cdr:nvSpPr>
      <cdr:spPr>
        <a:xfrm xmlns:a="http://schemas.openxmlformats.org/drawingml/2006/main">
          <a:off x="1532193" y="813033"/>
          <a:ext cx="6194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60</a:t>
          </a:r>
        </a:p>
      </cdr:txBody>
    </cdr:sp>
  </cdr:relSizeAnchor>
  <cdr:relSizeAnchor xmlns:cdr="http://schemas.openxmlformats.org/drawingml/2006/chartDrawing">
    <cdr:from>
      <cdr:x>0.27031</cdr:x>
      <cdr:y>0.20339</cdr:y>
    </cdr:from>
    <cdr:to>
      <cdr:x>0.34976</cdr:x>
      <cdr:y>0.28809</cdr:y>
    </cdr:to>
    <cdr:sp macro="" textlink="">
      <cdr:nvSpPr>
        <cdr:cNvPr id="8" name="TextBox 6">
          <a:extLst xmlns:a="http://schemas.openxmlformats.org/drawingml/2006/main">
            <a:ext uri="{FF2B5EF4-FFF2-40B4-BE49-F238E27FC236}">
              <a16:creationId xmlns:a16="http://schemas.microsoft.com/office/drawing/2014/main" id="{DDB0C3AE-B980-9630-DB54-D7F97A00D36C}"/>
            </a:ext>
          </a:extLst>
        </cdr:cNvPr>
        <cdr:cNvSpPr txBox="1"/>
      </cdr:nvSpPr>
      <cdr:spPr>
        <a:xfrm xmlns:a="http://schemas.openxmlformats.org/drawingml/2006/main">
          <a:off x="2107381" y="813033"/>
          <a:ext cx="6194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60</a:t>
          </a:r>
        </a:p>
      </cdr:txBody>
    </cdr:sp>
  </cdr:relSizeAnchor>
  <cdr:relSizeAnchor xmlns:cdr="http://schemas.openxmlformats.org/drawingml/2006/chartDrawing">
    <cdr:from>
      <cdr:x>0.29868</cdr:x>
      <cdr:y>0.38049</cdr:y>
    </cdr:from>
    <cdr:to>
      <cdr:x>0.37814</cdr:x>
      <cdr:y>0.46519</cdr:y>
    </cdr:to>
    <cdr:sp macro="" textlink="">
      <cdr:nvSpPr>
        <cdr:cNvPr id="9" name="TextBox 6">
          <a:extLst xmlns:a="http://schemas.openxmlformats.org/drawingml/2006/main">
            <a:ext uri="{FF2B5EF4-FFF2-40B4-BE49-F238E27FC236}">
              <a16:creationId xmlns:a16="http://schemas.microsoft.com/office/drawing/2014/main" id="{DDB0C3AE-B980-9630-DB54-D7F97A00D36C}"/>
            </a:ext>
          </a:extLst>
        </cdr:cNvPr>
        <cdr:cNvSpPr txBox="1"/>
      </cdr:nvSpPr>
      <cdr:spPr>
        <a:xfrm xmlns:a="http://schemas.openxmlformats.org/drawingml/2006/main">
          <a:off x="2328607" y="1520956"/>
          <a:ext cx="6194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57</a:t>
          </a:r>
        </a:p>
      </cdr:txBody>
    </cdr:sp>
  </cdr:relSizeAnchor>
  <cdr:relSizeAnchor xmlns:cdr="http://schemas.openxmlformats.org/drawingml/2006/chartDrawing">
    <cdr:from>
      <cdr:x>0.37057</cdr:x>
      <cdr:y>0.30615</cdr:y>
    </cdr:from>
    <cdr:to>
      <cdr:x>0.45002</cdr:x>
      <cdr:y>0.39085</cdr:y>
    </cdr:to>
    <cdr:sp macro="" textlink="">
      <cdr:nvSpPr>
        <cdr:cNvPr id="10" name="TextBox 6">
          <a:extLst xmlns:a="http://schemas.openxmlformats.org/drawingml/2006/main">
            <a:ext uri="{FF2B5EF4-FFF2-40B4-BE49-F238E27FC236}">
              <a16:creationId xmlns:a16="http://schemas.microsoft.com/office/drawing/2014/main" id="{DDB0C3AE-B980-9630-DB54-D7F97A00D36C}"/>
            </a:ext>
          </a:extLst>
        </cdr:cNvPr>
        <cdr:cNvSpPr txBox="1"/>
      </cdr:nvSpPr>
      <cdr:spPr>
        <a:xfrm xmlns:a="http://schemas.openxmlformats.org/drawingml/2006/main">
          <a:off x="2889045" y="1223799"/>
          <a:ext cx="6194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58</a:t>
          </a:r>
        </a:p>
      </cdr:txBody>
    </cdr:sp>
  </cdr:relSizeAnchor>
  <cdr:relSizeAnchor xmlns:cdr="http://schemas.openxmlformats.org/drawingml/2006/chartDrawing">
    <cdr:from>
      <cdr:x>0.4155</cdr:x>
      <cdr:y>0.30615</cdr:y>
    </cdr:from>
    <cdr:to>
      <cdr:x>0.49496</cdr:x>
      <cdr:y>0.39085</cdr:y>
    </cdr:to>
    <cdr:sp macro="" textlink="">
      <cdr:nvSpPr>
        <cdr:cNvPr id="11" name="TextBox 6">
          <a:extLst xmlns:a="http://schemas.openxmlformats.org/drawingml/2006/main">
            <a:ext uri="{FF2B5EF4-FFF2-40B4-BE49-F238E27FC236}">
              <a16:creationId xmlns:a16="http://schemas.microsoft.com/office/drawing/2014/main" id="{B378B6A0-75D8-1727-B099-6A78DFC11F05}"/>
            </a:ext>
          </a:extLst>
        </cdr:cNvPr>
        <cdr:cNvSpPr txBox="1"/>
      </cdr:nvSpPr>
      <cdr:spPr>
        <a:xfrm xmlns:a="http://schemas.openxmlformats.org/drawingml/2006/main">
          <a:off x="3239345" y="1223799"/>
          <a:ext cx="6194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58</a:t>
          </a:r>
        </a:p>
      </cdr:txBody>
    </cdr:sp>
  </cdr:relSizeAnchor>
  <cdr:relSizeAnchor xmlns:cdr="http://schemas.openxmlformats.org/drawingml/2006/chartDrawing">
    <cdr:from>
      <cdr:x>0.47621</cdr:x>
      <cdr:y>0.13807</cdr:y>
    </cdr:from>
    <cdr:to>
      <cdr:x>0.55566</cdr:x>
      <cdr:y>0.22277</cdr:y>
    </cdr:to>
    <cdr:sp macro="" textlink="">
      <cdr:nvSpPr>
        <cdr:cNvPr id="12" name="TextBox 6">
          <a:extLst xmlns:a="http://schemas.openxmlformats.org/drawingml/2006/main">
            <a:ext uri="{FF2B5EF4-FFF2-40B4-BE49-F238E27FC236}">
              <a16:creationId xmlns:a16="http://schemas.microsoft.com/office/drawing/2014/main" id="{B378B6A0-75D8-1727-B099-6A78DFC11F05}"/>
            </a:ext>
          </a:extLst>
        </cdr:cNvPr>
        <cdr:cNvSpPr txBox="1"/>
      </cdr:nvSpPr>
      <cdr:spPr>
        <a:xfrm xmlns:a="http://schemas.openxmlformats.org/drawingml/2006/main">
          <a:off x="3712614" y="551928"/>
          <a:ext cx="6194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61</a:t>
          </a:r>
        </a:p>
      </cdr:txBody>
    </cdr:sp>
  </cdr:relSizeAnchor>
  <cdr:relSizeAnchor xmlns:cdr="http://schemas.openxmlformats.org/drawingml/2006/chartDrawing">
    <cdr:from>
      <cdr:x>0.51867</cdr:x>
      <cdr:y>0.13602</cdr:y>
    </cdr:from>
    <cdr:to>
      <cdr:x>0.59812</cdr:x>
      <cdr:y>0.22072</cdr:y>
    </cdr:to>
    <cdr:sp macro="" textlink="">
      <cdr:nvSpPr>
        <cdr:cNvPr id="13" name="TextBox 6">
          <a:extLst xmlns:a="http://schemas.openxmlformats.org/drawingml/2006/main">
            <a:ext uri="{FF2B5EF4-FFF2-40B4-BE49-F238E27FC236}">
              <a16:creationId xmlns:a16="http://schemas.microsoft.com/office/drawing/2014/main" id="{0F5C79AF-6B7B-35A9-9763-E1A37563378E}"/>
            </a:ext>
          </a:extLst>
        </cdr:cNvPr>
        <cdr:cNvSpPr txBox="1"/>
      </cdr:nvSpPr>
      <cdr:spPr>
        <a:xfrm xmlns:a="http://schemas.openxmlformats.org/drawingml/2006/main">
          <a:off x="4043633" y="543734"/>
          <a:ext cx="6194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61</a:t>
          </a:r>
        </a:p>
      </cdr:txBody>
    </cdr:sp>
  </cdr:relSizeAnchor>
  <cdr:relSizeAnchor xmlns:cdr="http://schemas.openxmlformats.org/drawingml/2006/chartDrawing">
    <cdr:from>
      <cdr:x>0.57689</cdr:x>
      <cdr:y>0.00143</cdr:y>
    </cdr:from>
    <cdr:to>
      <cdr:x>0.65635</cdr:x>
      <cdr:y>0.08612</cdr:y>
    </cdr:to>
    <cdr:sp macro="" textlink="">
      <cdr:nvSpPr>
        <cdr:cNvPr id="14" name="TextBox 6">
          <a:extLst xmlns:a="http://schemas.openxmlformats.org/drawingml/2006/main">
            <a:ext uri="{FF2B5EF4-FFF2-40B4-BE49-F238E27FC236}">
              <a16:creationId xmlns:a16="http://schemas.microsoft.com/office/drawing/2014/main" id="{D4437864-F4F7-9921-7E8F-455D3D5FE11C}"/>
            </a:ext>
          </a:extLst>
        </cdr:cNvPr>
        <cdr:cNvSpPr txBox="1"/>
      </cdr:nvSpPr>
      <cdr:spPr>
        <a:xfrm xmlns:a="http://schemas.openxmlformats.org/drawingml/2006/main">
          <a:off x="4497592" y="5711"/>
          <a:ext cx="6194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63</a:t>
          </a:r>
        </a:p>
      </cdr:txBody>
    </cdr:sp>
  </cdr:relSizeAnchor>
  <cdr:relSizeAnchor xmlns:cdr="http://schemas.openxmlformats.org/drawingml/2006/chartDrawing">
    <cdr:from>
      <cdr:x>0.61662</cdr:x>
      <cdr:y>0.00143</cdr:y>
    </cdr:from>
    <cdr:to>
      <cdr:x>0.69607</cdr:x>
      <cdr:y>0.08612</cdr:y>
    </cdr:to>
    <cdr:sp macro="" textlink="">
      <cdr:nvSpPr>
        <cdr:cNvPr id="15" name="TextBox 6">
          <a:extLst xmlns:a="http://schemas.openxmlformats.org/drawingml/2006/main">
            <a:ext uri="{FF2B5EF4-FFF2-40B4-BE49-F238E27FC236}">
              <a16:creationId xmlns:a16="http://schemas.microsoft.com/office/drawing/2014/main" id="{01BB315C-EC84-7402-C24A-14D249218A5E}"/>
            </a:ext>
          </a:extLst>
        </cdr:cNvPr>
        <cdr:cNvSpPr txBox="1"/>
      </cdr:nvSpPr>
      <cdr:spPr>
        <a:xfrm xmlns:a="http://schemas.openxmlformats.org/drawingml/2006/main">
          <a:off x="4807308" y="5711"/>
          <a:ext cx="6194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63</a:t>
          </a:r>
        </a:p>
      </cdr:txBody>
    </cdr:sp>
  </cdr:relSizeAnchor>
  <cdr:relSizeAnchor xmlns:cdr="http://schemas.openxmlformats.org/drawingml/2006/chartDrawing">
    <cdr:from>
      <cdr:x>0.68556</cdr:x>
      <cdr:y>0.30197</cdr:y>
    </cdr:from>
    <cdr:to>
      <cdr:x>0.7358</cdr:x>
      <cdr:y>0.38667</cdr:y>
    </cdr:to>
    <cdr:sp macro="" textlink="">
      <cdr:nvSpPr>
        <cdr:cNvPr id="16" name="TextBox 6">
          <a:extLst xmlns:a="http://schemas.openxmlformats.org/drawingml/2006/main">
            <a:ext uri="{FF2B5EF4-FFF2-40B4-BE49-F238E27FC236}">
              <a16:creationId xmlns:a16="http://schemas.microsoft.com/office/drawing/2014/main" id="{0212C753-3536-9AFB-E13D-F66D31E779FC}"/>
            </a:ext>
          </a:extLst>
        </cdr:cNvPr>
        <cdr:cNvSpPr txBox="1"/>
      </cdr:nvSpPr>
      <cdr:spPr>
        <a:xfrm xmlns:a="http://schemas.openxmlformats.org/drawingml/2006/main">
          <a:off x="5344805" y="1207083"/>
          <a:ext cx="39165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58</a:t>
          </a:r>
        </a:p>
      </cdr:txBody>
    </cdr:sp>
  </cdr:relSizeAnchor>
  <cdr:relSizeAnchor xmlns:cdr="http://schemas.openxmlformats.org/drawingml/2006/chartDrawing">
    <cdr:from>
      <cdr:x>0.72992</cdr:x>
      <cdr:y>0.30197</cdr:y>
    </cdr:from>
    <cdr:to>
      <cdr:x>0.78015</cdr:x>
      <cdr:y>0.38667</cdr:y>
    </cdr:to>
    <cdr:sp macro="" textlink="">
      <cdr:nvSpPr>
        <cdr:cNvPr id="17" name="TextBox 6">
          <a:extLst xmlns:a="http://schemas.openxmlformats.org/drawingml/2006/main">
            <a:ext uri="{FF2B5EF4-FFF2-40B4-BE49-F238E27FC236}">
              <a16:creationId xmlns:a16="http://schemas.microsoft.com/office/drawing/2014/main" id="{9E086DD6-D212-940C-707A-94EA4C23EA12}"/>
            </a:ext>
          </a:extLst>
        </cdr:cNvPr>
        <cdr:cNvSpPr txBox="1"/>
      </cdr:nvSpPr>
      <cdr:spPr>
        <a:xfrm xmlns:a="http://schemas.openxmlformats.org/drawingml/2006/main">
          <a:off x="5690573" y="1207083"/>
          <a:ext cx="39165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58</a:t>
          </a:r>
        </a:p>
      </cdr:txBody>
    </cdr:sp>
  </cdr:relSizeAnchor>
  <cdr:relSizeAnchor xmlns:cdr="http://schemas.openxmlformats.org/drawingml/2006/chartDrawing">
    <cdr:from>
      <cdr:x>0.78667</cdr:x>
      <cdr:y>0.20399</cdr:y>
    </cdr:from>
    <cdr:to>
      <cdr:x>0.8369</cdr:x>
      <cdr:y>0.28869</cdr:y>
    </cdr:to>
    <cdr:sp macro="" textlink="">
      <cdr:nvSpPr>
        <cdr:cNvPr id="18" name="TextBox 6">
          <a:extLst xmlns:a="http://schemas.openxmlformats.org/drawingml/2006/main">
            <a:ext uri="{FF2B5EF4-FFF2-40B4-BE49-F238E27FC236}">
              <a16:creationId xmlns:a16="http://schemas.microsoft.com/office/drawing/2014/main" id="{9E086DD6-D212-940C-707A-94EA4C23EA12}"/>
            </a:ext>
          </a:extLst>
        </cdr:cNvPr>
        <cdr:cNvSpPr txBox="1"/>
      </cdr:nvSpPr>
      <cdr:spPr>
        <a:xfrm xmlns:a="http://schemas.openxmlformats.org/drawingml/2006/main">
          <a:off x="6133024" y="815431"/>
          <a:ext cx="39165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60</a:t>
          </a:r>
        </a:p>
      </cdr:txBody>
    </cdr:sp>
  </cdr:relSizeAnchor>
  <cdr:relSizeAnchor xmlns:cdr="http://schemas.openxmlformats.org/drawingml/2006/chartDrawing">
    <cdr:from>
      <cdr:x>0.82725</cdr:x>
      <cdr:y>0.30197</cdr:y>
    </cdr:from>
    <cdr:to>
      <cdr:x>0.87749</cdr:x>
      <cdr:y>0.38667</cdr:y>
    </cdr:to>
    <cdr:sp macro="" textlink="">
      <cdr:nvSpPr>
        <cdr:cNvPr id="19" name="TextBox 6">
          <a:extLst xmlns:a="http://schemas.openxmlformats.org/drawingml/2006/main">
            <a:ext uri="{FF2B5EF4-FFF2-40B4-BE49-F238E27FC236}">
              <a16:creationId xmlns:a16="http://schemas.microsoft.com/office/drawing/2014/main" id="{9E086DD6-D212-940C-707A-94EA4C23EA12}"/>
            </a:ext>
          </a:extLst>
        </cdr:cNvPr>
        <cdr:cNvSpPr txBox="1"/>
      </cdr:nvSpPr>
      <cdr:spPr>
        <a:xfrm xmlns:a="http://schemas.openxmlformats.org/drawingml/2006/main">
          <a:off x="6449448" y="1207083"/>
          <a:ext cx="39165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58</a:t>
          </a:r>
        </a:p>
      </cdr:txBody>
    </cdr:sp>
  </cdr:relSizeAnchor>
  <cdr:relSizeAnchor xmlns:cdr="http://schemas.openxmlformats.org/drawingml/2006/chartDrawing">
    <cdr:from>
      <cdr:x>0.89887</cdr:x>
      <cdr:y>0.13389</cdr:y>
    </cdr:from>
    <cdr:to>
      <cdr:x>0.94911</cdr:x>
      <cdr:y>0.21859</cdr:y>
    </cdr:to>
    <cdr:sp macro="" textlink="">
      <cdr:nvSpPr>
        <cdr:cNvPr id="20" name="TextBox 6">
          <a:extLst xmlns:a="http://schemas.openxmlformats.org/drawingml/2006/main">
            <a:ext uri="{FF2B5EF4-FFF2-40B4-BE49-F238E27FC236}">
              <a16:creationId xmlns:a16="http://schemas.microsoft.com/office/drawing/2014/main" id="{9E086DD6-D212-940C-707A-94EA4C23EA12}"/>
            </a:ext>
          </a:extLst>
        </cdr:cNvPr>
        <cdr:cNvSpPr txBox="1"/>
      </cdr:nvSpPr>
      <cdr:spPr>
        <a:xfrm xmlns:a="http://schemas.openxmlformats.org/drawingml/2006/main">
          <a:off x="7007808" y="535212"/>
          <a:ext cx="39165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61</a:t>
          </a:r>
        </a:p>
      </cdr:txBody>
    </cdr:sp>
  </cdr:relSizeAnchor>
  <cdr:relSizeAnchor xmlns:cdr="http://schemas.openxmlformats.org/drawingml/2006/chartDrawing">
    <cdr:from>
      <cdr:x>0.92399</cdr:x>
      <cdr:y>0.13553</cdr:y>
    </cdr:from>
    <cdr:to>
      <cdr:x>0.97423</cdr:x>
      <cdr:y>0.22023</cdr:y>
    </cdr:to>
    <cdr:sp macro="" textlink="">
      <cdr:nvSpPr>
        <cdr:cNvPr id="21" name="TextBox 6">
          <a:extLst xmlns:a="http://schemas.openxmlformats.org/drawingml/2006/main">
            <a:ext uri="{FF2B5EF4-FFF2-40B4-BE49-F238E27FC236}">
              <a16:creationId xmlns:a16="http://schemas.microsoft.com/office/drawing/2014/main" id="{5F3388F1-E308-47BB-C6D7-184FBABC66A3}"/>
            </a:ext>
          </a:extLst>
        </cdr:cNvPr>
        <cdr:cNvSpPr txBox="1"/>
      </cdr:nvSpPr>
      <cdr:spPr>
        <a:xfrm xmlns:a="http://schemas.openxmlformats.org/drawingml/2006/main">
          <a:off x="7203634" y="541768"/>
          <a:ext cx="39165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61</a:t>
          </a:r>
        </a:p>
      </cdr:txBody>
    </cdr:sp>
  </cdr:relSizeAnchor>
</c:userShapes>
</file>

<file path=ppt/drawings/drawing10.xml><?xml version="1.0" encoding="utf-8"?>
<c:userShapes xmlns:c="http://schemas.openxmlformats.org/drawingml/2006/chart">
  <cdr:relSizeAnchor xmlns:cdr="http://schemas.openxmlformats.org/drawingml/2006/chartDrawing">
    <cdr:from>
      <cdr:x>0.08576</cdr:x>
      <cdr:y>0.15978</cdr:y>
    </cdr:from>
    <cdr:to>
      <cdr:x>0.15575</cdr:x>
      <cdr:y>0.22908</cdr:y>
    </cdr:to>
    <cdr:sp macro="" textlink="">
      <cdr:nvSpPr>
        <cdr:cNvPr id="2" name="TextBox 5">
          <a:extLst xmlns:a="http://schemas.openxmlformats.org/drawingml/2006/main">
            <a:ext uri="{FF2B5EF4-FFF2-40B4-BE49-F238E27FC236}">
              <a16:creationId xmlns:a16="http://schemas.microsoft.com/office/drawing/2014/main" id="{E43756EE-B311-911A-F701-A457DE6E45B5}"/>
            </a:ext>
          </a:extLst>
        </cdr:cNvPr>
        <cdr:cNvSpPr txBox="1"/>
      </cdr:nvSpPr>
      <cdr:spPr>
        <a:xfrm xmlns:a="http://schemas.openxmlformats.org/drawingml/2006/main">
          <a:off x="668595" y="638695"/>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39.19</a:t>
          </a:r>
        </a:p>
      </cdr:txBody>
    </cdr:sp>
  </cdr:relSizeAnchor>
  <cdr:relSizeAnchor xmlns:cdr="http://schemas.openxmlformats.org/drawingml/2006/chartDrawing">
    <cdr:from>
      <cdr:x>0.14524</cdr:x>
      <cdr:y>0.34432</cdr:y>
    </cdr:from>
    <cdr:to>
      <cdr:x>0.21524</cdr:x>
      <cdr:y>0.41362</cdr:y>
    </cdr:to>
    <cdr:sp macro="" textlink="">
      <cdr:nvSpPr>
        <cdr:cNvPr id="3" name="TextBox 5">
          <a:extLst xmlns:a="http://schemas.openxmlformats.org/drawingml/2006/main">
            <a:ext uri="{FF2B5EF4-FFF2-40B4-BE49-F238E27FC236}">
              <a16:creationId xmlns:a16="http://schemas.microsoft.com/office/drawing/2014/main" id="{B3D30F30-2B52-E7BC-8620-7BBF89EE81AE}"/>
            </a:ext>
          </a:extLst>
        </cdr:cNvPr>
        <cdr:cNvSpPr txBox="1"/>
      </cdr:nvSpPr>
      <cdr:spPr>
        <a:xfrm xmlns:a="http://schemas.openxmlformats.org/drawingml/2006/main">
          <a:off x="1132349" y="137636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27.71</a:t>
          </a:r>
        </a:p>
      </cdr:txBody>
    </cdr:sp>
  </cdr:relSizeAnchor>
  <cdr:relSizeAnchor xmlns:cdr="http://schemas.openxmlformats.org/drawingml/2006/chartDrawing">
    <cdr:from>
      <cdr:x>0.20389</cdr:x>
      <cdr:y>0.46535</cdr:y>
    </cdr:from>
    <cdr:to>
      <cdr:x>0.27388</cdr:x>
      <cdr:y>0.53465</cdr:y>
    </cdr:to>
    <cdr:sp macro="" textlink="">
      <cdr:nvSpPr>
        <cdr:cNvPr id="4" name="TextBox 5">
          <a:extLst xmlns:a="http://schemas.openxmlformats.org/drawingml/2006/main">
            <a:ext uri="{FF2B5EF4-FFF2-40B4-BE49-F238E27FC236}">
              <a16:creationId xmlns:a16="http://schemas.microsoft.com/office/drawing/2014/main" id="{B3D30F30-2B52-E7BC-8620-7BBF89EE81AE}"/>
            </a:ext>
          </a:extLst>
        </cdr:cNvPr>
        <cdr:cNvSpPr txBox="1"/>
      </cdr:nvSpPr>
      <cdr:spPr>
        <a:xfrm xmlns:a="http://schemas.openxmlformats.org/drawingml/2006/main">
          <a:off x="1589550" y="186016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20.45</a:t>
          </a:r>
        </a:p>
      </cdr:txBody>
    </cdr:sp>
  </cdr:relSizeAnchor>
  <cdr:relSizeAnchor xmlns:cdr="http://schemas.openxmlformats.org/drawingml/2006/chartDrawing">
    <cdr:from>
      <cdr:x>0.25875</cdr:x>
      <cdr:y>0.62631</cdr:y>
    </cdr:from>
    <cdr:to>
      <cdr:x>0.32874</cdr:x>
      <cdr:y>0.6956</cdr:y>
    </cdr:to>
    <cdr:sp macro="" textlink="">
      <cdr:nvSpPr>
        <cdr:cNvPr id="5" name="TextBox 5">
          <a:extLst xmlns:a="http://schemas.openxmlformats.org/drawingml/2006/main">
            <a:ext uri="{FF2B5EF4-FFF2-40B4-BE49-F238E27FC236}">
              <a16:creationId xmlns:a16="http://schemas.microsoft.com/office/drawing/2014/main" id="{B3D30F30-2B52-E7BC-8620-7BBF89EE81AE}"/>
            </a:ext>
          </a:extLst>
        </cdr:cNvPr>
        <cdr:cNvSpPr txBox="1"/>
      </cdr:nvSpPr>
      <cdr:spPr>
        <a:xfrm xmlns:a="http://schemas.openxmlformats.org/drawingml/2006/main">
          <a:off x="2017253" y="2503546"/>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9.09</a:t>
          </a:r>
        </a:p>
      </cdr:txBody>
    </cdr:sp>
  </cdr:relSizeAnchor>
  <cdr:relSizeAnchor xmlns:cdr="http://schemas.openxmlformats.org/drawingml/2006/chartDrawing">
    <cdr:from>
      <cdr:x>0.39119</cdr:x>
      <cdr:y>0.16511</cdr:y>
    </cdr:from>
    <cdr:to>
      <cdr:x>0.46118</cdr:x>
      <cdr:y>0.23441</cdr:y>
    </cdr:to>
    <cdr:sp macro="" textlink="">
      <cdr:nvSpPr>
        <cdr:cNvPr id="6" name="TextBox 5">
          <a:extLst xmlns:a="http://schemas.openxmlformats.org/drawingml/2006/main">
            <a:ext uri="{FF2B5EF4-FFF2-40B4-BE49-F238E27FC236}">
              <a16:creationId xmlns:a16="http://schemas.microsoft.com/office/drawing/2014/main" id="{B3D30F30-2B52-E7BC-8620-7BBF89EE81AE}"/>
            </a:ext>
          </a:extLst>
        </cdr:cNvPr>
        <cdr:cNvSpPr txBox="1"/>
      </cdr:nvSpPr>
      <cdr:spPr>
        <a:xfrm xmlns:a="http://schemas.openxmlformats.org/drawingml/2006/main">
          <a:off x="3049791" y="659998"/>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39.03</a:t>
          </a:r>
        </a:p>
      </cdr:txBody>
    </cdr:sp>
  </cdr:relSizeAnchor>
  <cdr:relSizeAnchor xmlns:cdr="http://schemas.openxmlformats.org/drawingml/2006/chartDrawing">
    <cdr:from>
      <cdr:x>0.45468</cdr:x>
      <cdr:y>0.39386</cdr:y>
    </cdr:from>
    <cdr:to>
      <cdr:x>0.52467</cdr:x>
      <cdr:y>0.46316</cdr:y>
    </cdr:to>
    <cdr:sp macro="" textlink="">
      <cdr:nvSpPr>
        <cdr:cNvPr id="7" name="TextBox 5">
          <a:extLst xmlns:a="http://schemas.openxmlformats.org/drawingml/2006/main">
            <a:ext uri="{FF2B5EF4-FFF2-40B4-BE49-F238E27FC236}">
              <a16:creationId xmlns:a16="http://schemas.microsoft.com/office/drawing/2014/main" id="{B3D30F30-2B52-E7BC-8620-7BBF89EE81AE}"/>
            </a:ext>
          </a:extLst>
        </cdr:cNvPr>
        <cdr:cNvSpPr txBox="1"/>
      </cdr:nvSpPr>
      <cdr:spPr>
        <a:xfrm xmlns:a="http://schemas.openxmlformats.org/drawingml/2006/main">
          <a:off x="3544764" y="1574398"/>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24.09</a:t>
          </a:r>
        </a:p>
      </cdr:txBody>
    </cdr:sp>
  </cdr:relSizeAnchor>
  <cdr:relSizeAnchor xmlns:cdr="http://schemas.openxmlformats.org/drawingml/2006/chartDrawing">
    <cdr:from>
      <cdr:x>0.51413</cdr:x>
      <cdr:y>0.60786</cdr:y>
    </cdr:from>
    <cdr:to>
      <cdr:x>0.58413</cdr:x>
      <cdr:y>0.67715</cdr:y>
    </cdr:to>
    <cdr:sp macro="" textlink="">
      <cdr:nvSpPr>
        <cdr:cNvPr id="8" name="TextBox 5">
          <a:extLst xmlns:a="http://schemas.openxmlformats.org/drawingml/2006/main">
            <a:ext uri="{FF2B5EF4-FFF2-40B4-BE49-F238E27FC236}">
              <a16:creationId xmlns:a16="http://schemas.microsoft.com/office/drawing/2014/main" id="{B3D30F30-2B52-E7BC-8620-7BBF89EE81AE}"/>
            </a:ext>
          </a:extLst>
        </cdr:cNvPr>
        <cdr:cNvSpPr txBox="1"/>
      </cdr:nvSpPr>
      <cdr:spPr>
        <a:xfrm xmlns:a="http://schemas.openxmlformats.org/drawingml/2006/main">
          <a:off x="4008286" y="2429804"/>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10.34</a:t>
          </a:r>
        </a:p>
      </cdr:txBody>
    </cdr:sp>
  </cdr:relSizeAnchor>
  <cdr:relSizeAnchor xmlns:cdr="http://schemas.openxmlformats.org/drawingml/2006/chartDrawing">
    <cdr:from>
      <cdr:x>0.5671</cdr:x>
      <cdr:y>0.71486</cdr:y>
    </cdr:from>
    <cdr:to>
      <cdr:x>0.6371</cdr:x>
      <cdr:y>0.78415</cdr:y>
    </cdr:to>
    <cdr:sp macro="" textlink="">
      <cdr:nvSpPr>
        <cdr:cNvPr id="9" name="TextBox 5">
          <a:extLst xmlns:a="http://schemas.openxmlformats.org/drawingml/2006/main">
            <a:ext uri="{FF2B5EF4-FFF2-40B4-BE49-F238E27FC236}">
              <a16:creationId xmlns:a16="http://schemas.microsoft.com/office/drawing/2014/main" id="{B3D30F30-2B52-E7BC-8620-7BBF89EE81AE}"/>
            </a:ext>
          </a:extLst>
        </cdr:cNvPr>
        <cdr:cNvSpPr txBox="1"/>
      </cdr:nvSpPr>
      <cdr:spPr>
        <a:xfrm xmlns:a="http://schemas.openxmlformats.org/drawingml/2006/main">
          <a:off x="4421240" y="2857508"/>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3.45</a:t>
          </a:r>
        </a:p>
      </cdr:txBody>
    </cdr:sp>
  </cdr:relSizeAnchor>
  <cdr:relSizeAnchor xmlns:cdr="http://schemas.openxmlformats.org/drawingml/2006/chartDrawing">
    <cdr:from>
      <cdr:x>0.70141</cdr:x>
      <cdr:y>0.56358</cdr:y>
    </cdr:from>
    <cdr:to>
      <cdr:x>0.77141</cdr:x>
      <cdr:y>0.63288</cdr:y>
    </cdr:to>
    <cdr:sp macro="" textlink="">
      <cdr:nvSpPr>
        <cdr:cNvPr id="10" name="TextBox 5">
          <a:extLst xmlns:a="http://schemas.openxmlformats.org/drawingml/2006/main">
            <a:ext uri="{FF2B5EF4-FFF2-40B4-BE49-F238E27FC236}">
              <a16:creationId xmlns:a16="http://schemas.microsoft.com/office/drawing/2014/main" id="{B3D30F30-2B52-E7BC-8620-7BBF89EE81AE}"/>
            </a:ext>
          </a:extLst>
        </cdr:cNvPr>
        <cdr:cNvSpPr txBox="1"/>
      </cdr:nvSpPr>
      <cdr:spPr>
        <a:xfrm xmlns:a="http://schemas.openxmlformats.org/drawingml/2006/main">
          <a:off x="5468375" y="2252824"/>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13.04</a:t>
          </a:r>
        </a:p>
      </cdr:txBody>
    </cdr:sp>
  </cdr:relSizeAnchor>
  <cdr:relSizeAnchor xmlns:cdr="http://schemas.openxmlformats.org/drawingml/2006/chartDrawing">
    <cdr:from>
      <cdr:x>0.76384</cdr:x>
      <cdr:y>0.63</cdr:y>
    </cdr:from>
    <cdr:to>
      <cdr:x>0.83384</cdr:x>
      <cdr:y>0.69929</cdr:y>
    </cdr:to>
    <cdr:sp macro="" textlink="">
      <cdr:nvSpPr>
        <cdr:cNvPr id="11" name="TextBox 5">
          <a:extLst xmlns:a="http://schemas.openxmlformats.org/drawingml/2006/main">
            <a:ext uri="{FF2B5EF4-FFF2-40B4-BE49-F238E27FC236}">
              <a16:creationId xmlns:a16="http://schemas.microsoft.com/office/drawing/2014/main" id="{B3D30F30-2B52-E7BC-8620-7BBF89EE81AE}"/>
            </a:ext>
          </a:extLst>
        </cdr:cNvPr>
        <cdr:cNvSpPr txBox="1"/>
      </cdr:nvSpPr>
      <cdr:spPr>
        <a:xfrm xmlns:a="http://schemas.openxmlformats.org/drawingml/2006/main">
          <a:off x="5955073" y="2518295"/>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8.70</a:t>
          </a:r>
        </a:p>
      </cdr:txBody>
    </cdr:sp>
  </cdr:relSizeAnchor>
  <cdr:relSizeAnchor xmlns:cdr="http://schemas.openxmlformats.org/drawingml/2006/chartDrawing">
    <cdr:from>
      <cdr:x>0</cdr:x>
      <cdr:y>0.89991</cdr:y>
    </cdr:from>
    <cdr:to>
      <cdr:x>0.28586</cdr:x>
      <cdr:y>0.9615</cdr:y>
    </cdr:to>
    <cdr:sp macro="" textlink="">
      <cdr:nvSpPr>
        <cdr:cNvPr id="12" name="TextBox 1">
          <a:extLst xmlns:a="http://schemas.openxmlformats.org/drawingml/2006/main">
            <a:ext uri="{FF2B5EF4-FFF2-40B4-BE49-F238E27FC236}">
              <a16:creationId xmlns:a16="http://schemas.microsoft.com/office/drawing/2014/main" id="{FB9CEC09-AC3B-55FA-8364-88EA62B63072}"/>
            </a:ext>
          </a:extLst>
        </cdr:cNvPr>
        <cdr:cNvSpPr txBox="1"/>
      </cdr:nvSpPr>
      <cdr:spPr>
        <a:xfrm xmlns:a="http://schemas.openxmlformats.org/drawingml/2006/main">
          <a:off x="0" y="3597215"/>
          <a:ext cx="2228644"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00" b="1" dirty="0">
              <a:solidFill>
                <a:schemeClr val="bg1"/>
              </a:solidFill>
              <a:highlight>
                <a:srgbClr val="C0C0C0"/>
              </a:highlight>
              <a:latin typeface="Times New Roman" panose="02020603050405020304" pitchFamily="18" charset="0"/>
              <a:cs typeface="Times New Roman" panose="02020603050405020304" pitchFamily="18" charset="0"/>
            </a:rPr>
            <a:t>EOG Subgroups Assessment Levels</a:t>
          </a:r>
        </a:p>
      </cdr:txBody>
    </cdr:sp>
  </cdr:relSizeAnchor>
</c:userShapes>
</file>

<file path=ppt/drawings/drawing11.xml><?xml version="1.0" encoding="utf-8"?>
<c:userShapes xmlns:c="http://schemas.openxmlformats.org/drawingml/2006/chart">
  <cdr:relSizeAnchor xmlns:cdr="http://schemas.openxmlformats.org/drawingml/2006/chartDrawing">
    <cdr:from>
      <cdr:x>0.05255</cdr:x>
      <cdr:y>0.40124</cdr:y>
    </cdr:from>
    <cdr:to>
      <cdr:x>0.12254</cdr:x>
      <cdr:y>0.47054</cdr:y>
    </cdr:to>
    <cdr:sp macro="" textlink="">
      <cdr:nvSpPr>
        <cdr:cNvPr id="2" name="TextBox 5">
          <a:extLst xmlns:a="http://schemas.openxmlformats.org/drawingml/2006/main">
            <a:ext uri="{FF2B5EF4-FFF2-40B4-BE49-F238E27FC236}">
              <a16:creationId xmlns:a16="http://schemas.microsoft.com/office/drawing/2014/main" id="{0F1F3948-AD63-F9DD-3C9E-C38617019D2B}"/>
            </a:ext>
          </a:extLst>
        </cdr:cNvPr>
        <cdr:cNvSpPr txBox="1"/>
      </cdr:nvSpPr>
      <cdr:spPr>
        <a:xfrm xmlns:a="http://schemas.openxmlformats.org/drawingml/2006/main">
          <a:off x="409679" y="1603895"/>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31</a:t>
          </a:r>
        </a:p>
      </cdr:txBody>
    </cdr:sp>
  </cdr:relSizeAnchor>
  <cdr:relSizeAnchor xmlns:cdr="http://schemas.openxmlformats.org/drawingml/2006/chartDrawing">
    <cdr:from>
      <cdr:x>0.08933</cdr:x>
      <cdr:y>0.5</cdr:y>
    </cdr:from>
    <cdr:to>
      <cdr:x>0.15933</cdr:x>
      <cdr:y>0.5693</cdr:y>
    </cdr:to>
    <cdr:sp macro="" textlink="">
      <cdr:nvSpPr>
        <cdr:cNvPr id="3"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696453" y="199866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23.6</a:t>
          </a:r>
        </a:p>
      </cdr:txBody>
    </cdr:sp>
  </cdr:relSizeAnchor>
  <cdr:relSizeAnchor xmlns:cdr="http://schemas.openxmlformats.org/drawingml/2006/chartDrawing">
    <cdr:from>
      <cdr:x>0.20473</cdr:x>
      <cdr:y>0.59474</cdr:y>
    </cdr:from>
    <cdr:to>
      <cdr:x>0.27472</cdr:x>
      <cdr:y>0.66404</cdr:y>
    </cdr:to>
    <cdr:sp macro="" textlink="">
      <cdr:nvSpPr>
        <cdr:cNvPr id="4"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1596105" y="2377366"/>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14.5</a:t>
          </a:r>
        </a:p>
      </cdr:txBody>
    </cdr:sp>
  </cdr:relSizeAnchor>
  <cdr:relSizeAnchor xmlns:cdr="http://schemas.openxmlformats.org/drawingml/2006/chartDrawing">
    <cdr:from>
      <cdr:x>0.25391</cdr:x>
      <cdr:y>0.59843</cdr:y>
    </cdr:from>
    <cdr:to>
      <cdr:x>0.32391</cdr:x>
      <cdr:y>0.66773</cdr:y>
    </cdr:to>
    <cdr:sp macro="" textlink="">
      <cdr:nvSpPr>
        <cdr:cNvPr id="5"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1979563" y="2392115"/>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14.3</a:t>
          </a:r>
        </a:p>
      </cdr:txBody>
    </cdr:sp>
  </cdr:relSizeAnchor>
  <cdr:relSizeAnchor xmlns:cdr="http://schemas.openxmlformats.org/drawingml/2006/chartDrawing">
    <cdr:from>
      <cdr:x>0.35619</cdr:x>
      <cdr:y>0.39919</cdr:y>
    </cdr:from>
    <cdr:to>
      <cdr:x>0.42619</cdr:x>
      <cdr:y>0.46849</cdr:y>
    </cdr:to>
    <cdr:sp macro="" textlink="">
      <cdr:nvSpPr>
        <cdr:cNvPr id="6"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2776946" y="1595701"/>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30.6</a:t>
          </a:r>
        </a:p>
      </cdr:txBody>
    </cdr:sp>
  </cdr:relSizeAnchor>
  <cdr:relSizeAnchor xmlns:cdr="http://schemas.openxmlformats.org/drawingml/2006/chartDrawing">
    <cdr:from>
      <cdr:x>0.39119</cdr:x>
      <cdr:y>0.69067</cdr:y>
    </cdr:from>
    <cdr:to>
      <cdr:x>0.46118</cdr:x>
      <cdr:y>0.75996</cdr:y>
    </cdr:to>
    <cdr:sp macro="" textlink="">
      <cdr:nvSpPr>
        <cdr:cNvPr id="7"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3049791" y="2760824"/>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6.6</a:t>
          </a:r>
        </a:p>
      </cdr:txBody>
    </cdr:sp>
  </cdr:relSizeAnchor>
  <cdr:relSizeAnchor xmlns:cdr="http://schemas.openxmlformats.org/drawingml/2006/chartDrawing">
    <cdr:from>
      <cdr:x>0.41968</cdr:x>
      <cdr:y>0.58736</cdr:y>
    </cdr:from>
    <cdr:to>
      <cdr:x>0.48967</cdr:x>
      <cdr:y>0.65666</cdr:y>
    </cdr:to>
    <cdr:sp macro="" textlink="">
      <cdr:nvSpPr>
        <cdr:cNvPr id="8"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3271919" y="2347869"/>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15</a:t>
          </a:r>
        </a:p>
      </cdr:txBody>
    </cdr:sp>
  </cdr:relSizeAnchor>
  <cdr:relSizeAnchor xmlns:cdr="http://schemas.openxmlformats.org/drawingml/2006/chartDrawing">
    <cdr:from>
      <cdr:x>0.51497</cdr:x>
      <cdr:y>0.34432</cdr:y>
    </cdr:from>
    <cdr:to>
      <cdr:x>0.58497</cdr:x>
      <cdr:y>0.41362</cdr:y>
    </cdr:to>
    <cdr:sp macro="" textlink="">
      <cdr:nvSpPr>
        <cdr:cNvPr id="9"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4014841" y="137636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35.7</a:t>
          </a:r>
        </a:p>
      </cdr:txBody>
    </cdr:sp>
  </cdr:relSizeAnchor>
  <cdr:relSizeAnchor xmlns:cdr="http://schemas.openxmlformats.org/drawingml/2006/chartDrawing">
    <cdr:from>
      <cdr:x>0.5547</cdr:x>
      <cdr:y>0.53571</cdr:y>
    </cdr:from>
    <cdr:to>
      <cdr:x>0.62469</cdr:x>
      <cdr:y>0.605</cdr:y>
    </cdr:to>
    <cdr:sp macro="" textlink="">
      <cdr:nvSpPr>
        <cdr:cNvPr id="10"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4324557" y="2141391"/>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19.7</a:t>
          </a:r>
        </a:p>
      </cdr:txBody>
    </cdr:sp>
  </cdr:relSizeAnchor>
  <cdr:relSizeAnchor xmlns:cdr="http://schemas.openxmlformats.org/drawingml/2006/chartDrawing">
    <cdr:from>
      <cdr:x>0.6701</cdr:x>
      <cdr:y>0.23685</cdr:y>
    </cdr:from>
    <cdr:to>
      <cdr:x>0.74009</cdr:x>
      <cdr:y>0.30615</cdr:y>
    </cdr:to>
    <cdr:sp macro="" textlink="">
      <cdr:nvSpPr>
        <cdr:cNvPr id="11"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5224208" y="94677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44.60</a:t>
          </a:r>
        </a:p>
      </cdr:txBody>
    </cdr:sp>
  </cdr:relSizeAnchor>
  <cdr:relSizeAnchor xmlns:cdr="http://schemas.openxmlformats.org/drawingml/2006/chartDrawing">
    <cdr:from>
      <cdr:x>0.71361</cdr:x>
      <cdr:y>0.30967</cdr:y>
    </cdr:from>
    <cdr:to>
      <cdr:x>0.7836</cdr:x>
      <cdr:y>0.37897</cdr:y>
    </cdr:to>
    <cdr:sp macro="" textlink="">
      <cdr:nvSpPr>
        <cdr:cNvPr id="12"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5563420" y="123786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40.4</a:t>
          </a:r>
        </a:p>
      </cdr:txBody>
    </cdr:sp>
  </cdr:relSizeAnchor>
  <cdr:relSizeAnchor xmlns:cdr="http://schemas.openxmlformats.org/drawingml/2006/chartDrawing">
    <cdr:from>
      <cdr:x>0.81737</cdr:x>
      <cdr:y>0.18889</cdr:y>
    </cdr:from>
    <cdr:to>
      <cdr:x>0.88737</cdr:x>
      <cdr:y>0.25818</cdr:y>
    </cdr:to>
    <cdr:sp macro="" textlink="">
      <cdr:nvSpPr>
        <cdr:cNvPr id="13"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6372428" y="755043"/>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50</a:t>
          </a:r>
        </a:p>
      </cdr:txBody>
    </cdr:sp>
  </cdr:relSizeAnchor>
  <cdr:relSizeAnchor xmlns:cdr="http://schemas.openxmlformats.org/drawingml/2006/chartDrawing">
    <cdr:from>
      <cdr:x>0.86873</cdr:x>
      <cdr:y>0.38443</cdr:y>
    </cdr:from>
    <cdr:to>
      <cdr:x>0.93872</cdr:x>
      <cdr:y>0.45373</cdr:y>
    </cdr:to>
    <cdr:sp macro="" textlink="">
      <cdr:nvSpPr>
        <cdr:cNvPr id="14"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6772789" y="1536707"/>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32.1</a:t>
          </a:r>
        </a:p>
      </cdr:txBody>
    </cdr:sp>
  </cdr:relSizeAnchor>
  <cdr:relSizeAnchor xmlns:cdr="http://schemas.openxmlformats.org/drawingml/2006/chartDrawing">
    <cdr:from>
      <cdr:x>0.89143</cdr:x>
      <cdr:y>0.5</cdr:y>
    </cdr:from>
    <cdr:to>
      <cdr:x>0.96142</cdr:x>
      <cdr:y>0.5693</cdr:y>
    </cdr:to>
    <cdr:sp macro="" textlink="">
      <cdr:nvSpPr>
        <cdr:cNvPr id="15"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6949769" y="199866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23.20</a:t>
          </a:r>
        </a:p>
      </cdr:txBody>
    </cdr:sp>
  </cdr:relSizeAnchor>
  <cdr:relSizeAnchor xmlns:cdr="http://schemas.openxmlformats.org/drawingml/2006/chartDrawing">
    <cdr:from>
      <cdr:x>0.93001</cdr:x>
      <cdr:y>0.63532</cdr:y>
    </cdr:from>
    <cdr:to>
      <cdr:x>1</cdr:x>
      <cdr:y>0.70462</cdr:y>
    </cdr:to>
    <cdr:sp macro="" textlink="">
      <cdr:nvSpPr>
        <cdr:cNvPr id="16" name="TextBox 5">
          <a:extLst xmlns:a="http://schemas.openxmlformats.org/drawingml/2006/main">
            <a:ext uri="{FF2B5EF4-FFF2-40B4-BE49-F238E27FC236}">
              <a16:creationId xmlns:a16="http://schemas.microsoft.com/office/drawing/2014/main" id="{9472C6FF-2B5C-648B-0BC6-8F65CF5929FE}"/>
            </a:ext>
          </a:extLst>
        </cdr:cNvPr>
        <cdr:cNvSpPr txBox="1"/>
      </cdr:nvSpPr>
      <cdr:spPr>
        <a:xfrm xmlns:a="http://schemas.openxmlformats.org/drawingml/2006/main">
          <a:off x="7250521" y="2539598"/>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10.7</a:t>
          </a:r>
        </a:p>
      </cdr:txBody>
    </cdr:sp>
  </cdr:relSizeAnchor>
  <cdr:relSizeAnchor xmlns:cdr="http://schemas.openxmlformats.org/drawingml/2006/chartDrawing">
    <cdr:from>
      <cdr:x>0.04477</cdr:x>
      <cdr:y>0.923</cdr:y>
    </cdr:from>
    <cdr:to>
      <cdr:x>0.31151</cdr:x>
      <cdr:y>0.9923</cdr:y>
    </cdr:to>
    <cdr:sp macro="" textlink="">
      <cdr:nvSpPr>
        <cdr:cNvPr id="17" name="TextBox 1">
          <a:extLst xmlns:a="http://schemas.openxmlformats.org/drawingml/2006/main">
            <a:ext uri="{FF2B5EF4-FFF2-40B4-BE49-F238E27FC236}">
              <a16:creationId xmlns:a16="http://schemas.microsoft.com/office/drawing/2014/main" id="{9EB79206-4A0A-5F07-B778-55B36F0B8A1C}"/>
            </a:ext>
          </a:extLst>
        </cdr:cNvPr>
        <cdr:cNvSpPr txBox="1"/>
      </cdr:nvSpPr>
      <cdr:spPr>
        <a:xfrm xmlns:a="http://schemas.openxmlformats.org/drawingml/2006/main">
          <a:off x="349036" y="3689531"/>
          <a:ext cx="207956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EOG Assessment Levels</a:t>
          </a:r>
        </a:p>
      </cdr:txBody>
    </cdr:sp>
  </cdr:relSizeAnchor>
</c:userShapes>
</file>

<file path=ppt/drawings/drawing12.xml><?xml version="1.0" encoding="utf-8"?>
<c:userShapes xmlns:c="http://schemas.openxmlformats.org/drawingml/2006/chart">
  <cdr:relSizeAnchor xmlns:cdr="http://schemas.openxmlformats.org/drawingml/2006/chartDrawing">
    <cdr:from>
      <cdr:x>0.14041</cdr:x>
      <cdr:y>0.3955</cdr:y>
    </cdr:from>
    <cdr:to>
      <cdr:x>0.2104</cdr:x>
      <cdr:y>0.4725</cdr:y>
    </cdr:to>
    <cdr:sp macro="" textlink="">
      <cdr:nvSpPr>
        <cdr:cNvPr id="2" name="TextBox 5">
          <a:extLst xmlns:a="http://schemas.openxmlformats.org/drawingml/2006/main">
            <a:ext uri="{FF2B5EF4-FFF2-40B4-BE49-F238E27FC236}">
              <a16:creationId xmlns:a16="http://schemas.microsoft.com/office/drawing/2014/main" id="{967C5912-376B-54E2-91C1-34C292557090}"/>
            </a:ext>
          </a:extLst>
        </cdr:cNvPr>
        <cdr:cNvSpPr txBox="1"/>
      </cdr:nvSpPr>
      <cdr:spPr>
        <a:xfrm xmlns:a="http://schemas.openxmlformats.org/drawingml/2006/main">
          <a:off x="1094660" y="1580953"/>
          <a:ext cx="5456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10.5</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0.35619</cdr:x>
      <cdr:y>0.26733</cdr:y>
    </cdr:from>
    <cdr:to>
      <cdr:x>0.42619</cdr:x>
      <cdr:y>0.34432</cdr:y>
    </cdr:to>
    <cdr:sp macro="" textlink="">
      <cdr:nvSpPr>
        <cdr:cNvPr id="3" name="TextBox 5">
          <a:extLst xmlns:a="http://schemas.openxmlformats.org/drawingml/2006/main">
            <a:ext uri="{FF2B5EF4-FFF2-40B4-BE49-F238E27FC236}">
              <a16:creationId xmlns:a16="http://schemas.microsoft.com/office/drawing/2014/main" id="{A84F98B0-2E60-46D4-780C-F3A77581C6EF}"/>
            </a:ext>
          </a:extLst>
        </cdr:cNvPr>
        <cdr:cNvSpPr txBox="1"/>
      </cdr:nvSpPr>
      <cdr:spPr>
        <a:xfrm xmlns:a="http://schemas.openxmlformats.org/drawingml/2006/main">
          <a:off x="2776946" y="1068585"/>
          <a:ext cx="5456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13.9</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0.59905</cdr:x>
      <cdr:y>0.38976</cdr:y>
    </cdr:from>
    <cdr:to>
      <cdr:x>0.66904</cdr:x>
      <cdr:y>0.46676</cdr:y>
    </cdr:to>
    <cdr:sp macro="" textlink="">
      <cdr:nvSpPr>
        <cdr:cNvPr id="4" name="TextBox 5">
          <a:extLst xmlns:a="http://schemas.openxmlformats.org/drawingml/2006/main">
            <a:ext uri="{FF2B5EF4-FFF2-40B4-BE49-F238E27FC236}">
              <a16:creationId xmlns:a16="http://schemas.microsoft.com/office/drawing/2014/main" id="{A84F98B0-2E60-46D4-780C-F3A77581C6EF}"/>
            </a:ext>
          </a:extLst>
        </cdr:cNvPr>
        <cdr:cNvSpPr txBox="1"/>
      </cdr:nvSpPr>
      <cdr:spPr>
        <a:xfrm xmlns:a="http://schemas.openxmlformats.org/drawingml/2006/main">
          <a:off x="4670325" y="1558011"/>
          <a:ext cx="5456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10.5</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0.83363</cdr:x>
      <cdr:y>0.10198</cdr:y>
    </cdr:from>
    <cdr:to>
      <cdr:x>0.90362</cdr:x>
      <cdr:y>0.17897</cdr:y>
    </cdr:to>
    <cdr:sp macro="" textlink="">
      <cdr:nvSpPr>
        <cdr:cNvPr id="5" name="TextBox 5">
          <a:extLst xmlns:a="http://schemas.openxmlformats.org/drawingml/2006/main">
            <a:ext uri="{FF2B5EF4-FFF2-40B4-BE49-F238E27FC236}">
              <a16:creationId xmlns:a16="http://schemas.microsoft.com/office/drawing/2014/main" id="{A84F98B0-2E60-46D4-780C-F3A77581C6EF}"/>
            </a:ext>
          </a:extLst>
        </cdr:cNvPr>
        <cdr:cNvSpPr txBox="1"/>
      </cdr:nvSpPr>
      <cdr:spPr>
        <a:xfrm xmlns:a="http://schemas.openxmlformats.org/drawingml/2006/main">
          <a:off x="6499125" y="407637"/>
          <a:ext cx="5456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18.8</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0.17719</cdr:x>
      <cdr:y>0.61852</cdr:y>
    </cdr:from>
    <cdr:to>
      <cdr:x>0.24719</cdr:x>
      <cdr:y>0.69551</cdr:y>
    </cdr:to>
    <cdr:sp macro="" textlink="">
      <cdr:nvSpPr>
        <cdr:cNvPr id="2" name="TextBox 5">
          <a:extLst xmlns:a="http://schemas.openxmlformats.org/drawingml/2006/main">
            <a:ext uri="{FF2B5EF4-FFF2-40B4-BE49-F238E27FC236}">
              <a16:creationId xmlns:a16="http://schemas.microsoft.com/office/drawing/2014/main" id="{CC7E2140-BC9E-5B64-405E-F747CE5400EA}"/>
            </a:ext>
          </a:extLst>
        </cdr:cNvPr>
        <cdr:cNvSpPr txBox="1"/>
      </cdr:nvSpPr>
      <cdr:spPr>
        <a:xfrm xmlns:a="http://schemas.openxmlformats.org/drawingml/2006/main">
          <a:off x="1381434" y="2472411"/>
          <a:ext cx="5456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11</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0.48967</cdr:x>
      <cdr:y>0.16839</cdr:y>
    </cdr:from>
    <cdr:to>
      <cdr:x>0.55967</cdr:x>
      <cdr:y>0.24539</cdr:y>
    </cdr:to>
    <cdr:sp macro="" textlink="">
      <cdr:nvSpPr>
        <cdr:cNvPr id="3" name="TextBox 5">
          <a:extLst xmlns:a="http://schemas.openxmlformats.org/drawingml/2006/main">
            <a:ext uri="{FF2B5EF4-FFF2-40B4-BE49-F238E27FC236}">
              <a16:creationId xmlns:a16="http://schemas.microsoft.com/office/drawing/2014/main" id="{CC7E2140-BC9E-5B64-405E-F747CE5400EA}"/>
            </a:ext>
          </a:extLst>
        </cdr:cNvPr>
        <cdr:cNvSpPr txBox="1"/>
      </cdr:nvSpPr>
      <cdr:spPr>
        <a:xfrm xmlns:a="http://schemas.openxmlformats.org/drawingml/2006/main">
          <a:off x="3817610" y="673108"/>
          <a:ext cx="5456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50</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0.78238</cdr:x>
      <cdr:y>0.58531</cdr:y>
    </cdr:from>
    <cdr:to>
      <cdr:x>0.85237</cdr:x>
      <cdr:y>0.66231</cdr:y>
    </cdr:to>
    <cdr:sp macro="" textlink="">
      <cdr:nvSpPr>
        <cdr:cNvPr id="4" name="TextBox 5">
          <a:extLst xmlns:a="http://schemas.openxmlformats.org/drawingml/2006/main">
            <a:ext uri="{FF2B5EF4-FFF2-40B4-BE49-F238E27FC236}">
              <a16:creationId xmlns:a16="http://schemas.microsoft.com/office/drawing/2014/main" id="{CC7E2140-BC9E-5B64-405E-F747CE5400EA}"/>
            </a:ext>
          </a:extLst>
        </cdr:cNvPr>
        <cdr:cNvSpPr txBox="1"/>
      </cdr:nvSpPr>
      <cdr:spPr>
        <a:xfrm xmlns:a="http://schemas.openxmlformats.org/drawingml/2006/main">
          <a:off x="6099583" y="2339676"/>
          <a:ext cx="5456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14</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0.93301</cdr:y>
    </cdr:from>
    <cdr:to>
      <cdr:x>0.43006</cdr:x>
      <cdr:y>1</cdr:y>
    </cdr:to>
    <cdr:sp macro="" textlink="">
      <cdr:nvSpPr>
        <cdr:cNvPr id="2" name="TextBox 5">
          <a:extLst xmlns:a="http://schemas.openxmlformats.org/drawingml/2006/main">
            <a:ext uri="{FF2B5EF4-FFF2-40B4-BE49-F238E27FC236}">
              <a16:creationId xmlns:a16="http://schemas.microsoft.com/office/drawing/2014/main" id="{15F998A9-E5AD-5353-680B-FCE134DAED8E}"/>
            </a:ext>
          </a:extLst>
        </cdr:cNvPr>
        <cdr:cNvSpPr txBox="1"/>
      </cdr:nvSpPr>
      <cdr:spPr>
        <a:xfrm xmlns:a="http://schemas.openxmlformats.org/drawingml/2006/main">
          <a:off x="0" y="3729559"/>
          <a:ext cx="3352800" cy="2677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ct val="95000"/>
            </a:lnSpc>
          </a:pPr>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Race/Ethnicity Subgroups</a:t>
          </a:r>
        </a:p>
      </cdr:txBody>
    </cdr:sp>
  </cdr:relSizeAnchor>
  <cdr:relSizeAnchor xmlns:cdr="http://schemas.openxmlformats.org/drawingml/2006/chartDrawing">
    <cdr:from>
      <cdr:x>0.13831</cdr:x>
      <cdr:y>0.10481</cdr:y>
    </cdr:from>
    <cdr:to>
      <cdr:x>0.2083</cdr:x>
      <cdr:y>0.18181</cdr:y>
    </cdr:to>
    <cdr:sp macro="" textlink="">
      <cdr:nvSpPr>
        <cdr:cNvPr id="3" name="TextBox 5">
          <a:extLst xmlns:a="http://schemas.openxmlformats.org/drawingml/2006/main">
            <a:ext uri="{FF2B5EF4-FFF2-40B4-BE49-F238E27FC236}">
              <a16:creationId xmlns:a16="http://schemas.microsoft.com/office/drawing/2014/main" id="{E2552757-81F8-21F0-94FC-D0BEF8E9066F}"/>
            </a:ext>
          </a:extLst>
        </cdr:cNvPr>
        <cdr:cNvSpPr txBox="1"/>
      </cdr:nvSpPr>
      <cdr:spPr>
        <a:xfrm xmlns:a="http://schemas.openxmlformats.org/drawingml/2006/main">
          <a:off x="1078273" y="418972"/>
          <a:ext cx="5456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80</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0.37183</cdr:x>
      <cdr:y>0.57872</cdr:y>
    </cdr:from>
    <cdr:to>
      <cdr:x>0.44183</cdr:x>
      <cdr:y>0.65571</cdr:y>
    </cdr:to>
    <cdr:sp macro="" textlink="">
      <cdr:nvSpPr>
        <cdr:cNvPr id="4" name="TextBox 5">
          <a:extLst xmlns:a="http://schemas.openxmlformats.org/drawingml/2006/main">
            <a:ext uri="{FF2B5EF4-FFF2-40B4-BE49-F238E27FC236}">
              <a16:creationId xmlns:a16="http://schemas.microsoft.com/office/drawing/2014/main" id="{969A5288-8160-3A92-A64A-E684CA6AE4E2}"/>
            </a:ext>
          </a:extLst>
        </cdr:cNvPr>
        <cdr:cNvSpPr txBox="1"/>
      </cdr:nvSpPr>
      <cdr:spPr>
        <a:xfrm xmlns:a="http://schemas.openxmlformats.org/drawingml/2006/main">
          <a:off x="2898879" y="2313320"/>
          <a:ext cx="5456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20</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0.18539</cdr:x>
      <cdr:y>0.62832</cdr:y>
    </cdr:from>
    <cdr:to>
      <cdr:x>0.25538</cdr:x>
      <cdr:y>0.70532</cdr:y>
    </cdr:to>
    <cdr:sp macro="" textlink="">
      <cdr:nvSpPr>
        <cdr:cNvPr id="2" name="TextBox 5">
          <a:extLst xmlns:a="http://schemas.openxmlformats.org/drawingml/2006/main">
            <a:ext uri="{FF2B5EF4-FFF2-40B4-BE49-F238E27FC236}">
              <a16:creationId xmlns:a16="http://schemas.microsoft.com/office/drawing/2014/main" id="{316F034D-7565-AA95-0FFE-49B0123105E5}"/>
            </a:ext>
          </a:extLst>
        </cdr:cNvPr>
        <cdr:cNvSpPr txBox="1"/>
      </cdr:nvSpPr>
      <cdr:spPr>
        <a:xfrm xmlns:a="http://schemas.openxmlformats.org/drawingml/2006/main">
          <a:off x="1445343" y="2511604"/>
          <a:ext cx="5456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20</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cdr:x>
      <cdr:y>0.1577</cdr:y>
    </cdr:from>
    <cdr:to>
      <cdr:x>0.56999</cdr:x>
      <cdr:y>0.23469</cdr:y>
    </cdr:to>
    <cdr:sp macro="" textlink="">
      <cdr:nvSpPr>
        <cdr:cNvPr id="3" name="TextBox 5">
          <a:extLst xmlns:a="http://schemas.openxmlformats.org/drawingml/2006/main">
            <a:ext uri="{FF2B5EF4-FFF2-40B4-BE49-F238E27FC236}">
              <a16:creationId xmlns:a16="http://schemas.microsoft.com/office/drawing/2014/main" id="{0740387F-2DD1-5E4F-7ED3-0768CB054347}"/>
            </a:ext>
          </a:extLst>
        </cdr:cNvPr>
        <cdr:cNvSpPr txBox="1"/>
      </cdr:nvSpPr>
      <cdr:spPr>
        <a:xfrm xmlns:a="http://schemas.openxmlformats.org/drawingml/2006/main">
          <a:off x="3898106" y="630365"/>
          <a:ext cx="5456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100</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0.48798</cdr:x>
      <cdr:y>0.15431</cdr:y>
    </cdr:from>
    <cdr:to>
      <cdr:x>0.57756</cdr:x>
      <cdr:y>0.2467</cdr:y>
    </cdr:to>
    <cdr:sp macro="" textlink="">
      <cdr:nvSpPr>
        <cdr:cNvPr id="2" name="TextBox 5">
          <a:extLst xmlns:a="http://schemas.openxmlformats.org/drawingml/2006/main">
            <a:ext uri="{FF2B5EF4-FFF2-40B4-BE49-F238E27FC236}">
              <a16:creationId xmlns:a16="http://schemas.microsoft.com/office/drawing/2014/main" id="{93DF4AED-189D-D5C0-6941-4A069501449E}"/>
            </a:ext>
          </a:extLst>
        </cdr:cNvPr>
        <cdr:cNvSpPr txBox="1"/>
      </cdr:nvSpPr>
      <cdr:spPr>
        <a:xfrm xmlns:a="http://schemas.openxmlformats.org/drawingml/2006/main">
          <a:off x="3804418" y="616821"/>
          <a:ext cx="69837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0.5</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0.07432</cdr:x>
      <cdr:y>0.93301</cdr:y>
    </cdr:from>
    <cdr:to>
      <cdr:x>0.42619</cdr:x>
      <cdr:y>1</cdr:y>
    </cdr:to>
    <cdr:sp macro="" textlink="">
      <cdr:nvSpPr>
        <cdr:cNvPr id="3" name="TextBox 6">
          <a:extLst xmlns:a="http://schemas.openxmlformats.org/drawingml/2006/main">
            <a:ext uri="{FF2B5EF4-FFF2-40B4-BE49-F238E27FC236}">
              <a16:creationId xmlns:a16="http://schemas.microsoft.com/office/drawing/2014/main" id="{E9EE8176-D3EB-CA6C-6618-74AC18DBE36B}"/>
            </a:ext>
          </a:extLst>
        </cdr:cNvPr>
        <cdr:cNvSpPr txBox="1"/>
      </cdr:nvSpPr>
      <cdr:spPr>
        <a:xfrm xmlns:a="http://schemas.openxmlformats.org/drawingml/2006/main">
          <a:off x="579437" y="3729559"/>
          <a:ext cx="2743200" cy="2677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ct val="95000"/>
            </a:lnSpc>
          </a:pPr>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Discipline Type</a:t>
          </a:r>
        </a:p>
      </cdr:txBody>
    </cdr:sp>
  </cdr:relSizeAnchor>
</c:userShapes>
</file>

<file path=ppt/drawings/drawing17.xml><?xml version="1.0" encoding="utf-8"?>
<c:userShapes xmlns:c="http://schemas.openxmlformats.org/drawingml/2006/chart">
  <cdr:relSizeAnchor xmlns:cdr="http://schemas.openxmlformats.org/drawingml/2006/chartDrawing">
    <cdr:from>
      <cdr:x>0.10048</cdr:x>
      <cdr:y>0.29813</cdr:y>
    </cdr:from>
    <cdr:to>
      <cdr:x>0.15923</cdr:x>
      <cdr:y>0.39052</cdr:y>
    </cdr:to>
    <cdr:sp macro="" textlink="">
      <cdr:nvSpPr>
        <cdr:cNvPr id="3" name="TextBox 5">
          <a:extLst xmlns:a="http://schemas.openxmlformats.org/drawingml/2006/main">
            <a:ext uri="{FF2B5EF4-FFF2-40B4-BE49-F238E27FC236}">
              <a16:creationId xmlns:a16="http://schemas.microsoft.com/office/drawing/2014/main" id="{9D9C8A7E-85F1-2E47-4A9F-40B9DCC6011C}"/>
            </a:ext>
          </a:extLst>
        </cdr:cNvPr>
        <cdr:cNvSpPr txBox="1"/>
      </cdr:nvSpPr>
      <cdr:spPr>
        <a:xfrm xmlns:a="http://schemas.openxmlformats.org/drawingml/2006/main">
          <a:off x="783384" y="1191705"/>
          <a:ext cx="458041"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76</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0.16564</cdr:x>
      <cdr:y>0.71115</cdr:y>
    </cdr:from>
    <cdr:to>
      <cdr:x>0.20138</cdr:x>
      <cdr:y>0.80354</cdr:y>
    </cdr:to>
    <cdr:sp macro="" textlink="">
      <cdr:nvSpPr>
        <cdr:cNvPr id="4" name="TextBox 5">
          <a:extLst xmlns:a="http://schemas.openxmlformats.org/drawingml/2006/main">
            <a:ext uri="{FF2B5EF4-FFF2-40B4-BE49-F238E27FC236}">
              <a16:creationId xmlns:a16="http://schemas.microsoft.com/office/drawing/2014/main" id="{A7568D38-9CD1-3389-9871-FE251237C24C}"/>
            </a:ext>
          </a:extLst>
        </cdr:cNvPr>
        <cdr:cNvSpPr txBox="1"/>
      </cdr:nvSpPr>
      <cdr:spPr>
        <a:xfrm xmlns:a="http://schemas.openxmlformats.org/drawingml/2006/main">
          <a:off x="1291384" y="2842705"/>
          <a:ext cx="278653"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6</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0.21879</cdr:x>
      <cdr:y>0.72187</cdr:y>
    </cdr:from>
    <cdr:to>
      <cdr:x>0.2582</cdr:x>
      <cdr:y>0.81426</cdr:y>
    </cdr:to>
    <cdr:sp macro="" textlink="">
      <cdr:nvSpPr>
        <cdr:cNvPr id="5" name="TextBox 5">
          <a:extLst xmlns:a="http://schemas.openxmlformats.org/drawingml/2006/main">
            <a:ext uri="{FF2B5EF4-FFF2-40B4-BE49-F238E27FC236}">
              <a16:creationId xmlns:a16="http://schemas.microsoft.com/office/drawing/2014/main" id="{A7568D38-9CD1-3389-9871-FE251237C24C}"/>
            </a:ext>
          </a:extLst>
        </cdr:cNvPr>
        <cdr:cNvSpPr txBox="1"/>
      </cdr:nvSpPr>
      <cdr:spPr>
        <a:xfrm xmlns:a="http://schemas.openxmlformats.org/drawingml/2006/main">
          <a:off x="1705723" y="2885567"/>
          <a:ext cx="307228"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2</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0.2701</cdr:x>
      <cdr:y>0.71962</cdr:y>
    </cdr:from>
    <cdr:to>
      <cdr:x>0.30584</cdr:x>
      <cdr:y>0.81201</cdr:y>
    </cdr:to>
    <cdr:sp macro="" textlink="">
      <cdr:nvSpPr>
        <cdr:cNvPr id="6" name="TextBox 5">
          <a:extLst xmlns:a="http://schemas.openxmlformats.org/drawingml/2006/main">
            <a:ext uri="{FF2B5EF4-FFF2-40B4-BE49-F238E27FC236}">
              <a16:creationId xmlns:a16="http://schemas.microsoft.com/office/drawing/2014/main" id="{A7568D38-9CD1-3389-9871-FE251237C24C}"/>
            </a:ext>
          </a:extLst>
        </cdr:cNvPr>
        <cdr:cNvSpPr txBox="1"/>
      </cdr:nvSpPr>
      <cdr:spPr>
        <a:xfrm xmlns:a="http://schemas.openxmlformats.org/drawingml/2006/main">
          <a:off x="2105772" y="2876550"/>
          <a:ext cx="278654"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3</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0.39681</cdr:x>
      <cdr:y>0.16786</cdr:y>
    </cdr:from>
    <cdr:to>
      <cdr:x>0.45556</cdr:x>
      <cdr:y>0.26025</cdr:y>
    </cdr:to>
    <cdr:sp macro="" textlink="">
      <cdr:nvSpPr>
        <cdr:cNvPr id="7" name="TextBox 5">
          <a:extLst xmlns:a="http://schemas.openxmlformats.org/drawingml/2006/main">
            <a:ext uri="{FF2B5EF4-FFF2-40B4-BE49-F238E27FC236}">
              <a16:creationId xmlns:a16="http://schemas.microsoft.com/office/drawing/2014/main" id="{796D035B-4836-3890-6D96-A7DC6570C306}"/>
            </a:ext>
          </a:extLst>
        </cdr:cNvPr>
        <cdr:cNvSpPr txBox="1"/>
      </cdr:nvSpPr>
      <cdr:spPr>
        <a:xfrm xmlns:a="http://schemas.openxmlformats.org/drawingml/2006/main">
          <a:off x="3093616" y="671005"/>
          <a:ext cx="458041"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97</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0.47827</cdr:x>
      <cdr:y>0.69871</cdr:y>
    </cdr:from>
    <cdr:to>
      <cdr:x>0.52173</cdr:x>
      <cdr:y>0.7911</cdr:y>
    </cdr:to>
    <cdr:sp macro="" textlink="">
      <cdr:nvSpPr>
        <cdr:cNvPr id="8" name="TextBox 5">
          <a:extLst xmlns:a="http://schemas.openxmlformats.org/drawingml/2006/main">
            <a:ext uri="{FF2B5EF4-FFF2-40B4-BE49-F238E27FC236}">
              <a16:creationId xmlns:a16="http://schemas.microsoft.com/office/drawing/2014/main" id="{4E282131-F345-7009-C8D9-02BCDD8D6460}"/>
            </a:ext>
          </a:extLst>
        </cdr:cNvPr>
        <cdr:cNvSpPr txBox="1"/>
      </cdr:nvSpPr>
      <cdr:spPr>
        <a:xfrm xmlns:a="http://schemas.openxmlformats.org/drawingml/2006/main">
          <a:off x="3728663" y="2792987"/>
          <a:ext cx="33888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4</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0.52428</cdr:x>
      <cdr:y>0.69844</cdr:y>
    </cdr:from>
    <cdr:to>
      <cdr:x>0.56424</cdr:x>
      <cdr:y>0.79083</cdr:y>
    </cdr:to>
    <cdr:sp macro="" textlink="">
      <cdr:nvSpPr>
        <cdr:cNvPr id="9" name="TextBox 5">
          <a:extLst xmlns:a="http://schemas.openxmlformats.org/drawingml/2006/main">
            <a:ext uri="{FF2B5EF4-FFF2-40B4-BE49-F238E27FC236}">
              <a16:creationId xmlns:a16="http://schemas.microsoft.com/office/drawing/2014/main" id="{4E282131-F345-7009-C8D9-02BCDD8D6460}"/>
            </a:ext>
          </a:extLst>
        </cdr:cNvPr>
        <cdr:cNvSpPr txBox="1"/>
      </cdr:nvSpPr>
      <cdr:spPr>
        <a:xfrm xmlns:a="http://schemas.openxmlformats.org/drawingml/2006/main">
          <a:off x="4087392" y="2791905"/>
          <a:ext cx="311571"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3</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0.71121</cdr:x>
      <cdr:y>0.40761</cdr:y>
    </cdr:from>
    <cdr:to>
      <cdr:x>0.76996</cdr:x>
      <cdr:y>0.5</cdr:y>
    </cdr:to>
    <cdr:sp macro="" textlink="">
      <cdr:nvSpPr>
        <cdr:cNvPr id="10" name="TextBox 5">
          <a:extLst xmlns:a="http://schemas.openxmlformats.org/drawingml/2006/main">
            <a:ext uri="{FF2B5EF4-FFF2-40B4-BE49-F238E27FC236}">
              <a16:creationId xmlns:a16="http://schemas.microsoft.com/office/drawing/2014/main" id="{4E282131-F345-7009-C8D9-02BCDD8D6460}"/>
            </a:ext>
          </a:extLst>
        </cdr:cNvPr>
        <cdr:cNvSpPr txBox="1"/>
      </cdr:nvSpPr>
      <cdr:spPr>
        <a:xfrm xmlns:a="http://schemas.openxmlformats.org/drawingml/2006/main">
          <a:off x="5544716" y="1629349"/>
          <a:ext cx="458041"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55</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0.78262</cdr:x>
      <cdr:y>0.7007</cdr:y>
    </cdr:from>
    <cdr:to>
      <cdr:x>0.82264</cdr:x>
      <cdr:y>0.79309</cdr:y>
    </cdr:to>
    <cdr:sp macro="" textlink="">
      <cdr:nvSpPr>
        <cdr:cNvPr id="11" name="TextBox 5">
          <a:extLst xmlns:a="http://schemas.openxmlformats.org/drawingml/2006/main">
            <a:ext uri="{FF2B5EF4-FFF2-40B4-BE49-F238E27FC236}">
              <a16:creationId xmlns:a16="http://schemas.microsoft.com/office/drawing/2014/main" id="{4E282131-F345-7009-C8D9-02BCDD8D6460}"/>
            </a:ext>
          </a:extLst>
        </cdr:cNvPr>
        <cdr:cNvSpPr txBox="1"/>
      </cdr:nvSpPr>
      <cdr:spPr>
        <a:xfrm xmlns:a="http://schemas.openxmlformats.org/drawingml/2006/main">
          <a:off x="6101509" y="2800924"/>
          <a:ext cx="311992"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6</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0.83768</cdr:x>
      <cdr:y>0.71671</cdr:y>
    </cdr:from>
    <cdr:to>
      <cdr:x>0.86706</cdr:x>
      <cdr:y>0.8091</cdr:y>
    </cdr:to>
    <cdr:sp macro="" textlink="">
      <cdr:nvSpPr>
        <cdr:cNvPr id="12" name="TextBox 5">
          <a:extLst xmlns:a="http://schemas.openxmlformats.org/drawingml/2006/main">
            <a:ext uri="{FF2B5EF4-FFF2-40B4-BE49-F238E27FC236}">
              <a16:creationId xmlns:a16="http://schemas.microsoft.com/office/drawing/2014/main" id="{4E282131-F345-7009-C8D9-02BCDD8D6460}"/>
            </a:ext>
          </a:extLst>
        </cdr:cNvPr>
        <cdr:cNvSpPr txBox="1"/>
      </cdr:nvSpPr>
      <cdr:spPr>
        <a:xfrm xmlns:a="http://schemas.openxmlformats.org/drawingml/2006/main">
          <a:off x="6530763" y="2864929"/>
          <a:ext cx="229021"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4</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0.09234</cdr:x>
      <cdr:y>0.52502</cdr:y>
    </cdr:from>
    <cdr:to>
      <cdr:x>0.14824</cdr:x>
      <cdr:y>0.61741</cdr:y>
    </cdr:to>
    <cdr:sp macro="" textlink="">
      <cdr:nvSpPr>
        <cdr:cNvPr id="2" name="TextBox 5">
          <a:extLst xmlns:a="http://schemas.openxmlformats.org/drawingml/2006/main">
            <a:ext uri="{FF2B5EF4-FFF2-40B4-BE49-F238E27FC236}">
              <a16:creationId xmlns:a16="http://schemas.microsoft.com/office/drawing/2014/main" id="{66F86376-BF8C-89D3-B056-2E464138D6FE}"/>
            </a:ext>
          </a:extLst>
        </cdr:cNvPr>
        <cdr:cNvSpPr txBox="1"/>
      </cdr:nvSpPr>
      <cdr:spPr>
        <a:xfrm xmlns:a="http://schemas.openxmlformats.org/drawingml/2006/main">
          <a:off x="719885" y="2098674"/>
          <a:ext cx="43581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18</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0.14284</cdr:x>
      <cdr:y>0.57347</cdr:y>
    </cdr:from>
    <cdr:to>
      <cdr:x>0.19874</cdr:x>
      <cdr:y>0.66586</cdr:y>
    </cdr:to>
    <cdr:sp macro="" textlink="">
      <cdr:nvSpPr>
        <cdr:cNvPr id="3" name="TextBox 5">
          <a:extLst xmlns:a="http://schemas.openxmlformats.org/drawingml/2006/main">
            <a:ext uri="{FF2B5EF4-FFF2-40B4-BE49-F238E27FC236}">
              <a16:creationId xmlns:a16="http://schemas.microsoft.com/office/drawing/2014/main" id="{191C8186-4DD0-E725-D520-1BD5B16BDB72}"/>
            </a:ext>
          </a:extLst>
        </cdr:cNvPr>
        <cdr:cNvSpPr txBox="1"/>
      </cdr:nvSpPr>
      <cdr:spPr>
        <a:xfrm xmlns:a="http://schemas.openxmlformats.org/drawingml/2006/main">
          <a:off x="1113585" y="2292349"/>
          <a:ext cx="43581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14</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0.20515</cdr:x>
      <cdr:y>0.13384</cdr:y>
    </cdr:from>
    <cdr:to>
      <cdr:x>0.26105</cdr:x>
      <cdr:y>0.22623</cdr:y>
    </cdr:to>
    <cdr:sp macro="" textlink="">
      <cdr:nvSpPr>
        <cdr:cNvPr id="4" name="TextBox 5">
          <a:extLst xmlns:a="http://schemas.openxmlformats.org/drawingml/2006/main">
            <a:ext uri="{FF2B5EF4-FFF2-40B4-BE49-F238E27FC236}">
              <a16:creationId xmlns:a16="http://schemas.microsoft.com/office/drawing/2014/main" id="{191C8186-4DD0-E725-D520-1BD5B16BDB72}"/>
            </a:ext>
          </a:extLst>
        </cdr:cNvPr>
        <cdr:cNvSpPr txBox="1"/>
      </cdr:nvSpPr>
      <cdr:spPr>
        <a:xfrm xmlns:a="http://schemas.openxmlformats.org/drawingml/2006/main">
          <a:off x="1599360" y="534987"/>
          <a:ext cx="43581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52</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0.26196</cdr:x>
      <cdr:y>0.70572</cdr:y>
    </cdr:from>
    <cdr:to>
      <cdr:x>0.31786</cdr:x>
      <cdr:y>0.79811</cdr:y>
    </cdr:to>
    <cdr:sp macro="" textlink="">
      <cdr:nvSpPr>
        <cdr:cNvPr id="5" name="TextBox 5">
          <a:extLst xmlns:a="http://schemas.openxmlformats.org/drawingml/2006/main">
            <a:ext uri="{FF2B5EF4-FFF2-40B4-BE49-F238E27FC236}">
              <a16:creationId xmlns:a16="http://schemas.microsoft.com/office/drawing/2014/main" id="{191C8186-4DD0-E725-D520-1BD5B16BDB72}"/>
            </a:ext>
          </a:extLst>
        </cdr:cNvPr>
        <cdr:cNvSpPr txBox="1"/>
      </cdr:nvSpPr>
      <cdr:spPr>
        <a:xfrm xmlns:a="http://schemas.openxmlformats.org/drawingml/2006/main">
          <a:off x="2042272" y="2820986"/>
          <a:ext cx="43581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3</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0.39824</cdr:x>
      <cdr:y>0.60921</cdr:y>
    </cdr:from>
    <cdr:to>
      <cdr:x>0.45414</cdr:x>
      <cdr:y>0.7016</cdr:y>
    </cdr:to>
    <cdr:sp macro="" textlink="">
      <cdr:nvSpPr>
        <cdr:cNvPr id="6" name="TextBox 5">
          <a:extLst xmlns:a="http://schemas.openxmlformats.org/drawingml/2006/main">
            <a:ext uri="{FF2B5EF4-FFF2-40B4-BE49-F238E27FC236}">
              <a16:creationId xmlns:a16="http://schemas.microsoft.com/office/drawing/2014/main" id="{191C8186-4DD0-E725-D520-1BD5B16BDB72}"/>
            </a:ext>
          </a:extLst>
        </cdr:cNvPr>
        <cdr:cNvSpPr txBox="1"/>
      </cdr:nvSpPr>
      <cdr:spPr>
        <a:xfrm xmlns:a="http://schemas.openxmlformats.org/drawingml/2006/main">
          <a:off x="3104729" y="2435224"/>
          <a:ext cx="43581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11</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0.46172</cdr:x>
      <cdr:y>0.5</cdr:y>
    </cdr:from>
    <cdr:to>
      <cdr:x>0.51763</cdr:x>
      <cdr:y>0.59239</cdr:y>
    </cdr:to>
    <cdr:sp macro="" textlink="">
      <cdr:nvSpPr>
        <cdr:cNvPr id="7" name="TextBox 5">
          <a:extLst xmlns:a="http://schemas.openxmlformats.org/drawingml/2006/main">
            <a:ext uri="{FF2B5EF4-FFF2-40B4-BE49-F238E27FC236}">
              <a16:creationId xmlns:a16="http://schemas.microsoft.com/office/drawing/2014/main" id="{191C8186-4DD0-E725-D520-1BD5B16BDB72}"/>
            </a:ext>
          </a:extLst>
        </cdr:cNvPr>
        <cdr:cNvSpPr txBox="1"/>
      </cdr:nvSpPr>
      <cdr:spPr>
        <a:xfrm xmlns:a="http://schemas.openxmlformats.org/drawingml/2006/main">
          <a:off x="3599702" y="1998662"/>
          <a:ext cx="43581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20</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0.52036</cdr:x>
      <cdr:y>0.11596</cdr:y>
    </cdr:from>
    <cdr:to>
      <cdr:x>0.57626</cdr:x>
      <cdr:y>0.20835</cdr:y>
    </cdr:to>
    <cdr:sp macro="" textlink="">
      <cdr:nvSpPr>
        <cdr:cNvPr id="8" name="TextBox 5">
          <a:extLst xmlns:a="http://schemas.openxmlformats.org/drawingml/2006/main">
            <a:ext uri="{FF2B5EF4-FFF2-40B4-BE49-F238E27FC236}">
              <a16:creationId xmlns:a16="http://schemas.microsoft.com/office/drawing/2014/main" id="{191C8186-4DD0-E725-D520-1BD5B16BDB72}"/>
            </a:ext>
          </a:extLst>
        </cdr:cNvPr>
        <cdr:cNvSpPr txBox="1"/>
      </cdr:nvSpPr>
      <cdr:spPr>
        <a:xfrm xmlns:a="http://schemas.openxmlformats.org/drawingml/2006/main">
          <a:off x="4056810" y="463549"/>
          <a:ext cx="43581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53</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0.57453</cdr:x>
      <cdr:y>0.5</cdr:y>
    </cdr:from>
    <cdr:to>
      <cdr:x>0.63043</cdr:x>
      <cdr:y>0.59239</cdr:y>
    </cdr:to>
    <cdr:sp macro="" textlink="">
      <cdr:nvSpPr>
        <cdr:cNvPr id="9" name="TextBox 5">
          <a:extLst xmlns:a="http://schemas.openxmlformats.org/drawingml/2006/main">
            <a:ext uri="{FF2B5EF4-FFF2-40B4-BE49-F238E27FC236}">
              <a16:creationId xmlns:a16="http://schemas.microsoft.com/office/drawing/2014/main" id="{72BF06BF-C34F-ADD9-F68B-4EDEF7CC6FA4}"/>
            </a:ext>
          </a:extLst>
        </cdr:cNvPr>
        <cdr:cNvSpPr txBox="1"/>
      </cdr:nvSpPr>
      <cdr:spPr>
        <a:xfrm xmlns:a="http://schemas.openxmlformats.org/drawingml/2006/main">
          <a:off x="4479177" y="1998662"/>
          <a:ext cx="43581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20</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0.71381</cdr:x>
      <cdr:y>0.69142</cdr:y>
    </cdr:from>
    <cdr:to>
      <cdr:x>0.76971</cdr:x>
      <cdr:y>0.78381</cdr:y>
    </cdr:to>
    <cdr:sp macro="" textlink="">
      <cdr:nvSpPr>
        <cdr:cNvPr id="10" name="TextBox 5">
          <a:extLst xmlns:a="http://schemas.openxmlformats.org/drawingml/2006/main">
            <a:ext uri="{FF2B5EF4-FFF2-40B4-BE49-F238E27FC236}">
              <a16:creationId xmlns:a16="http://schemas.microsoft.com/office/drawing/2014/main" id="{72BF06BF-C34F-ADD9-F68B-4EDEF7CC6FA4}"/>
            </a:ext>
          </a:extLst>
        </cdr:cNvPr>
        <cdr:cNvSpPr txBox="1"/>
      </cdr:nvSpPr>
      <cdr:spPr>
        <a:xfrm xmlns:a="http://schemas.openxmlformats.org/drawingml/2006/main">
          <a:off x="5565027" y="2763837"/>
          <a:ext cx="43581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4</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0.76696</cdr:x>
      <cdr:y>0.59134</cdr:y>
    </cdr:from>
    <cdr:to>
      <cdr:x>0.82286</cdr:x>
      <cdr:y>0.68373</cdr:y>
    </cdr:to>
    <cdr:sp macro="" textlink="">
      <cdr:nvSpPr>
        <cdr:cNvPr id="11" name="TextBox 5">
          <a:extLst xmlns:a="http://schemas.openxmlformats.org/drawingml/2006/main">
            <a:ext uri="{FF2B5EF4-FFF2-40B4-BE49-F238E27FC236}">
              <a16:creationId xmlns:a16="http://schemas.microsoft.com/office/drawing/2014/main" id="{72BF06BF-C34F-ADD9-F68B-4EDEF7CC6FA4}"/>
            </a:ext>
          </a:extLst>
        </cdr:cNvPr>
        <cdr:cNvSpPr txBox="1"/>
      </cdr:nvSpPr>
      <cdr:spPr>
        <a:xfrm xmlns:a="http://schemas.openxmlformats.org/drawingml/2006/main">
          <a:off x="5979365" y="2363787"/>
          <a:ext cx="43581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13</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0.82442</cdr:x>
      <cdr:y>0.29813</cdr:y>
    </cdr:from>
    <cdr:to>
      <cdr:x>0.88032</cdr:x>
      <cdr:y>0.39052</cdr:y>
    </cdr:to>
    <cdr:sp macro="" textlink="">
      <cdr:nvSpPr>
        <cdr:cNvPr id="12" name="TextBox 5">
          <a:extLst xmlns:a="http://schemas.openxmlformats.org/drawingml/2006/main">
            <a:ext uri="{FF2B5EF4-FFF2-40B4-BE49-F238E27FC236}">
              <a16:creationId xmlns:a16="http://schemas.microsoft.com/office/drawing/2014/main" id="{72BF06BF-C34F-ADD9-F68B-4EDEF7CC6FA4}"/>
            </a:ext>
          </a:extLst>
        </cdr:cNvPr>
        <cdr:cNvSpPr txBox="1"/>
      </cdr:nvSpPr>
      <cdr:spPr>
        <a:xfrm xmlns:a="http://schemas.openxmlformats.org/drawingml/2006/main">
          <a:off x="6427366" y="1191705"/>
          <a:ext cx="43581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36</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0.88791</cdr:x>
      <cdr:y>0.60206</cdr:y>
    </cdr:from>
    <cdr:to>
      <cdr:x>0.94381</cdr:x>
      <cdr:y>0.69445</cdr:y>
    </cdr:to>
    <cdr:sp macro="" textlink="">
      <cdr:nvSpPr>
        <cdr:cNvPr id="13" name="TextBox 5">
          <a:extLst xmlns:a="http://schemas.openxmlformats.org/drawingml/2006/main">
            <a:ext uri="{FF2B5EF4-FFF2-40B4-BE49-F238E27FC236}">
              <a16:creationId xmlns:a16="http://schemas.microsoft.com/office/drawing/2014/main" id="{72BF06BF-C34F-ADD9-F68B-4EDEF7CC6FA4}"/>
            </a:ext>
          </a:extLst>
        </cdr:cNvPr>
        <cdr:cNvSpPr txBox="1"/>
      </cdr:nvSpPr>
      <cdr:spPr>
        <a:xfrm xmlns:a="http://schemas.openxmlformats.org/drawingml/2006/main">
          <a:off x="6922340" y="2406649"/>
          <a:ext cx="435816"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12</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0.28705</cdr:x>
      <cdr:y>0.83383</cdr:y>
    </cdr:from>
    <cdr:to>
      <cdr:x>0.46298</cdr:x>
      <cdr:y>0.89927</cdr:y>
    </cdr:to>
    <cdr:sp macro="" textlink="">
      <cdr:nvSpPr>
        <cdr:cNvPr id="14" name="TextBox 6">
          <a:extLst xmlns:a="http://schemas.openxmlformats.org/drawingml/2006/main">
            <a:ext uri="{FF2B5EF4-FFF2-40B4-BE49-F238E27FC236}">
              <a16:creationId xmlns:a16="http://schemas.microsoft.com/office/drawing/2014/main" id="{EE5B30AE-D9DA-F15C-449D-BCC8C36E9F3C}"/>
            </a:ext>
          </a:extLst>
        </cdr:cNvPr>
        <cdr:cNvSpPr txBox="1"/>
      </cdr:nvSpPr>
      <cdr:spPr>
        <a:xfrm xmlns:a="http://schemas.openxmlformats.org/drawingml/2006/main">
          <a:off x="2237901" y="3333074"/>
          <a:ext cx="13716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b="1" dirty="0">
              <a:solidFill>
                <a:schemeClr val="bg1"/>
              </a:solidFill>
              <a:highlight>
                <a:srgbClr val="C0C0C0"/>
              </a:highlight>
              <a:latin typeface="Times New Roman" panose="02020603050405020304" pitchFamily="18" charset="0"/>
              <a:cs typeface="Times New Roman" panose="02020603050405020304" pitchFamily="18" charset="0"/>
            </a:rPr>
            <a:t>Grade level</a:t>
          </a:r>
        </a:p>
      </cdr:txBody>
    </cdr:sp>
  </cdr:relSizeAnchor>
</c:userShapes>
</file>

<file path=ppt/drawings/drawing19.xml><?xml version="1.0" encoding="utf-8"?>
<c:userShapes xmlns:c="http://schemas.openxmlformats.org/drawingml/2006/chart">
  <cdr:relSizeAnchor xmlns:cdr="http://schemas.openxmlformats.org/drawingml/2006/chartDrawing">
    <cdr:from>
      <cdr:x>0.08969</cdr:x>
      <cdr:y>0.70572</cdr:y>
    </cdr:from>
    <cdr:to>
      <cdr:x>0.13175</cdr:x>
      <cdr:y>0.79811</cdr:y>
    </cdr:to>
    <cdr:sp macro="" textlink="">
      <cdr:nvSpPr>
        <cdr:cNvPr id="2" name="TextBox 5">
          <a:extLst xmlns:a="http://schemas.openxmlformats.org/drawingml/2006/main">
            <a:ext uri="{FF2B5EF4-FFF2-40B4-BE49-F238E27FC236}">
              <a16:creationId xmlns:a16="http://schemas.microsoft.com/office/drawing/2014/main" id="{4CCCADB3-EDF2-4962-F67D-AD0F8C3C6902}"/>
            </a:ext>
          </a:extLst>
        </cdr:cNvPr>
        <cdr:cNvSpPr txBox="1"/>
      </cdr:nvSpPr>
      <cdr:spPr>
        <a:xfrm xmlns:a="http://schemas.openxmlformats.org/drawingml/2006/main">
          <a:off x="699247" y="2820986"/>
          <a:ext cx="327865" cy="3693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3</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0.15485</cdr:x>
      <cdr:y>0.66839</cdr:y>
    </cdr:from>
    <cdr:to>
      <cdr:x>0.1969</cdr:x>
      <cdr:y>0.76078</cdr:y>
    </cdr:to>
    <cdr:sp macro="" textlink="">
      <cdr:nvSpPr>
        <cdr:cNvPr id="3" name="TextBox 5">
          <a:extLst xmlns:a="http://schemas.openxmlformats.org/drawingml/2006/main">
            <a:ext uri="{FF2B5EF4-FFF2-40B4-BE49-F238E27FC236}">
              <a16:creationId xmlns:a16="http://schemas.microsoft.com/office/drawing/2014/main" id="{75476D51-CB1A-1E43-62DA-572157C0860A}"/>
            </a:ext>
          </a:extLst>
        </cdr:cNvPr>
        <cdr:cNvSpPr txBox="1"/>
      </cdr:nvSpPr>
      <cdr:spPr>
        <a:xfrm xmlns:a="http://schemas.openxmlformats.org/drawingml/2006/main">
          <a:off x="1207247" y="2671761"/>
          <a:ext cx="32786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6</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0.20718</cdr:x>
      <cdr:y>0.4538</cdr:y>
    </cdr:from>
    <cdr:to>
      <cdr:x>0.26369</cdr:x>
      <cdr:y>0.5462</cdr:y>
    </cdr:to>
    <cdr:sp macro="" textlink="">
      <cdr:nvSpPr>
        <cdr:cNvPr id="4" name="TextBox 5">
          <a:extLst xmlns:a="http://schemas.openxmlformats.org/drawingml/2006/main">
            <a:ext uri="{FF2B5EF4-FFF2-40B4-BE49-F238E27FC236}">
              <a16:creationId xmlns:a16="http://schemas.microsoft.com/office/drawing/2014/main" id="{93ECD9DC-9F85-4CCB-AA0F-FA522C13C2E4}"/>
            </a:ext>
          </a:extLst>
        </cdr:cNvPr>
        <cdr:cNvSpPr txBox="1"/>
      </cdr:nvSpPr>
      <cdr:spPr>
        <a:xfrm xmlns:a="http://schemas.openxmlformats.org/drawingml/2006/main">
          <a:off x="1615235" y="1813996"/>
          <a:ext cx="4405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26</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0.25585</cdr:x>
      <cdr:y>0.5</cdr:y>
    </cdr:from>
    <cdr:to>
      <cdr:x>0.31236</cdr:x>
      <cdr:y>0.59239</cdr:y>
    </cdr:to>
    <cdr:sp macro="" textlink="">
      <cdr:nvSpPr>
        <cdr:cNvPr id="5" name="TextBox 5">
          <a:extLst xmlns:a="http://schemas.openxmlformats.org/drawingml/2006/main">
            <a:ext uri="{FF2B5EF4-FFF2-40B4-BE49-F238E27FC236}">
              <a16:creationId xmlns:a16="http://schemas.microsoft.com/office/drawing/2014/main" id="{D8A51B43-F993-F4D3-BEEE-95F68D4F9513}"/>
            </a:ext>
          </a:extLst>
        </cdr:cNvPr>
        <cdr:cNvSpPr txBox="1"/>
      </cdr:nvSpPr>
      <cdr:spPr>
        <a:xfrm xmlns:a="http://schemas.openxmlformats.org/drawingml/2006/main">
          <a:off x="1994648" y="1998662"/>
          <a:ext cx="4405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20</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0.39793</cdr:x>
      <cdr:y>0.68454</cdr:y>
    </cdr:from>
    <cdr:to>
      <cdr:x>0.45444</cdr:x>
      <cdr:y>0.77694</cdr:y>
    </cdr:to>
    <cdr:sp macro="" textlink="">
      <cdr:nvSpPr>
        <cdr:cNvPr id="6" name="TextBox 5">
          <a:extLst xmlns:a="http://schemas.openxmlformats.org/drawingml/2006/main">
            <a:ext uri="{FF2B5EF4-FFF2-40B4-BE49-F238E27FC236}">
              <a16:creationId xmlns:a16="http://schemas.microsoft.com/office/drawing/2014/main" id="{D8A51B43-F993-F4D3-BEEE-95F68D4F9513}"/>
            </a:ext>
          </a:extLst>
        </cdr:cNvPr>
        <cdr:cNvSpPr txBox="1"/>
      </cdr:nvSpPr>
      <cdr:spPr>
        <a:xfrm xmlns:a="http://schemas.openxmlformats.org/drawingml/2006/main">
          <a:off x="3102348" y="2736334"/>
          <a:ext cx="4405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4</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0.46142</cdr:x>
      <cdr:y>0.55944</cdr:y>
    </cdr:from>
    <cdr:to>
      <cdr:x>0.51793</cdr:x>
      <cdr:y>0.65184</cdr:y>
    </cdr:to>
    <cdr:sp macro="" textlink="">
      <cdr:nvSpPr>
        <cdr:cNvPr id="7" name="TextBox 5">
          <a:extLst xmlns:a="http://schemas.openxmlformats.org/drawingml/2006/main">
            <a:ext uri="{FF2B5EF4-FFF2-40B4-BE49-F238E27FC236}">
              <a16:creationId xmlns:a16="http://schemas.microsoft.com/office/drawing/2014/main" id="{D8A51B43-F993-F4D3-BEEE-95F68D4F9513}"/>
            </a:ext>
          </a:extLst>
        </cdr:cNvPr>
        <cdr:cNvSpPr txBox="1"/>
      </cdr:nvSpPr>
      <cdr:spPr>
        <a:xfrm xmlns:a="http://schemas.openxmlformats.org/drawingml/2006/main">
          <a:off x="3597321" y="2236271"/>
          <a:ext cx="4405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16</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0.51425</cdr:x>
      <cdr:y>0.11266</cdr:y>
    </cdr:from>
    <cdr:to>
      <cdr:x>0.57076</cdr:x>
      <cdr:y>0.20505</cdr:y>
    </cdr:to>
    <cdr:sp macro="" textlink="">
      <cdr:nvSpPr>
        <cdr:cNvPr id="8" name="TextBox 5">
          <a:extLst xmlns:a="http://schemas.openxmlformats.org/drawingml/2006/main">
            <a:ext uri="{FF2B5EF4-FFF2-40B4-BE49-F238E27FC236}">
              <a16:creationId xmlns:a16="http://schemas.microsoft.com/office/drawing/2014/main" id="{D8A51B43-F993-F4D3-BEEE-95F68D4F9513}"/>
            </a:ext>
          </a:extLst>
        </cdr:cNvPr>
        <cdr:cNvSpPr txBox="1"/>
      </cdr:nvSpPr>
      <cdr:spPr>
        <a:xfrm xmlns:a="http://schemas.openxmlformats.org/drawingml/2006/main">
          <a:off x="4009185" y="450333"/>
          <a:ext cx="4405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54</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0.57839</cdr:x>
      <cdr:y>0.4538</cdr:y>
    </cdr:from>
    <cdr:to>
      <cdr:x>0.6349</cdr:x>
      <cdr:y>0.5462</cdr:y>
    </cdr:to>
    <cdr:sp macro="" textlink="">
      <cdr:nvSpPr>
        <cdr:cNvPr id="9" name="TextBox 5">
          <a:extLst xmlns:a="http://schemas.openxmlformats.org/drawingml/2006/main">
            <a:ext uri="{FF2B5EF4-FFF2-40B4-BE49-F238E27FC236}">
              <a16:creationId xmlns:a16="http://schemas.microsoft.com/office/drawing/2014/main" id="{D8A51B43-F993-F4D3-BEEE-95F68D4F9513}"/>
            </a:ext>
          </a:extLst>
        </cdr:cNvPr>
        <cdr:cNvSpPr txBox="1"/>
      </cdr:nvSpPr>
      <cdr:spPr>
        <a:xfrm xmlns:a="http://schemas.openxmlformats.org/drawingml/2006/main">
          <a:off x="4509247" y="1813996"/>
          <a:ext cx="4405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23</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0.714</cdr:x>
      <cdr:y>0.60233</cdr:y>
    </cdr:from>
    <cdr:to>
      <cdr:x>0.77052</cdr:x>
      <cdr:y>0.69473</cdr:y>
    </cdr:to>
    <cdr:sp macro="" textlink="">
      <cdr:nvSpPr>
        <cdr:cNvPr id="10" name="TextBox 5">
          <a:extLst xmlns:a="http://schemas.openxmlformats.org/drawingml/2006/main">
            <a:ext uri="{FF2B5EF4-FFF2-40B4-BE49-F238E27FC236}">
              <a16:creationId xmlns:a16="http://schemas.microsoft.com/office/drawing/2014/main" id="{D8A51B43-F993-F4D3-BEEE-95F68D4F9513}"/>
            </a:ext>
          </a:extLst>
        </cdr:cNvPr>
        <cdr:cNvSpPr txBox="1"/>
      </cdr:nvSpPr>
      <cdr:spPr>
        <a:xfrm xmlns:a="http://schemas.openxmlformats.org/drawingml/2006/main">
          <a:off x="5566523" y="2407721"/>
          <a:ext cx="4405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12</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0.77081</cdr:x>
      <cdr:y>0.67024</cdr:y>
    </cdr:from>
    <cdr:to>
      <cdr:x>0.82733</cdr:x>
      <cdr:y>0.76264</cdr:y>
    </cdr:to>
    <cdr:sp macro="" textlink="">
      <cdr:nvSpPr>
        <cdr:cNvPr id="11" name="TextBox 5">
          <a:extLst xmlns:a="http://schemas.openxmlformats.org/drawingml/2006/main">
            <a:ext uri="{FF2B5EF4-FFF2-40B4-BE49-F238E27FC236}">
              <a16:creationId xmlns:a16="http://schemas.microsoft.com/office/drawing/2014/main" id="{D8A51B43-F993-F4D3-BEEE-95F68D4F9513}"/>
            </a:ext>
          </a:extLst>
        </cdr:cNvPr>
        <cdr:cNvSpPr txBox="1"/>
      </cdr:nvSpPr>
      <cdr:spPr>
        <a:xfrm xmlns:a="http://schemas.openxmlformats.org/drawingml/2006/main">
          <a:off x="6009435" y="2679184"/>
          <a:ext cx="4405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6</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0.82412</cdr:x>
      <cdr:y>0.20202</cdr:y>
    </cdr:from>
    <cdr:to>
      <cdr:x>0.88063</cdr:x>
      <cdr:y>0.29441</cdr:y>
    </cdr:to>
    <cdr:sp macro="" textlink="">
      <cdr:nvSpPr>
        <cdr:cNvPr id="12" name="TextBox 5">
          <a:extLst xmlns:a="http://schemas.openxmlformats.org/drawingml/2006/main">
            <a:ext uri="{FF2B5EF4-FFF2-40B4-BE49-F238E27FC236}">
              <a16:creationId xmlns:a16="http://schemas.microsoft.com/office/drawing/2014/main" id="{D8A51B43-F993-F4D3-BEEE-95F68D4F9513}"/>
            </a:ext>
          </a:extLst>
        </cdr:cNvPr>
        <cdr:cNvSpPr txBox="1"/>
      </cdr:nvSpPr>
      <cdr:spPr>
        <a:xfrm xmlns:a="http://schemas.openxmlformats.org/drawingml/2006/main">
          <a:off x="6424985" y="807521"/>
          <a:ext cx="4405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46</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0.8881</cdr:x>
      <cdr:y>0.5</cdr:y>
    </cdr:from>
    <cdr:to>
      <cdr:x>0.94461</cdr:x>
      <cdr:y>0.59239</cdr:y>
    </cdr:to>
    <cdr:sp macro="" textlink="">
      <cdr:nvSpPr>
        <cdr:cNvPr id="13" name="TextBox 5">
          <a:extLst xmlns:a="http://schemas.openxmlformats.org/drawingml/2006/main">
            <a:ext uri="{FF2B5EF4-FFF2-40B4-BE49-F238E27FC236}">
              <a16:creationId xmlns:a16="http://schemas.microsoft.com/office/drawing/2014/main" id="{D8A51B43-F993-F4D3-BEEE-95F68D4F9513}"/>
            </a:ext>
          </a:extLst>
        </cdr:cNvPr>
        <cdr:cNvSpPr txBox="1"/>
      </cdr:nvSpPr>
      <cdr:spPr>
        <a:xfrm xmlns:a="http://schemas.openxmlformats.org/drawingml/2006/main">
          <a:off x="6923835" y="1998662"/>
          <a:ext cx="4405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21</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0.28332</cdr:x>
      <cdr:y>0.83944</cdr:y>
    </cdr:from>
    <cdr:to>
      <cdr:x>0.45925</cdr:x>
      <cdr:y>0.90489</cdr:y>
    </cdr:to>
    <cdr:sp macro="" textlink="">
      <cdr:nvSpPr>
        <cdr:cNvPr id="14" name="TextBox 6">
          <a:extLst xmlns:a="http://schemas.openxmlformats.org/drawingml/2006/main">
            <a:ext uri="{FF2B5EF4-FFF2-40B4-BE49-F238E27FC236}">
              <a16:creationId xmlns:a16="http://schemas.microsoft.com/office/drawing/2014/main" id="{EE5B30AE-D9DA-F15C-449D-BCC8C36E9F3C}"/>
            </a:ext>
          </a:extLst>
        </cdr:cNvPr>
        <cdr:cNvSpPr txBox="1"/>
      </cdr:nvSpPr>
      <cdr:spPr>
        <a:xfrm xmlns:a="http://schemas.openxmlformats.org/drawingml/2006/main">
          <a:off x="2208811" y="3355533"/>
          <a:ext cx="13716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b="1" dirty="0">
              <a:solidFill>
                <a:schemeClr val="bg1"/>
              </a:solidFill>
              <a:highlight>
                <a:srgbClr val="C0C0C0"/>
              </a:highlight>
              <a:latin typeface="Times New Roman" panose="02020603050405020304" pitchFamily="18" charset="0"/>
              <a:cs typeface="Times New Roman" panose="02020603050405020304" pitchFamily="18" charset="0"/>
            </a:rPr>
            <a:t>Grade level</a:t>
          </a:r>
        </a:p>
      </cdr:txBody>
    </cdr:sp>
  </cdr:relSizeAnchor>
</c:userShapes>
</file>

<file path=ppt/drawings/drawing2.xml><?xml version="1.0" encoding="utf-8"?>
<c:userShapes xmlns:c="http://schemas.openxmlformats.org/drawingml/2006/chart">
  <cdr:relSizeAnchor xmlns:cdr="http://schemas.openxmlformats.org/drawingml/2006/chartDrawing">
    <cdr:from>
      <cdr:x>0.56744</cdr:x>
      <cdr:y>0.89222</cdr:y>
    </cdr:from>
    <cdr:to>
      <cdr:x>0.72445</cdr:x>
      <cdr:y>0.94756</cdr:y>
    </cdr:to>
    <cdr:sp macro="" textlink="">
      <cdr:nvSpPr>
        <cdr:cNvPr id="2" name="TextBox 1">
          <a:extLst xmlns:a="http://schemas.openxmlformats.org/drawingml/2006/main">
            <a:ext uri="{FF2B5EF4-FFF2-40B4-BE49-F238E27FC236}">
              <a16:creationId xmlns:a16="http://schemas.microsoft.com/office/drawing/2014/main" id="{E54DB62E-E0FD-6E1E-BC22-757139A8E6AC}"/>
            </a:ext>
          </a:extLst>
        </cdr:cNvPr>
        <cdr:cNvSpPr txBox="1"/>
      </cdr:nvSpPr>
      <cdr:spPr>
        <a:xfrm xmlns:a="http://schemas.openxmlformats.org/drawingml/2006/main">
          <a:off x="4423850" y="3566497"/>
          <a:ext cx="1224116" cy="2212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kern="1200" dirty="0">
              <a:highlight>
                <a:srgbClr val="C0C0C0"/>
              </a:highlight>
              <a:latin typeface="Times New Roman" panose="02020603050405020304" pitchFamily="18" charset="0"/>
              <a:cs typeface="Times New Roman" panose="02020603050405020304" pitchFamily="18" charset="0"/>
            </a:rPr>
            <a:t>Subgroups</a:t>
          </a:r>
          <a:endParaRPr lang="en-US" sz="1100" b="1" kern="1200" dirty="0">
            <a:highlight>
              <a:srgbClr val="C0C0C0"/>
            </a:highlight>
            <a:latin typeface="Times New Roman" panose="02020603050405020304" pitchFamily="18" charset="0"/>
            <a:cs typeface="Times New Roman" panose="02020603050405020304" pitchFamily="18"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0.09804</cdr:x>
      <cdr:y>0.55401</cdr:y>
    </cdr:from>
    <cdr:to>
      <cdr:x>0.15557</cdr:x>
      <cdr:y>0.64641</cdr:y>
    </cdr:to>
    <cdr:sp macro="" textlink="">
      <cdr:nvSpPr>
        <cdr:cNvPr id="2" name="TextBox 5">
          <a:extLst xmlns:a="http://schemas.openxmlformats.org/drawingml/2006/main">
            <a:ext uri="{FF2B5EF4-FFF2-40B4-BE49-F238E27FC236}">
              <a16:creationId xmlns:a16="http://schemas.microsoft.com/office/drawing/2014/main" id="{24808F30-EBF9-0CBA-F18B-DEC392ABE92B}"/>
            </a:ext>
          </a:extLst>
        </cdr:cNvPr>
        <cdr:cNvSpPr txBox="1"/>
      </cdr:nvSpPr>
      <cdr:spPr>
        <a:xfrm xmlns:a="http://schemas.openxmlformats.org/drawingml/2006/main">
          <a:off x="764335" y="2214561"/>
          <a:ext cx="4485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12</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0.15037</cdr:x>
      <cdr:y>0.4538</cdr:y>
    </cdr:from>
    <cdr:to>
      <cdr:x>0.2079</cdr:x>
      <cdr:y>0.5462</cdr:y>
    </cdr:to>
    <cdr:sp macro="" textlink="">
      <cdr:nvSpPr>
        <cdr:cNvPr id="3" name="TextBox 5">
          <a:extLst xmlns:a="http://schemas.openxmlformats.org/drawingml/2006/main">
            <a:ext uri="{FF2B5EF4-FFF2-40B4-BE49-F238E27FC236}">
              <a16:creationId xmlns:a16="http://schemas.microsoft.com/office/drawing/2014/main" id="{D89B1CA3-1B0E-F3F4-B61D-B8724F1897FF}"/>
            </a:ext>
          </a:extLst>
        </cdr:cNvPr>
        <cdr:cNvSpPr txBox="1"/>
      </cdr:nvSpPr>
      <cdr:spPr>
        <a:xfrm xmlns:a="http://schemas.openxmlformats.org/drawingml/2006/main">
          <a:off x="1172322" y="1813996"/>
          <a:ext cx="4485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17</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0.20637</cdr:x>
      <cdr:y>0.5</cdr:y>
    </cdr:from>
    <cdr:to>
      <cdr:x>0.2639</cdr:x>
      <cdr:y>0.59239</cdr:y>
    </cdr:to>
    <cdr:sp macro="" textlink="">
      <cdr:nvSpPr>
        <cdr:cNvPr id="4" name="TextBox 5">
          <a:extLst xmlns:a="http://schemas.openxmlformats.org/drawingml/2006/main">
            <a:ext uri="{FF2B5EF4-FFF2-40B4-BE49-F238E27FC236}">
              <a16:creationId xmlns:a16="http://schemas.microsoft.com/office/drawing/2014/main" id="{589EF95A-C64A-98CD-ABDF-5B297A315F8F}"/>
            </a:ext>
          </a:extLst>
        </cdr:cNvPr>
        <cdr:cNvSpPr txBox="1"/>
      </cdr:nvSpPr>
      <cdr:spPr>
        <a:xfrm xmlns:a="http://schemas.openxmlformats.org/drawingml/2006/main">
          <a:off x="1608884" y="1998662"/>
          <a:ext cx="4485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15</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0.26053</cdr:x>
      <cdr:y>0.5556</cdr:y>
    </cdr:from>
    <cdr:to>
      <cdr:x>0.31806</cdr:x>
      <cdr:y>0.64799</cdr:y>
    </cdr:to>
    <cdr:sp macro="" textlink="">
      <cdr:nvSpPr>
        <cdr:cNvPr id="5" name="TextBox 5">
          <a:extLst xmlns:a="http://schemas.openxmlformats.org/drawingml/2006/main">
            <a:ext uri="{FF2B5EF4-FFF2-40B4-BE49-F238E27FC236}">
              <a16:creationId xmlns:a16="http://schemas.microsoft.com/office/drawing/2014/main" id="{18A52C20-9D9A-DA19-7130-BA2DAFBD4853}"/>
            </a:ext>
          </a:extLst>
        </cdr:cNvPr>
        <cdr:cNvSpPr txBox="1"/>
      </cdr:nvSpPr>
      <cdr:spPr>
        <a:xfrm xmlns:a="http://schemas.openxmlformats.org/drawingml/2006/main">
          <a:off x="2031159" y="2220912"/>
          <a:ext cx="4485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11</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0.41025</cdr:x>
      <cdr:y>0.61279</cdr:y>
    </cdr:from>
    <cdr:to>
      <cdr:x>0.46778</cdr:x>
      <cdr:y>0.70518</cdr:y>
    </cdr:to>
    <cdr:sp macro="" textlink="">
      <cdr:nvSpPr>
        <cdr:cNvPr id="6" name="TextBox 5">
          <a:extLst xmlns:a="http://schemas.openxmlformats.org/drawingml/2006/main">
            <a:ext uri="{FF2B5EF4-FFF2-40B4-BE49-F238E27FC236}">
              <a16:creationId xmlns:a16="http://schemas.microsoft.com/office/drawing/2014/main" id="{18A52C20-9D9A-DA19-7130-BA2DAFBD4853}"/>
            </a:ext>
          </a:extLst>
        </cdr:cNvPr>
        <cdr:cNvSpPr txBox="1"/>
      </cdr:nvSpPr>
      <cdr:spPr>
        <a:xfrm xmlns:a="http://schemas.openxmlformats.org/drawingml/2006/main">
          <a:off x="3198392" y="2449512"/>
          <a:ext cx="4485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8</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0.46091</cdr:x>
      <cdr:y>0.23604</cdr:y>
    </cdr:from>
    <cdr:to>
      <cdr:x>0.51844</cdr:x>
      <cdr:y>0.32844</cdr:y>
    </cdr:to>
    <cdr:sp macro="" textlink="">
      <cdr:nvSpPr>
        <cdr:cNvPr id="7" name="TextBox 5">
          <a:extLst xmlns:a="http://schemas.openxmlformats.org/drawingml/2006/main">
            <a:ext uri="{FF2B5EF4-FFF2-40B4-BE49-F238E27FC236}">
              <a16:creationId xmlns:a16="http://schemas.microsoft.com/office/drawing/2014/main" id="{18A52C20-9D9A-DA19-7130-BA2DAFBD4853}"/>
            </a:ext>
          </a:extLst>
        </cdr:cNvPr>
        <cdr:cNvSpPr txBox="1"/>
      </cdr:nvSpPr>
      <cdr:spPr>
        <a:xfrm xmlns:a="http://schemas.openxmlformats.org/drawingml/2006/main">
          <a:off x="3593352" y="943530"/>
          <a:ext cx="4485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33</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0.52076</cdr:x>
      <cdr:y>0.10882</cdr:y>
    </cdr:from>
    <cdr:to>
      <cdr:x>0.57829</cdr:x>
      <cdr:y>0.20121</cdr:y>
    </cdr:to>
    <cdr:sp macro="" textlink="">
      <cdr:nvSpPr>
        <cdr:cNvPr id="8" name="TextBox 5">
          <a:extLst xmlns:a="http://schemas.openxmlformats.org/drawingml/2006/main">
            <a:ext uri="{FF2B5EF4-FFF2-40B4-BE49-F238E27FC236}">
              <a16:creationId xmlns:a16="http://schemas.microsoft.com/office/drawing/2014/main" id="{18A52C20-9D9A-DA19-7130-BA2DAFBD4853}"/>
            </a:ext>
          </a:extLst>
        </cdr:cNvPr>
        <cdr:cNvSpPr txBox="1"/>
      </cdr:nvSpPr>
      <cdr:spPr>
        <a:xfrm xmlns:a="http://schemas.openxmlformats.org/drawingml/2006/main">
          <a:off x="4059984" y="434974"/>
          <a:ext cx="4485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40</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0.57208</cdr:x>
      <cdr:y>0.5</cdr:y>
    </cdr:from>
    <cdr:to>
      <cdr:x>0.62961</cdr:x>
      <cdr:y>0.59239</cdr:y>
    </cdr:to>
    <cdr:sp macro="" textlink="">
      <cdr:nvSpPr>
        <cdr:cNvPr id="9" name="TextBox 5">
          <a:extLst xmlns:a="http://schemas.openxmlformats.org/drawingml/2006/main">
            <a:ext uri="{FF2B5EF4-FFF2-40B4-BE49-F238E27FC236}">
              <a16:creationId xmlns:a16="http://schemas.microsoft.com/office/drawing/2014/main" id="{18A52C20-9D9A-DA19-7130-BA2DAFBD4853}"/>
            </a:ext>
          </a:extLst>
        </cdr:cNvPr>
        <cdr:cNvSpPr txBox="1"/>
      </cdr:nvSpPr>
      <cdr:spPr>
        <a:xfrm xmlns:a="http://schemas.openxmlformats.org/drawingml/2006/main">
          <a:off x="4460034" y="1998662"/>
          <a:ext cx="4485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16</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0.71136</cdr:x>
      <cdr:y>0.5699</cdr:y>
    </cdr:from>
    <cdr:to>
      <cdr:x>0.76889</cdr:x>
      <cdr:y>0.66229</cdr:y>
    </cdr:to>
    <cdr:sp macro="" textlink="">
      <cdr:nvSpPr>
        <cdr:cNvPr id="10" name="TextBox 5">
          <a:extLst xmlns:a="http://schemas.openxmlformats.org/drawingml/2006/main">
            <a:ext uri="{FF2B5EF4-FFF2-40B4-BE49-F238E27FC236}">
              <a16:creationId xmlns:a16="http://schemas.microsoft.com/office/drawing/2014/main" id="{18A52C20-9D9A-DA19-7130-BA2DAFBD4853}"/>
            </a:ext>
          </a:extLst>
        </cdr:cNvPr>
        <cdr:cNvSpPr txBox="1"/>
      </cdr:nvSpPr>
      <cdr:spPr>
        <a:xfrm xmlns:a="http://schemas.openxmlformats.org/drawingml/2006/main">
          <a:off x="5545884" y="2278062"/>
          <a:ext cx="4485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11</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0.76817</cdr:x>
      <cdr:y>0.40761</cdr:y>
    </cdr:from>
    <cdr:to>
      <cdr:x>0.8257</cdr:x>
      <cdr:y>0.5</cdr:y>
    </cdr:to>
    <cdr:sp macro="" textlink="">
      <cdr:nvSpPr>
        <cdr:cNvPr id="11" name="TextBox 5">
          <a:extLst xmlns:a="http://schemas.openxmlformats.org/drawingml/2006/main">
            <a:ext uri="{FF2B5EF4-FFF2-40B4-BE49-F238E27FC236}">
              <a16:creationId xmlns:a16="http://schemas.microsoft.com/office/drawing/2014/main" id="{18A52C20-9D9A-DA19-7130-BA2DAFBD4853}"/>
            </a:ext>
          </a:extLst>
        </cdr:cNvPr>
        <cdr:cNvSpPr txBox="1"/>
      </cdr:nvSpPr>
      <cdr:spPr>
        <a:xfrm xmlns:a="http://schemas.openxmlformats.org/drawingml/2006/main">
          <a:off x="5988797" y="1629330"/>
          <a:ext cx="4485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21</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0.82361</cdr:x>
      <cdr:y>0.12311</cdr:y>
    </cdr:from>
    <cdr:to>
      <cdr:x>0.88114</cdr:x>
      <cdr:y>0.21551</cdr:y>
    </cdr:to>
    <cdr:sp macro="" textlink="">
      <cdr:nvSpPr>
        <cdr:cNvPr id="12" name="TextBox 5">
          <a:extLst xmlns:a="http://schemas.openxmlformats.org/drawingml/2006/main">
            <a:ext uri="{FF2B5EF4-FFF2-40B4-BE49-F238E27FC236}">
              <a16:creationId xmlns:a16="http://schemas.microsoft.com/office/drawing/2014/main" id="{18A52C20-9D9A-DA19-7130-BA2DAFBD4853}"/>
            </a:ext>
          </a:extLst>
        </cdr:cNvPr>
        <cdr:cNvSpPr txBox="1"/>
      </cdr:nvSpPr>
      <cdr:spPr>
        <a:xfrm xmlns:a="http://schemas.openxmlformats.org/drawingml/2006/main">
          <a:off x="6421016" y="492124"/>
          <a:ext cx="4485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39</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0.88546</cdr:x>
      <cdr:y>0.5</cdr:y>
    </cdr:from>
    <cdr:to>
      <cdr:x>0.94299</cdr:x>
      <cdr:y>0.59239</cdr:y>
    </cdr:to>
    <cdr:sp macro="" textlink="">
      <cdr:nvSpPr>
        <cdr:cNvPr id="13" name="TextBox 5">
          <a:extLst xmlns:a="http://schemas.openxmlformats.org/drawingml/2006/main">
            <a:ext uri="{FF2B5EF4-FFF2-40B4-BE49-F238E27FC236}">
              <a16:creationId xmlns:a16="http://schemas.microsoft.com/office/drawing/2014/main" id="{18A52C20-9D9A-DA19-7130-BA2DAFBD4853}"/>
            </a:ext>
          </a:extLst>
        </cdr:cNvPr>
        <cdr:cNvSpPr txBox="1"/>
      </cdr:nvSpPr>
      <cdr:spPr>
        <a:xfrm xmlns:a="http://schemas.openxmlformats.org/drawingml/2006/main">
          <a:off x="6903196" y="1998662"/>
          <a:ext cx="4485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highlight>
                <a:srgbClr val="C0C0C0"/>
              </a:highlight>
              <a:latin typeface="Times New Roman" panose="02020603050405020304" pitchFamily="18" charset="0"/>
              <a:cs typeface="Times New Roman" panose="02020603050405020304" pitchFamily="18" charset="0"/>
            </a:rPr>
            <a:t>14</a:t>
          </a:r>
          <a:endParaRPr lang="en-US" sz="1200" b="1"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0.30007</cdr:x>
      <cdr:y>0.83649</cdr:y>
    </cdr:from>
    <cdr:to>
      <cdr:x>0.47601</cdr:x>
      <cdr:y>0.90194</cdr:y>
    </cdr:to>
    <cdr:sp macro="" textlink="">
      <cdr:nvSpPr>
        <cdr:cNvPr id="14" name="TextBox 6">
          <a:extLst xmlns:a="http://schemas.openxmlformats.org/drawingml/2006/main">
            <a:ext uri="{FF2B5EF4-FFF2-40B4-BE49-F238E27FC236}">
              <a16:creationId xmlns:a16="http://schemas.microsoft.com/office/drawing/2014/main" id="{EE5B30AE-D9DA-F15C-449D-BCC8C36E9F3C}"/>
            </a:ext>
          </a:extLst>
        </cdr:cNvPr>
        <cdr:cNvSpPr txBox="1"/>
      </cdr:nvSpPr>
      <cdr:spPr>
        <a:xfrm xmlns:a="http://schemas.openxmlformats.org/drawingml/2006/main">
          <a:off x="2339439" y="3343730"/>
          <a:ext cx="13716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b="1" dirty="0">
              <a:solidFill>
                <a:schemeClr val="bg1"/>
              </a:solidFill>
              <a:highlight>
                <a:srgbClr val="C0C0C0"/>
              </a:highlight>
              <a:latin typeface="Times New Roman" panose="02020603050405020304" pitchFamily="18" charset="0"/>
              <a:cs typeface="Times New Roman" panose="02020603050405020304" pitchFamily="18" charset="0"/>
            </a:rPr>
            <a:t>Grade level</a:t>
          </a:r>
        </a:p>
      </cdr:txBody>
    </cdr:sp>
  </cdr:relSizeAnchor>
</c:userShapes>
</file>

<file path=ppt/drawings/drawing3.xml><?xml version="1.0" encoding="utf-8"?>
<c:userShapes xmlns:c="http://schemas.openxmlformats.org/drawingml/2006/chart">
  <cdr:relSizeAnchor xmlns:cdr="http://schemas.openxmlformats.org/drawingml/2006/chartDrawing">
    <cdr:from>
      <cdr:x>0.14936</cdr:x>
      <cdr:y>0.41627</cdr:y>
    </cdr:from>
    <cdr:to>
      <cdr:x>0.2553</cdr:x>
      <cdr:y>0.51589</cdr:y>
    </cdr:to>
    <cdr:sp macro="" textlink="">
      <cdr:nvSpPr>
        <cdr:cNvPr id="2" name="TextBox 1">
          <a:extLst xmlns:a="http://schemas.openxmlformats.org/drawingml/2006/main">
            <a:ext uri="{FF2B5EF4-FFF2-40B4-BE49-F238E27FC236}">
              <a16:creationId xmlns:a16="http://schemas.microsoft.com/office/drawing/2014/main" id="{BCC2AF95-DFD4-D741-62AA-FAF01848B070}"/>
            </a:ext>
          </a:extLst>
        </cdr:cNvPr>
        <cdr:cNvSpPr txBox="1"/>
      </cdr:nvSpPr>
      <cdr:spPr>
        <a:xfrm xmlns:a="http://schemas.openxmlformats.org/drawingml/2006/main">
          <a:off x="1164456" y="1663956"/>
          <a:ext cx="825910" cy="3982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solidFill>
                <a:schemeClr val="bg1"/>
              </a:solidFill>
              <a:highlight>
                <a:srgbClr val="C0C0C0"/>
              </a:highlight>
              <a:latin typeface="Times New Roman" panose="02020603050405020304" pitchFamily="18" charset="0"/>
              <a:cs typeface="Times New Roman" panose="02020603050405020304" pitchFamily="18" charset="0"/>
            </a:rPr>
            <a:t>26.28</a:t>
          </a:r>
          <a:endParaRPr lang="en-US" sz="1100" b="1" kern="1200"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0.46801</cdr:x>
      <cdr:y>0.11493</cdr:y>
    </cdr:from>
    <cdr:to>
      <cdr:x>0.57355</cdr:x>
      <cdr:y>0.18659</cdr:y>
    </cdr:to>
    <cdr:sp macro="" textlink="">
      <cdr:nvSpPr>
        <cdr:cNvPr id="3" name="TextBox 1">
          <a:extLst xmlns:a="http://schemas.openxmlformats.org/drawingml/2006/main">
            <a:ext uri="{FF2B5EF4-FFF2-40B4-BE49-F238E27FC236}">
              <a16:creationId xmlns:a16="http://schemas.microsoft.com/office/drawing/2014/main" id="{0501E186-FFB3-ACBD-9D46-EE91B431D75D}"/>
            </a:ext>
          </a:extLst>
        </cdr:cNvPr>
        <cdr:cNvSpPr txBox="1"/>
      </cdr:nvSpPr>
      <cdr:spPr>
        <a:xfrm xmlns:a="http://schemas.openxmlformats.org/drawingml/2006/main">
          <a:off x="3648705" y="459409"/>
          <a:ext cx="822812" cy="2864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kern="1200" dirty="0">
              <a:solidFill>
                <a:schemeClr val="bg1"/>
              </a:solidFill>
              <a:highlight>
                <a:srgbClr val="C0C0C0"/>
              </a:highlight>
              <a:latin typeface="Times New Roman" panose="02020603050405020304" pitchFamily="18" charset="0"/>
              <a:cs typeface="Times New Roman" panose="02020603050405020304" pitchFamily="18" charset="0"/>
            </a:rPr>
            <a:t>56.85</a:t>
          </a:r>
          <a:endParaRPr lang="en-US" sz="1100" b="1" kern="1200"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0.77532</cdr:x>
      <cdr:y>0.21293</cdr:y>
    </cdr:from>
    <cdr:to>
      <cdr:x>0.88125</cdr:x>
      <cdr:y>0.31255</cdr:y>
    </cdr:to>
    <cdr:sp macro="" textlink="">
      <cdr:nvSpPr>
        <cdr:cNvPr id="4" name="TextBox 1">
          <a:extLst xmlns:a="http://schemas.openxmlformats.org/drawingml/2006/main">
            <a:ext uri="{FF2B5EF4-FFF2-40B4-BE49-F238E27FC236}">
              <a16:creationId xmlns:a16="http://schemas.microsoft.com/office/drawing/2014/main" id="{7ACBE9B5-F075-4898-5273-44BE7D3057E3}"/>
            </a:ext>
          </a:extLst>
        </cdr:cNvPr>
        <cdr:cNvSpPr txBox="1"/>
      </cdr:nvSpPr>
      <cdr:spPr>
        <a:xfrm xmlns:a="http://schemas.openxmlformats.org/drawingml/2006/main">
          <a:off x="6044534" y="851156"/>
          <a:ext cx="825910" cy="3982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kern="1200" dirty="0">
              <a:solidFill>
                <a:schemeClr val="bg1"/>
              </a:solidFill>
              <a:highlight>
                <a:srgbClr val="C0C0C0"/>
              </a:highlight>
              <a:latin typeface="Times New Roman" panose="02020603050405020304" pitchFamily="18" charset="0"/>
              <a:cs typeface="Times New Roman" panose="02020603050405020304" pitchFamily="18" charset="0"/>
            </a:rPr>
            <a:t>43.42</a:t>
          </a:r>
          <a:endParaRPr lang="en-US" sz="1100" b="1" kern="1200"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0.14369</cdr:x>
      <cdr:y>0.2982</cdr:y>
    </cdr:from>
    <cdr:to>
      <cdr:x>0.27043</cdr:x>
      <cdr:y>0.39782</cdr:y>
    </cdr:to>
    <cdr:sp macro="" textlink="">
      <cdr:nvSpPr>
        <cdr:cNvPr id="2" name="TextBox 1">
          <a:extLst xmlns:a="http://schemas.openxmlformats.org/drawingml/2006/main">
            <a:ext uri="{FF2B5EF4-FFF2-40B4-BE49-F238E27FC236}">
              <a16:creationId xmlns:a16="http://schemas.microsoft.com/office/drawing/2014/main" id="{7D0E3407-7499-FED4-5BE4-3831AD1F0477}"/>
            </a:ext>
          </a:extLst>
        </cdr:cNvPr>
        <cdr:cNvSpPr txBox="1"/>
      </cdr:nvSpPr>
      <cdr:spPr>
        <a:xfrm xmlns:a="http://schemas.openxmlformats.org/drawingml/2006/main">
          <a:off x="1120211" y="1192007"/>
          <a:ext cx="988142" cy="3982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kern="12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0.14948</cdr:x>
      <cdr:y>0.34432</cdr:y>
    </cdr:from>
    <cdr:to>
      <cdr:x>0.26487</cdr:x>
      <cdr:y>0.43287</cdr:y>
    </cdr:to>
    <cdr:sp macro="" textlink="">
      <cdr:nvSpPr>
        <cdr:cNvPr id="3" name="TextBox 2">
          <a:extLst xmlns:a="http://schemas.openxmlformats.org/drawingml/2006/main">
            <a:ext uri="{FF2B5EF4-FFF2-40B4-BE49-F238E27FC236}">
              <a16:creationId xmlns:a16="http://schemas.microsoft.com/office/drawing/2014/main" id="{A4C4CA39-86DA-14D7-68E7-EC4778C2ECF0}"/>
            </a:ext>
          </a:extLst>
        </cdr:cNvPr>
        <cdr:cNvSpPr txBox="1"/>
      </cdr:nvSpPr>
      <cdr:spPr>
        <a:xfrm xmlns:a="http://schemas.openxmlformats.org/drawingml/2006/main">
          <a:off x="1165415" y="1376362"/>
          <a:ext cx="899605" cy="3539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highlight>
                <a:srgbClr val="C0C0C0"/>
              </a:highlight>
              <a:latin typeface="Times New Roman" panose="02020603050405020304" pitchFamily="18" charset="0"/>
              <a:cs typeface="Times New Roman" panose="02020603050405020304" pitchFamily="18" charset="0"/>
            </a:rPr>
            <a:t>43.19</a:t>
          </a:r>
          <a:endParaRPr lang="en-US" sz="1100" b="1" kern="1200" dirty="0">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0.46997</cdr:x>
      <cdr:y>0.21415</cdr:y>
    </cdr:from>
    <cdr:to>
      <cdr:x>0.58536</cdr:x>
      <cdr:y>0.3027</cdr:y>
    </cdr:to>
    <cdr:sp macro="" textlink="">
      <cdr:nvSpPr>
        <cdr:cNvPr id="4" name="TextBox 1">
          <a:extLst xmlns:a="http://schemas.openxmlformats.org/drawingml/2006/main">
            <a:ext uri="{FF2B5EF4-FFF2-40B4-BE49-F238E27FC236}">
              <a16:creationId xmlns:a16="http://schemas.microsoft.com/office/drawing/2014/main" id="{8070451D-8D8E-4D44-FF8F-5DE6838E6B0E}"/>
            </a:ext>
          </a:extLst>
        </cdr:cNvPr>
        <cdr:cNvSpPr txBox="1"/>
      </cdr:nvSpPr>
      <cdr:spPr>
        <a:xfrm xmlns:a="http://schemas.openxmlformats.org/drawingml/2006/main">
          <a:off x="3663966" y="856012"/>
          <a:ext cx="899605" cy="3539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kern="1200" dirty="0">
              <a:highlight>
                <a:srgbClr val="C0C0C0"/>
              </a:highlight>
              <a:latin typeface="Times New Roman" panose="02020603050405020304" pitchFamily="18" charset="0"/>
              <a:cs typeface="Times New Roman" panose="02020603050405020304" pitchFamily="18" charset="0"/>
            </a:rPr>
            <a:t>57.17</a:t>
          </a:r>
          <a:endParaRPr lang="en-US" sz="1100" b="1" kern="1200" dirty="0">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0.77454</cdr:x>
      <cdr:y>0.34432</cdr:y>
    </cdr:from>
    <cdr:to>
      <cdr:x>0.88993</cdr:x>
      <cdr:y>0.43636</cdr:y>
    </cdr:to>
    <cdr:sp macro="" textlink="">
      <cdr:nvSpPr>
        <cdr:cNvPr id="5" name="TextBox 1">
          <a:extLst xmlns:a="http://schemas.openxmlformats.org/drawingml/2006/main">
            <a:ext uri="{FF2B5EF4-FFF2-40B4-BE49-F238E27FC236}">
              <a16:creationId xmlns:a16="http://schemas.microsoft.com/office/drawing/2014/main" id="{8070451D-8D8E-4D44-FF8F-5DE6838E6B0E}"/>
            </a:ext>
          </a:extLst>
        </cdr:cNvPr>
        <cdr:cNvSpPr txBox="1"/>
      </cdr:nvSpPr>
      <cdr:spPr>
        <a:xfrm xmlns:a="http://schemas.openxmlformats.org/drawingml/2006/main">
          <a:off x="6038458" y="1376362"/>
          <a:ext cx="899605" cy="3679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kern="1200" dirty="0">
              <a:highlight>
                <a:srgbClr val="C0C0C0"/>
              </a:highlight>
              <a:latin typeface="Times New Roman" panose="02020603050405020304" pitchFamily="18" charset="0"/>
              <a:cs typeface="Times New Roman" panose="02020603050405020304" pitchFamily="18" charset="0"/>
            </a:rPr>
            <a:t>44.36</a:t>
          </a:r>
          <a:endParaRPr lang="en-US" sz="1100" b="1" kern="1200" dirty="0">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0.09354</cdr:x>
      <cdr:y>0.923</cdr:y>
    </cdr:from>
    <cdr:to>
      <cdr:x>0.36027</cdr:x>
      <cdr:y>1</cdr:y>
    </cdr:to>
    <cdr:sp macro="" textlink="">
      <cdr:nvSpPr>
        <cdr:cNvPr id="6" name="TextBox 5">
          <a:extLst xmlns:a="http://schemas.openxmlformats.org/drawingml/2006/main">
            <a:ext uri="{FF2B5EF4-FFF2-40B4-BE49-F238E27FC236}">
              <a16:creationId xmlns:a16="http://schemas.microsoft.com/office/drawing/2014/main" id="{3FFEE8AF-6A44-3854-661B-26FBE7734736}"/>
            </a:ext>
          </a:extLst>
        </cdr:cNvPr>
        <cdr:cNvSpPr txBox="1"/>
      </cdr:nvSpPr>
      <cdr:spPr>
        <a:xfrm xmlns:a="http://schemas.openxmlformats.org/drawingml/2006/main">
          <a:off x="729226" y="3689548"/>
          <a:ext cx="207952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EOG Assessment Levels</a:t>
          </a:r>
        </a:p>
      </cdr:txBody>
    </cdr:sp>
  </cdr:relSizeAnchor>
</c:userShapes>
</file>

<file path=ppt/drawings/drawing5.xml><?xml version="1.0" encoding="utf-8"?>
<c:userShapes xmlns:c="http://schemas.openxmlformats.org/drawingml/2006/chart">
  <cdr:relSizeAnchor xmlns:cdr="http://schemas.openxmlformats.org/drawingml/2006/chartDrawing">
    <cdr:from>
      <cdr:x>0.1551</cdr:x>
      <cdr:y>0.5</cdr:y>
    </cdr:from>
    <cdr:to>
      <cdr:x>0.24779</cdr:x>
      <cdr:y>0.60331</cdr:y>
    </cdr:to>
    <cdr:sp macro="" textlink="">
      <cdr:nvSpPr>
        <cdr:cNvPr id="2" name="TextBox 1">
          <a:extLst xmlns:a="http://schemas.openxmlformats.org/drawingml/2006/main">
            <a:ext uri="{FF2B5EF4-FFF2-40B4-BE49-F238E27FC236}">
              <a16:creationId xmlns:a16="http://schemas.microsoft.com/office/drawing/2014/main" id="{D6245A1F-64CE-1FBD-D58C-493D8CF3B5EC}"/>
            </a:ext>
          </a:extLst>
        </cdr:cNvPr>
        <cdr:cNvSpPr txBox="1"/>
      </cdr:nvSpPr>
      <cdr:spPr>
        <a:xfrm xmlns:a="http://schemas.openxmlformats.org/drawingml/2006/main">
          <a:off x="1209173" y="1998662"/>
          <a:ext cx="722630" cy="4129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solidFill>
                <a:schemeClr val="bg1"/>
              </a:solidFill>
              <a:highlight>
                <a:srgbClr val="C0C0C0"/>
              </a:highlight>
              <a:latin typeface="Times New Roman" panose="02020603050405020304" pitchFamily="18" charset="0"/>
              <a:cs typeface="Times New Roman" panose="02020603050405020304" pitchFamily="18" charset="0"/>
            </a:rPr>
            <a:t>26.28</a:t>
          </a:r>
          <a:endParaRPr lang="en-US" sz="1100" b="1" kern="1200"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0.46997</cdr:x>
      <cdr:y>0.18091</cdr:y>
    </cdr:from>
    <cdr:to>
      <cdr:x>0.56266</cdr:x>
      <cdr:y>0.28422</cdr:y>
    </cdr:to>
    <cdr:sp macro="" textlink="">
      <cdr:nvSpPr>
        <cdr:cNvPr id="3" name="TextBox 1">
          <a:extLst xmlns:a="http://schemas.openxmlformats.org/drawingml/2006/main">
            <a:ext uri="{FF2B5EF4-FFF2-40B4-BE49-F238E27FC236}">
              <a16:creationId xmlns:a16="http://schemas.microsoft.com/office/drawing/2014/main" id="{D090A763-1BA8-4E66-1AEE-64C874FA61F2}"/>
            </a:ext>
          </a:extLst>
        </cdr:cNvPr>
        <cdr:cNvSpPr txBox="1"/>
      </cdr:nvSpPr>
      <cdr:spPr>
        <a:xfrm xmlns:a="http://schemas.openxmlformats.org/drawingml/2006/main">
          <a:off x="3663966" y="723162"/>
          <a:ext cx="722631" cy="4129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kern="1200" dirty="0">
              <a:solidFill>
                <a:schemeClr val="bg1"/>
              </a:solidFill>
              <a:highlight>
                <a:srgbClr val="C0C0C0"/>
              </a:highlight>
              <a:latin typeface="Times New Roman" panose="02020603050405020304" pitchFamily="18" charset="0"/>
              <a:cs typeface="Times New Roman" panose="02020603050405020304" pitchFamily="18" charset="0"/>
            </a:rPr>
            <a:t>58.58</a:t>
          </a:r>
          <a:endParaRPr lang="en-US" sz="1100" b="1" kern="1200"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0.784</cdr:x>
      <cdr:y>0.29267</cdr:y>
    </cdr:from>
    <cdr:to>
      <cdr:x>0.87669</cdr:x>
      <cdr:y>0.39598</cdr:y>
    </cdr:to>
    <cdr:sp macro="" textlink="">
      <cdr:nvSpPr>
        <cdr:cNvPr id="4" name="TextBox 1">
          <a:extLst xmlns:a="http://schemas.openxmlformats.org/drawingml/2006/main">
            <a:ext uri="{FF2B5EF4-FFF2-40B4-BE49-F238E27FC236}">
              <a16:creationId xmlns:a16="http://schemas.microsoft.com/office/drawing/2014/main" id="{D090A763-1BA8-4E66-1AEE-64C874FA61F2}"/>
            </a:ext>
          </a:extLst>
        </cdr:cNvPr>
        <cdr:cNvSpPr txBox="1"/>
      </cdr:nvSpPr>
      <cdr:spPr>
        <a:xfrm xmlns:a="http://schemas.openxmlformats.org/drawingml/2006/main">
          <a:off x="6112210" y="1169880"/>
          <a:ext cx="722631" cy="4129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kern="1200" dirty="0">
              <a:solidFill>
                <a:schemeClr val="bg1"/>
              </a:solidFill>
              <a:highlight>
                <a:srgbClr val="C0C0C0"/>
              </a:highlight>
              <a:latin typeface="Times New Roman" panose="02020603050405020304" pitchFamily="18" charset="0"/>
              <a:cs typeface="Times New Roman" panose="02020603050405020304" pitchFamily="18" charset="0"/>
            </a:rPr>
            <a:t>46.87</a:t>
          </a:r>
          <a:endParaRPr lang="en-US" sz="1100" b="1" kern="1200"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0.10005</cdr:x>
      <cdr:y>0.923</cdr:y>
    </cdr:from>
    <cdr:to>
      <cdr:x>0.36679</cdr:x>
      <cdr:y>1</cdr:y>
    </cdr:to>
    <cdr:sp macro="" textlink="">
      <cdr:nvSpPr>
        <cdr:cNvPr id="5" name="TextBox 1">
          <a:extLst xmlns:a="http://schemas.openxmlformats.org/drawingml/2006/main">
            <a:ext uri="{FF2B5EF4-FFF2-40B4-BE49-F238E27FC236}">
              <a16:creationId xmlns:a16="http://schemas.microsoft.com/office/drawing/2014/main" id="{9DE6873B-9164-E7FB-DD1E-49D88AFCA63B}"/>
            </a:ext>
          </a:extLst>
        </cdr:cNvPr>
        <cdr:cNvSpPr txBox="1"/>
      </cdr:nvSpPr>
      <cdr:spPr>
        <a:xfrm xmlns:a="http://schemas.openxmlformats.org/drawingml/2006/main">
          <a:off x="780026" y="3740348"/>
          <a:ext cx="207952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EOG Assessment Levels</a:t>
          </a:r>
        </a:p>
      </cdr:txBody>
    </cdr:sp>
  </cdr:relSizeAnchor>
</c:userShapes>
</file>

<file path=ppt/drawings/drawing6.xml><?xml version="1.0" encoding="utf-8"?>
<c:userShapes xmlns:c="http://schemas.openxmlformats.org/drawingml/2006/chart">
  <cdr:relSizeAnchor xmlns:cdr="http://schemas.openxmlformats.org/drawingml/2006/chartDrawing">
    <cdr:from>
      <cdr:x>0.15693</cdr:x>
      <cdr:y>0.45125</cdr:y>
    </cdr:from>
    <cdr:to>
      <cdr:x>0.25908</cdr:x>
      <cdr:y>0.54533</cdr:y>
    </cdr:to>
    <cdr:sp macro="" textlink="">
      <cdr:nvSpPr>
        <cdr:cNvPr id="2" name="TextBox 1">
          <a:extLst xmlns:a="http://schemas.openxmlformats.org/drawingml/2006/main">
            <a:ext uri="{FF2B5EF4-FFF2-40B4-BE49-F238E27FC236}">
              <a16:creationId xmlns:a16="http://schemas.microsoft.com/office/drawing/2014/main" id="{CCCD5414-883D-5F22-2A60-05ECFCAD1FDA}"/>
            </a:ext>
          </a:extLst>
        </cdr:cNvPr>
        <cdr:cNvSpPr txBox="1"/>
      </cdr:nvSpPr>
      <cdr:spPr>
        <a:xfrm xmlns:a="http://schemas.openxmlformats.org/drawingml/2006/main">
          <a:off x="1223460" y="1803782"/>
          <a:ext cx="796383" cy="3760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solidFill>
                <a:schemeClr val="bg1"/>
              </a:solidFill>
              <a:highlight>
                <a:srgbClr val="C0C0C0"/>
              </a:highlight>
              <a:latin typeface="Times New Roman" panose="02020603050405020304" pitchFamily="18" charset="0"/>
              <a:cs typeface="Times New Roman" panose="02020603050405020304" pitchFamily="18" charset="0"/>
            </a:rPr>
            <a:t>30.59</a:t>
          </a:r>
          <a:endParaRPr lang="en-US" sz="1100" b="1" kern="1200"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0.46813</cdr:x>
      <cdr:y>0.24364</cdr:y>
    </cdr:from>
    <cdr:to>
      <cdr:x>0.57028</cdr:x>
      <cdr:y>0.33772</cdr:y>
    </cdr:to>
    <cdr:sp macro="" textlink="">
      <cdr:nvSpPr>
        <cdr:cNvPr id="3" name="TextBox 1">
          <a:extLst xmlns:a="http://schemas.openxmlformats.org/drawingml/2006/main">
            <a:ext uri="{FF2B5EF4-FFF2-40B4-BE49-F238E27FC236}">
              <a16:creationId xmlns:a16="http://schemas.microsoft.com/office/drawing/2014/main" id="{40829211-3AAB-53ED-02F3-2C71DB4B5CFB}"/>
            </a:ext>
          </a:extLst>
        </cdr:cNvPr>
        <cdr:cNvSpPr txBox="1"/>
      </cdr:nvSpPr>
      <cdr:spPr>
        <a:xfrm xmlns:a="http://schemas.openxmlformats.org/drawingml/2006/main">
          <a:off x="3649678" y="973889"/>
          <a:ext cx="796383" cy="3760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kern="1200" dirty="0">
              <a:solidFill>
                <a:schemeClr val="bg1"/>
              </a:solidFill>
              <a:highlight>
                <a:srgbClr val="C0C0C0"/>
              </a:highlight>
              <a:latin typeface="Times New Roman" panose="02020603050405020304" pitchFamily="18" charset="0"/>
              <a:cs typeface="Times New Roman" panose="02020603050405020304" pitchFamily="18" charset="0"/>
            </a:rPr>
            <a:t>51.30</a:t>
          </a:r>
          <a:endParaRPr lang="en-US" sz="1100" b="1" kern="1200"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0.77826</cdr:x>
      <cdr:y>0.34432</cdr:y>
    </cdr:from>
    <cdr:to>
      <cdr:x>0.88041</cdr:x>
      <cdr:y>0.4384</cdr:y>
    </cdr:to>
    <cdr:sp macro="" textlink="">
      <cdr:nvSpPr>
        <cdr:cNvPr id="4" name="TextBox 1">
          <a:extLst xmlns:a="http://schemas.openxmlformats.org/drawingml/2006/main">
            <a:ext uri="{FF2B5EF4-FFF2-40B4-BE49-F238E27FC236}">
              <a16:creationId xmlns:a16="http://schemas.microsoft.com/office/drawing/2014/main" id="{40829211-3AAB-53ED-02F3-2C71DB4B5CFB}"/>
            </a:ext>
          </a:extLst>
        </cdr:cNvPr>
        <cdr:cNvSpPr txBox="1"/>
      </cdr:nvSpPr>
      <cdr:spPr>
        <a:xfrm xmlns:a="http://schemas.openxmlformats.org/drawingml/2006/main">
          <a:off x="6067480" y="1376362"/>
          <a:ext cx="796383" cy="376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kern="1200" dirty="0">
              <a:solidFill>
                <a:schemeClr val="bg1"/>
              </a:solidFill>
              <a:highlight>
                <a:srgbClr val="C0C0C0"/>
              </a:highlight>
              <a:latin typeface="Times New Roman" panose="02020603050405020304" pitchFamily="18" charset="0"/>
              <a:cs typeface="Times New Roman" panose="02020603050405020304" pitchFamily="18" charset="0"/>
            </a:rPr>
            <a:t>40.79</a:t>
          </a:r>
          <a:endParaRPr lang="en-US" sz="1100" b="1" kern="1200" dirty="0">
            <a:solidFill>
              <a:schemeClr val="bg1"/>
            </a:solidFill>
            <a:highlight>
              <a:srgbClr val="C0C0C0"/>
            </a:highligh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0.10657</cdr:x>
      <cdr:y>0.923</cdr:y>
    </cdr:from>
    <cdr:to>
      <cdr:x>0.3733</cdr:x>
      <cdr:y>1</cdr:y>
    </cdr:to>
    <cdr:sp macro="" textlink="">
      <cdr:nvSpPr>
        <cdr:cNvPr id="5" name="TextBox 1">
          <a:extLst xmlns:a="http://schemas.openxmlformats.org/drawingml/2006/main">
            <a:ext uri="{FF2B5EF4-FFF2-40B4-BE49-F238E27FC236}">
              <a16:creationId xmlns:a16="http://schemas.microsoft.com/office/drawing/2014/main" id="{15CD6244-CB4F-9DB5-AB44-6EBD7C5E4A94}"/>
            </a:ext>
          </a:extLst>
        </cdr:cNvPr>
        <cdr:cNvSpPr txBox="1"/>
      </cdr:nvSpPr>
      <cdr:spPr>
        <a:xfrm xmlns:a="http://schemas.openxmlformats.org/drawingml/2006/main">
          <a:off x="830826" y="3740348"/>
          <a:ext cx="207952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EOG Assessment Levels</a:t>
          </a:r>
        </a:p>
      </cdr:txBody>
    </cdr:sp>
  </cdr:relSizeAnchor>
</c:userShapes>
</file>

<file path=ppt/drawings/drawing7.xml><?xml version="1.0" encoding="utf-8"?>
<c:userShapes xmlns:c="http://schemas.openxmlformats.org/drawingml/2006/chart">
  <cdr:relSizeAnchor xmlns:cdr="http://schemas.openxmlformats.org/drawingml/2006/chartDrawing">
    <cdr:from>
      <cdr:x>0.11308</cdr:x>
      <cdr:y>0.923</cdr:y>
    </cdr:from>
    <cdr:to>
      <cdr:x>0.37982</cdr:x>
      <cdr:y>1</cdr:y>
    </cdr:to>
    <cdr:sp macro="" textlink="">
      <cdr:nvSpPr>
        <cdr:cNvPr id="2" name="TextBox 1">
          <a:extLst xmlns:a="http://schemas.openxmlformats.org/drawingml/2006/main">
            <a:ext uri="{FF2B5EF4-FFF2-40B4-BE49-F238E27FC236}">
              <a16:creationId xmlns:a16="http://schemas.microsoft.com/office/drawing/2014/main" id="{B67382F5-1F7C-21AB-EDD8-2568A1B4EA57}"/>
            </a:ext>
          </a:extLst>
        </cdr:cNvPr>
        <cdr:cNvSpPr txBox="1"/>
      </cdr:nvSpPr>
      <cdr:spPr>
        <a:xfrm xmlns:a="http://schemas.openxmlformats.org/drawingml/2006/main">
          <a:off x="881626" y="3740348"/>
          <a:ext cx="207952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EOG Assessment Levels</a:t>
          </a:r>
        </a:p>
      </cdr:txBody>
    </cdr:sp>
  </cdr:relSizeAnchor>
</c:userShapes>
</file>

<file path=ppt/drawings/drawing8.xml><?xml version="1.0" encoding="utf-8"?>
<c:userShapes xmlns:c="http://schemas.openxmlformats.org/drawingml/2006/chart">
  <cdr:relSizeAnchor xmlns:cdr="http://schemas.openxmlformats.org/drawingml/2006/chartDrawing">
    <cdr:from>
      <cdr:x>0.03826</cdr:x>
      <cdr:y>0.923</cdr:y>
    </cdr:from>
    <cdr:to>
      <cdr:x>0.30499</cdr:x>
      <cdr:y>1</cdr:y>
    </cdr:to>
    <cdr:sp macro="" textlink="">
      <cdr:nvSpPr>
        <cdr:cNvPr id="2" name="TextBox 1">
          <a:extLst xmlns:a="http://schemas.openxmlformats.org/drawingml/2006/main">
            <a:ext uri="{FF2B5EF4-FFF2-40B4-BE49-F238E27FC236}">
              <a16:creationId xmlns:a16="http://schemas.microsoft.com/office/drawing/2014/main" id="{993CB8BB-4E4F-1317-18F8-A7F575A28A19}"/>
            </a:ext>
          </a:extLst>
        </cdr:cNvPr>
        <cdr:cNvSpPr txBox="1"/>
      </cdr:nvSpPr>
      <cdr:spPr>
        <a:xfrm xmlns:a="http://schemas.openxmlformats.org/drawingml/2006/main">
          <a:off x="298245" y="3689548"/>
          <a:ext cx="207952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EOG Assessment Levels</a:t>
          </a:r>
        </a:p>
      </cdr:txBody>
    </cdr:sp>
  </cdr:relSizeAnchor>
  <cdr:relSizeAnchor xmlns:cdr="http://schemas.openxmlformats.org/drawingml/2006/chartDrawing">
    <cdr:from>
      <cdr:x>0.07084</cdr:x>
      <cdr:y>0.4307</cdr:y>
    </cdr:from>
    <cdr:to>
      <cdr:x>0.14083</cdr:x>
      <cdr:y>0.5</cdr:y>
    </cdr:to>
    <cdr:sp macro="" textlink="">
      <cdr:nvSpPr>
        <cdr:cNvPr id="3" name="TextBox 5">
          <a:extLst xmlns:a="http://schemas.openxmlformats.org/drawingml/2006/main">
            <a:ext uri="{FF2B5EF4-FFF2-40B4-BE49-F238E27FC236}">
              <a16:creationId xmlns:a16="http://schemas.microsoft.com/office/drawing/2014/main" id="{F1E8C9EF-7F82-C995-025E-C2589ADCC705}"/>
            </a:ext>
          </a:extLst>
        </cdr:cNvPr>
        <cdr:cNvSpPr txBox="1"/>
      </cdr:nvSpPr>
      <cdr:spPr>
        <a:xfrm xmlns:a="http://schemas.openxmlformats.org/drawingml/2006/main">
          <a:off x="552246" y="1721663"/>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30.18</a:t>
          </a:r>
        </a:p>
      </cdr:txBody>
    </cdr:sp>
  </cdr:relSizeAnchor>
  <cdr:relSizeAnchor xmlns:cdr="http://schemas.openxmlformats.org/drawingml/2006/chartDrawing">
    <cdr:from>
      <cdr:x>0.30436</cdr:x>
      <cdr:y>0.46535</cdr:y>
    </cdr:from>
    <cdr:to>
      <cdr:x>0.37435</cdr:x>
      <cdr:y>0.53465</cdr:y>
    </cdr:to>
    <cdr:sp macro="" textlink="">
      <cdr:nvSpPr>
        <cdr:cNvPr id="4" name="TextBox 5">
          <a:extLst xmlns:a="http://schemas.openxmlformats.org/drawingml/2006/main">
            <a:ext uri="{FF2B5EF4-FFF2-40B4-BE49-F238E27FC236}">
              <a16:creationId xmlns:a16="http://schemas.microsoft.com/office/drawing/2014/main" id="{D4ED6D8C-B84F-3EE2-27BF-E025453700B0}"/>
            </a:ext>
          </a:extLst>
        </cdr:cNvPr>
        <cdr:cNvSpPr txBox="1"/>
      </cdr:nvSpPr>
      <cdr:spPr>
        <a:xfrm xmlns:a="http://schemas.openxmlformats.org/drawingml/2006/main">
          <a:off x="2372852" y="186016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26.63</a:t>
          </a:r>
        </a:p>
      </cdr:txBody>
    </cdr:sp>
  </cdr:relSizeAnchor>
  <cdr:relSizeAnchor xmlns:cdr="http://schemas.openxmlformats.org/drawingml/2006/chartDrawing">
    <cdr:from>
      <cdr:x>0.53704</cdr:x>
      <cdr:y>0.36468</cdr:y>
    </cdr:from>
    <cdr:to>
      <cdr:x>0.60704</cdr:x>
      <cdr:y>0.43398</cdr:y>
    </cdr:to>
    <cdr:sp macro="" textlink="">
      <cdr:nvSpPr>
        <cdr:cNvPr id="5" name="TextBox 5">
          <a:extLst xmlns:a="http://schemas.openxmlformats.org/drawingml/2006/main">
            <a:ext uri="{FF2B5EF4-FFF2-40B4-BE49-F238E27FC236}">
              <a16:creationId xmlns:a16="http://schemas.microsoft.com/office/drawing/2014/main" id="{D4ED6D8C-B84F-3EE2-27BF-E025453700B0}"/>
            </a:ext>
          </a:extLst>
        </cdr:cNvPr>
        <cdr:cNvSpPr txBox="1"/>
      </cdr:nvSpPr>
      <cdr:spPr>
        <a:xfrm xmlns:a="http://schemas.openxmlformats.org/drawingml/2006/main">
          <a:off x="4186905" y="145776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35.50</a:t>
          </a:r>
        </a:p>
      </cdr:txBody>
    </cdr:sp>
  </cdr:relSizeAnchor>
  <cdr:relSizeAnchor xmlns:cdr="http://schemas.openxmlformats.org/drawingml/2006/chartDrawing">
    <cdr:from>
      <cdr:x>0.76784</cdr:x>
      <cdr:y>0.67585</cdr:y>
    </cdr:from>
    <cdr:to>
      <cdr:x>0.83783</cdr:x>
      <cdr:y>0.74515</cdr:y>
    </cdr:to>
    <cdr:sp macro="" textlink="">
      <cdr:nvSpPr>
        <cdr:cNvPr id="6" name="TextBox 5">
          <a:extLst xmlns:a="http://schemas.openxmlformats.org/drawingml/2006/main">
            <a:ext uri="{FF2B5EF4-FFF2-40B4-BE49-F238E27FC236}">
              <a16:creationId xmlns:a16="http://schemas.microsoft.com/office/drawing/2014/main" id="{D4ED6D8C-B84F-3EE2-27BF-E025453700B0}"/>
            </a:ext>
          </a:extLst>
        </cdr:cNvPr>
        <cdr:cNvSpPr txBox="1"/>
      </cdr:nvSpPr>
      <cdr:spPr>
        <a:xfrm xmlns:a="http://schemas.openxmlformats.org/drawingml/2006/main">
          <a:off x="5986208" y="2701611"/>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7.69</a:t>
          </a:r>
        </a:p>
      </cdr:txBody>
    </cdr:sp>
  </cdr:relSizeAnchor>
  <cdr:relSizeAnchor xmlns:cdr="http://schemas.openxmlformats.org/drawingml/2006/chartDrawing">
    <cdr:from>
      <cdr:x>0.11897</cdr:x>
      <cdr:y>0.45107</cdr:y>
    </cdr:from>
    <cdr:to>
      <cdr:x>0.18896</cdr:x>
      <cdr:y>0.52036</cdr:y>
    </cdr:to>
    <cdr:sp macro="" textlink="">
      <cdr:nvSpPr>
        <cdr:cNvPr id="7" name="TextBox 5">
          <a:extLst xmlns:a="http://schemas.openxmlformats.org/drawingml/2006/main">
            <a:ext uri="{FF2B5EF4-FFF2-40B4-BE49-F238E27FC236}">
              <a16:creationId xmlns:a16="http://schemas.microsoft.com/office/drawing/2014/main" id="{A3D982AA-26C5-E654-B0D7-63C7517BE659}"/>
            </a:ext>
          </a:extLst>
        </cdr:cNvPr>
        <cdr:cNvSpPr txBox="1"/>
      </cdr:nvSpPr>
      <cdr:spPr>
        <a:xfrm xmlns:a="http://schemas.openxmlformats.org/drawingml/2006/main">
          <a:off x="927510" y="1803063"/>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24.71</a:t>
          </a:r>
        </a:p>
      </cdr:txBody>
    </cdr:sp>
  </cdr:relSizeAnchor>
  <cdr:relSizeAnchor xmlns:cdr="http://schemas.openxmlformats.org/drawingml/2006/chartDrawing">
    <cdr:from>
      <cdr:x>0.34705</cdr:x>
      <cdr:y>0.22519</cdr:y>
    </cdr:from>
    <cdr:to>
      <cdr:x>0.41704</cdr:x>
      <cdr:y>0.29448</cdr:y>
    </cdr:to>
    <cdr:sp macro="" textlink="">
      <cdr:nvSpPr>
        <cdr:cNvPr id="8" name="TextBox 5">
          <a:extLst xmlns:a="http://schemas.openxmlformats.org/drawingml/2006/main">
            <a:ext uri="{FF2B5EF4-FFF2-40B4-BE49-F238E27FC236}">
              <a16:creationId xmlns:a16="http://schemas.microsoft.com/office/drawing/2014/main" id="{A05FED23-CB32-4367-AF83-C607F58FC6CF}"/>
            </a:ext>
          </a:extLst>
        </cdr:cNvPr>
        <cdr:cNvSpPr txBox="1"/>
      </cdr:nvSpPr>
      <cdr:spPr>
        <a:xfrm xmlns:a="http://schemas.openxmlformats.org/drawingml/2006/main">
          <a:off x="2705662" y="900146"/>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44.71</a:t>
          </a:r>
        </a:p>
      </cdr:txBody>
    </cdr:sp>
  </cdr:relSizeAnchor>
  <cdr:relSizeAnchor xmlns:cdr="http://schemas.openxmlformats.org/drawingml/2006/chartDrawing">
    <cdr:from>
      <cdr:x>0.5795</cdr:x>
      <cdr:y>0.49085</cdr:y>
    </cdr:from>
    <cdr:to>
      <cdr:x>0.6495</cdr:x>
      <cdr:y>0.56014</cdr:y>
    </cdr:to>
    <cdr:sp macro="" textlink="">
      <cdr:nvSpPr>
        <cdr:cNvPr id="9" name="TextBox 5">
          <a:extLst xmlns:a="http://schemas.openxmlformats.org/drawingml/2006/main">
            <a:ext uri="{FF2B5EF4-FFF2-40B4-BE49-F238E27FC236}">
              <a16:creationId xmlns:a16="http://schemas.microsoft.com/office/drawing/2014/main" id="{A05FED23-CB32-4367-AF83-C607F58FC6CF}"/>
            </a:ext>
          </a:extLst>
        </cdr:cNvPr>
        <cdr:cNvSpPr txBox="1"/>
      </cdr:nvSpPr>
      <cdr:spPr>
        <a:xfrm xmlns:a="http://schemas.openxmlformats.org/drawingml/2006/main">
          <a:off x="4517922" y="1962075"/>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22.94</a:t>
          </a:r>
        </a:p>
      </cdr:txBody>
    </cdr:sp>
  </cdr:relSizeAnchor>
  <cdr:relSizeAnchor xmlns:cdr="http://schemas.openxmlformats.org/drawingml/2006/chartDrawing">
    <cdr:from>
      <cdr:x>0.81737</cdr:x>
      <cdr:y>0.67777</cdr:y>
    </cdr:from>
    <cdr:to>
      <cdr:x>0.88737</cdr:x>
      <cdr:y>0.74707</cdr:y>
    </cdr:to>
    <cdr:sp macro="" textlink="">
      <cdr:nvSpPr>
        <cdr:cNvPr id="10" name="TextBox 5">
          <a:extLst xmlns:a="http://schemas.openxmlformats.org/drawingml/2006/main">
            <a:ext uri="{FF2B5EF4-FFF2-40B4-BE49-F238E27FC236}">
              <a16:creationId xmlns:a16="http://schemas.microsoft.com/office/drawing/2014/main" id="{A05FED23-CB32-4367-AF83-C607F58FC6CF}"/>
            </a:ext>
          </a:extLst>
        </cdr:cNvPr>
        <cdr:cNvSpPr txBox="1"/>
      </cdr:nvSpPr>
      <cdr:spPr>
        <a:xfrm xmlns:a="http://schemas.openxmlformats.org/drawingml/2006/main">
          <a:off x="6372428" y="2709269"/>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7.65</a:t>
          </a:r>
        </a:p>
      </cdr:txBody>
    </cdr:sp>
  </cdr:relSizeAnchor>
  <cdr:relSizeAnchor xmlns:cdr="http://schemas.openxmlformats.org/drawingml/2006/chartDrawing">
    <cdr:from>
      <cdr:x>0.15386</cdr:x>
      <cdr:y>0.1453</cdr:y>
    </cdr:from>
    <cdr:to>
      <cdr:x>0.22386</cdr:x>
      <cdr:y>0.21459</cdr:y>
    </cdr:to>
    <cdr:sp macro="" textlink="">
      <cdr:nvSpPr>
        <cdr:cNvPr id="11" name="TextBox 5">
          <a:extLst xmlns:a="http://schemas.openxmlformats.org/drawingml/2006/main">
            <a:ext uri="{FF2B5EF4-FFF2-40B4-BE49-F238E27FC236}">
              <a16:creationId xmlns:a16="http://schemas.microsoft.com/office/drawing/2014/main" id="{3D9C3E25-A804-AB81-B287-0553496FDD3E}"/>
            </a:ext>
          </a:extLst>
        </cdr:cNvPr>
        <cdr:cNvSpPr txBox="1"/>
      </cdr:nvSpPr>
      <cdr:spPr>
        <a:xfrm xmlns:a="http://schemas.openxmlformats.org/drawingml/2006/main">
          <a:off x="1199536" y="580805"/>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54.39</a:t>
          </a:r>
        </a:p>
      </cdr:txBody>
    </cdr:sp>
  </cdr:relSizeAnchor>
  <cdr:relSizeAnchor xmlns:cdr="http://schemas.openxmlformats.org/drawingml/2006/chartDrawing">
    <cdr:from>
      <cdr:x>0.38205</cdr:x>
      <cdr:y>0.5</cdr:y>
    </cdr:from>
    <cdr:to>
      <cdr:x>0.45204</cdr:x>
      <cdr:y>0.5693</cdr:y>
    </cdr:to>
    <cdr:sp macro="" textlink="">
      <cdr:nvSpPr>
        <cdr:cNvPr id="12" name="TextBox 5">
          <a:extLst xmlns:a="http://schemas.openxmlformats.org/drawingml/2006/main">
            <a:ext uri="{FF2B5EF4-FFF2-40B4-BE49-F238E27FC236}">
              <a16:creationId xmlns:a16="http://schemas.microsoft.com/office/drawing/2014/main" id="{3D9C3E25-A804-AB81-B287-0553496FDD3E}"/>
            </a:ext>
          </a:extLst>
        </cdr:cNvPr>
        <cdr:cNvSpPr txBox="1"/>
      </cdr:nvSpPr>
      <cdr:spPr>
        <a:xfrm xmlns:a="http://schemas.openxmlformats.org/drawingml/2006/main">
          <a:off x="2978507" y="199866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22.81</a:t>
          </a:r>
        </a:p>
      </cdr:txBody>
    </cdr:sp>
  </cdr:relSizeAnchor>
  <cdr:relSizeAnchor xmlns:cdr="http://schemas.openxmlformats.org/drawingml/2006/chartDrawing">
    <cdr:from>
      <cdr:x>0.62112</cdr:x>
      <cdr:y>0.54126</cdr:y>
    </cdr:from>
    <cdr:to>
      <cdr:x>0.69111</cdr:x>
      <cdr:y>0.61055</cdr:y>
    </cdr:to>
    <cdr:sp macro="" textlink="">
      <cdr:nvSpPr>
        <cdr:cNvPr id="13" name="TextBox 5">
          <a:extLst xmlns:a="http://schemas.openxmlformats.org/drawingml/2006/main">
            <a:ext uri="{FF2B5EF4-FFF2-40B4-BE49-F238E27FC236}">
              <a16:creationId xmlns:a16="http://schemas.microsoft.com/office/drawing/2014/main" id="{3D9C3E25-A804-AB81-B287-0553496FDD3E}"/>
            </a:ext>
          </a:extLst>
        </cdr:cNvPr>
        <cdr:cNvSpPr txBox="1"/>
      </cdr:nvSpPr>
      <cdr:spPr>
        <a:xfrm xmlns:a="http://schemas.openxmlformats.org/drawingml/2006/main">
          <a:off x="4842387" y="2163579"/>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19.30</a:t>
          </a:r>
        </a:p>
      </cdr:txBody>
    </cdr:sp>
  </cdr:relSizeAnchor>
  <cdr:relSizeAnchor xmlns:cdr="http://schemas.openxmlformats.org/drawingml/2006/chartDrawing">
    <cdr:from>
      <cdr:x>0.85237</cdr:x>
      <cdr:y>0.72153</cdr:y>
    </cdr:from>
    <cdr:to>
      <cdr:x>0.92237</cdr:x>
      <cdr:y>0.79083</cdr:y>
    </cdr:to>
    <cdr:sp macro="" textlink="">
      <cdr:nvSpPr>
        <cdr:cNvPr id="14" name="TextBox 5">
          <a:extLst xmlns:a="http://schemas.openxmlformats.org/drawingml/2006/main">
            <a:ext uri="{FF2B5EF4-FFF2-40B4-BE49-F238E27FC236}">
              <a16:creationId xmlns:a16="http://schemas.microsoft.com/office/drawing/2014/main" id="{3D9C3E25-A804-AB81-B287-0553496FDD3E}"/>
            </a:ext>
          </a:extLst>
        </cdr:cNvPr>
        <cdr:cNvSpPr txBox="1"/>
      </cdr:nvSpPr>
      <cdr:spPr>
        <a:xfrm xmlns:a="http://schemas.openxmlformats.org/drawingml/2006/main">
          <a:off x="6645274" y="2884200"/>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3.51</a:t>
          </a:r>
        </a:p>
      </cdr:txBody>
    </cdr:sp>
  </cdr:relSizeAnchor>
  <cdr:relSizeAnchor xmlns:cdr="http://schemas.openxmlformats.org/drawingml/2006/chartDrawing">
    <cdr:from>
      <cdr:x>0.202</cdr:x>
      <cdr:y>0.30967</cdr:y>
    </cdr:from>
    <cdr:to>
      <cdr:x>0.27199</cdr:x>
      <cdr:y>0.37897</cdr:y>
    </cdr:to>
    <cdr:sp macro="" textlink="">
      <cdr:nvSpPr>
        <cdr:cNvPr id="15" name="TextBox 5">
          <a:extLst xmlns:a="http://schemas.openxmlformats.org/drawingml/2006/main">
            <a:ext uri="{FF2B5EF4-FFF2-40B4-BE49-F238E27FC236}">
              <a16:creationId xmlns:a16="http://schemas.microsoft.com/office/drawing/2014/main" id="{CB7163FF-E5CC-3B62-D085-6DC7A336118F}"/>
            </a:ext>
          </a:extLst>
        </cdr:cNvPr>
        <cdr:cNvSpPr txBox="1"/>
      </cdr:nvSpPr>
      <cdr:spPr>
        <a:xfrm xmlns:a="http://schemas.openxmlformats.org/drawingml/2006/main">
          <a:off x="1574800" y="123786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38.60</a:t>
          </a:r>
        </a:p>
      </cdr:txBody>
    </cdr:sp>
  </cdr:relSizeAnchor>
  <cdr:relSizeAnchor xmlns:cdr="http://schemas.openxmlformats.org/drawingml/2006/chartDrawing">
    <cdr:from>
      <cdr:x>0.43001</cdr:x>
      <cdr:y>0.19054</cdr:y>
    </cdr:from>
    <cdr:to>
      <cdr:x>0.5</cdr:x>
      <cdr:y>0.25984</cdr:y>
    </cdr:to>
    <cdr:sp macro="" textlink="">
      <cdr:nvSpPr>
        <cdr:cNvPr id="16" name="TextBox 5">
          <a:extLst xmlns:a="http://schemas.openxmlformats.org/drawingml/2006/main">
            <a:ext uri="{FF2B5EF4-FFF2-40B4-BE49-F238E27FC236}">
              <a16:creationId xmlns:a16="http://schemas.microsoft.com/office/drawing/2014/main" id="{FBDA84C8-2C6F-FA73-3CCA-181C61E7D538}"/>
            </a:ext>
          </a:extLst>
        </cdr:cNvPr>
        <cdr:cNvSpPr txBox="1"/>
      </cdr:nvSpPr>
      <cdr:spPr>
        <a:xfrm xmlns:a="http://schemas.openxmlformats.org/drawingml/2006/main">
          <a:off x="3352415" y="761646"/>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50.88</a:t>
          </a:r>
        </a:p>
      </cdr:txBody>
    </cdr:sp>
  </cdr:relSizeAnchor>
  <cdr:relSizeAnchor xmlns:cdr="http://schemas.openxmlformats.org/drawingml/2006/chartDrawing">
    <cdr:from>
      <cdr:x>0.66631</cdr:x>
      <cdr:y>0.64337</cdr:y>
    </cdr:from>
    <cdr:to>
      <cdr:x>0.73631</cdr:x>
      <cdr:y>0.71267</cdr:y>
    </cdr:to>
    <cdr:sp macro="" textlink="">
      <cdr:nvSpPr>
        <cdr:cNvPr id="17" name="TextBox 5">
          <a:extLst xmlns:a="http://schemas.openxmlformats.org/drawingml/2006/main">
            <a:ext uri="{FF2B5EF4-FFF2-40B4-BE49-F238E27FC236}">
              <a16:creationId xmlns:a16="http://schemas.microsoft.com/office/drawing/2014/main" id="{FBDA84C8-2C6F-FA73-3CCA-181C61E7D538}"/>
            </a:ext>
          </a:extLst>
        </cdr:cNvPr>
        <cdr:cNvSpPr txBox="1"/>
      </cdr:nvSpPr>
      <cdr:spPr>
        <a:xfrm xmlns:a="http://schemas.openxmlformats.org/drawingml/2006/main">
          <a:off x="5194710" y="2571771"/>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10.53</a:t>
          </a:r>
        </a:p>
      </cdr:txBody>
    </cdr:sp>
  </cdr:relSizeAnchor>
</c:userShapes>
</file>

<file path=ppt/drawings/drawing9.xml><?xml version="1.0" encoding="utf-8"?>
<c:userShapes xmlns:c="http://schemas.openxmlformats.org/drawingml/2006/chart">
  <cdr:relSizeAnchor xmlns:cdr="http://schemas.openxmlformats.org/drawingml/2006/chartDrawing">
    <cdr:from>
      <cdr:x>0.10005</cdr:x>
      <cdr:y>0.15076</cdr:y>
    </cdr:from>
    <cdr:to>
      <cdr:x>0.17005</cdr:x>
      <cdr:y>0.22006</cdr:y>
    </cdr:to>
    <cdr:sp macro="" textlink="">
      <cdr:nvSpPr>
        <cdr:cNvPr id="3" name="TextBox 5">
          <a:extLst xmlns:a="http://schemas.openxmlformats.org/drawingml/2006/main">
            <a:ext uri="{FF2B5EF4-FFF2-40B4-BE49-F238E27FC236}">
              <a16:creationId xmlns:a16="http://schemas.microsoft.com/office/drawing/2014/main" id="{B19318F1-D115-0262-2CC3-0E3D742BFA9E}"/>
            </a:ext>
          </a:extLst>
        </cdr:cNvPr>
        <cdr:cNvSpPr txBox="1"/>
      </cdr:nvSpPr>
      <cdr:spPr>
        <a:xfrm xmlns:a="http://schemas.openxmlformats.org/drawingml/2006/main">
          <a:off x="780027" y="602643"/>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25.95</a:t>
          </a:r>
        </a:p>
      </cdr:txBody>
    </cdr:sp>
  </cdr:relSizeAnchor>
  <cdr:relSizeAnchor xmlns:cdr="http://schemas.openxmlformats.org/drawingml/2006/chartDrawing">
    <cdr:from>
      <cdr:x>0.48967</cdr:x>
      <cdr:y>0.46535</cdr:y>
    </cdr:from>
    <cdr:to>
      <cdr:x>0.55967</cdr:x>
      <cdr:y>0.53465</cdr:y>
    </cdr:to>
    <cdr:sp macro="" textlink="">
      <cdr:nvSpPr>
        <cdr:cNvPr id="4" name="TextBox 5">
          <a:extLst xmlns:a="http://schemas.openxmlformats.org/drawingml/2006/main">
            <a:ext uri="{FF2B5EF4-FFF2-40B4-BE49-F238E27FC236}">
              <a16:creationId xmlns:a16="http://schemas.microsoft.com/office/drawing/2014/main" id="{C1F3D9BC-366E-1FE3-2503-7A895643FFAF}"/>
            </a:ext>
          </a:extLst>
        </cdr:cNvPr>
        <cdr:cNvSpPr txBox="1"/>
      </cdr:nvSpPr>
      <cdr:spPr>
        <a:xfrm xmlns:a="http://schemas.openxmlformats.org/drawingml/2006/main">
          <a:off x="3817610" y="186016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12.38</a:t>
          </a:r>
        </a:p>
      </cdr:txBody>
    </cdr:sp>
  </cdr:relSizeAnchor>
  <cdr:relSizeAnchor xmlns:cdr="http://schemas.openxmlformats.org/drawingml/2006/chartDrawing">
    <cdr:from>
      <cdr:x>0.41968</cdr:x>
      <cdr:y>0.16695</cdr:y>
    </cdr:from>
    <cdr:to>
      <cdr:x>0.48967</cdr:x>
      <cdr:y>0.23624</cdr:y>
    </cdr:to>
    <cdr:sp macro="" textlink="">
      <cdr:nvSpPr>
        <cdr:cNvPr id="5" name="TextBox 5">
          <a:extLst xmlns:a="http://schemas.openxmlformats.org/drawingml/2006/main">
            <a:ext uri="{FF2B5EF4-FFF2-40B4-BE49-F238E27FC236}">
              <a16:creationId xmlns:a16="http://schemas.microsoft.com/office/drawing/2014/main" id="{C1F3D9BC-366E-1FE3-2503-7A895643FFAF}"/>
            </a:ext>
          </a:extLst>
        </cdr:cNvPr>
        <cdr:cNvSpPr txBox="1"/>
      </cdr:nvSpPr>
      <cdr:spPr>
        <a:xfrm xmlns:a="http://schemas.openxmlformats.org/drawingml/2006/main">
          <a:off x="3271919" y="66734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25.71</a:t>
          </a:r>
        </a:p>
      </cdr:txBody>
    </cdr:sp>
  </cdr:relSizeAnchor>
  <cdr:relSizeAnchor xmlns:cdr="http://schemas.openxmlformats.org/drawingml/2006/chartDrawing">
    <cdr:from>
      <cdr:x>0.2371</cdr:x>
      <cdr:y>0.4124</cdr:y>
    </cdr:from>
    <cdr:to>
      <cdr:x>0.30709</cdr:x>
      <cdr:y>0.48169</cdr:y>
    </cdr:to>
    <cdr:sp macro="" textlink="">
      <cdr:nvSpPr>
        <cdr:cNvPr id="6" name="TextBox 5">
          <a:extLst xmlns:a="http://schemas.openxmlformats.org/drawingml/2006/main">
            <a:ext uri="{FF2B5EF4-FFF2-40B4-BE49-F238E27FC236}">
              <a16:creationId xmlns:a16="http://schemas.microsoft.com/office/drawing/2014/main" id="{C1F3D9BC-366E-1FE3-2503-7A895643FFAF}"/>
            </a:ext>
          </a:extLst>
        </cdr:cNvPr>
        <cdr:cNvSpPr txBox="1"/>
      </cdr:nvSpPr>
      <cdr:spPr>
        <a:xfrm xmlns:a="http://schemas.openxmlformats.org/drawingml/2006/main">
          <a:off x="1848466" y="1648492"/>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15.09</a:t>
          </a:r>
        </a:p>
      </cdr:txBody>
    </cdr:sp>
  </cdr:relSizeAnchor>
  <cdr:relSizeAnchor xmlns:cdr="http://schemas.openxmlformats.org/drawingml/2006/chartDrawing">
    <cdr:from>
      <cdr:x>0.17089</cdr:x>
      <cdr:y>0.47786</cdr:y>
    </cdr:from>
    <cdr:to>
      <cdr:x>0.24088</cdr:x>
      <cdr:y>0.54715</cdr:y>
    </cdr:to>
    <cdr:sp macro="" textlink="">
      <cdr:nvSpPr>
        <cdr:cNvPr id="7" name="TextBox 5">
          <a:extLst xmlns:a="http://schemas.openxmlformats.org/drawingml/2006/main">
            <a:ext uri="{FF2B5EF4-FFF2-40B4-BE49-F238E27FC236}">
              <a16:creationId xmlns:a16="http://schemas.microsoft.com/office/drawing/2014/main" id="{C1F3D9BC-366E-1FE3-2503-7A895643FFAF}"/>
            </a:ext>
          </a:extLst>
        </cdr:cNvPr>
        <cdr:cNvSpPr txBox="1"/>
      </cdr:nvSpPr>
      <cdr:spPr>
        <a:xfrm xmlns:a="http://schemas.openxmlformats.org/drawingml/2006/main">
          <a:off x="1332272" y="1910155"/>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12.03</a:t>
          </a:r>
        </a:p>
      </cdr:txBody>
    </cdr:sp>
  </cdr:relSizeAnchor>
  <cdr:relSizeAnchor xmlns:cdr="http://schemas.openxmlformats.org/drawingml/2006/chartDrawing">
    <cdr:from>
      <cdr:x>0.55113</cdr:x>
      <cdr:y>0.27517</cdr:y>
    </cdr:from>
    <cdr:to>
      <cdr:x>0.62112</cdr:x>
      <cdr:y>0.34446</cdr:y>
    </cdr:to>
    <cdr:sp macro="" textlink="">
      <cdr:nvSpPr>
        <cdr:cNvPr id="8" name="TextBox 5">
          <a:extLst xmlns:a="http://schemas.openxmlformats.org/drawingml/2006/main">
            <a:ext uri="{FF2B5EF4-FFF2-40B4-BE49-F238E27FC236}">
              <a16:creationId xmlns:a16="http://schemas.microsoft.com/office/drawing/2014/main" id="{291247A3-AF25-84E8-17BE-FB4C4766DAD5}"/>
            </a:ext>
          </a:extLst>
        </cdr:cNvPr>
        <cdr:cNvSpPr txBox="1"/>
      </cdr:nvSpPr>
      <cdr:spPr>
        <a:xfrm xmlns:a="http://schemas.openxmlformats.org/drawingml/2006/main">
          <a:off x="4296698" y="1099934"/>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21.05</a:t>
          </a:r>
        </a:p>
      </cdr:txBody>
    </cdr:sp>
  </cdr:relSizeAnchor>
  <cdr:relSizeAnchor xmlns:cdr="http://schemas.openxmlformats.org/drawingml/2006/chartDrawing">
    <cdr:from>
      <cdr:x>0.71949</cdr:x>
      <cdr:y>0.64311</cdr:y>
    </cdr:from>
    <cdr:to>
      <cdr:x>0.78949</cdr:x>
      <cdr:y>0.71241</cdr:y>
    </cdr:to>
    <cdr:sp macro="" textlink="">
      <cdr:nvSpPr>
        <cdr:cNvPr id="9" name="TextBox 5">
          <a:extLst xmlns:a="http://schemas.openxmlformats.org/drawingml/2006/main">
            <a:ext uri="{FF2B5EF4-FFF2-40B4-BE49-F238E27FC236}">
              <a16:creationId xmlns:a16="http://schemas.microsoft.com/office/drawing/2014/main" id="{957D0084-36F0-7AB7-92B6-AA7045B852B6}"/>
            </a:ext>
          </a:extLst>
        </cdr:cNvPr>
        <cdr:cNvSpPr txBox="1"/>
      </cdr:nvSpPr>
      <cdr:spPr>
        <a:xfrm xmlns:a="http://schemas.openxmlformats.org/drawingml/2006/main">
          <a:off x="5609304" y="2570733"/>
          <a:ext cx="545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5.26</a:t>
          </a:r>
        </a:p>
      </cdr:txBody>
    </cdr:sp>
  </cdr:relSizeAnchor>
  <cdr:relSizeAnchor xmlns:cdr="http://schemas.openxmlformats.org/drawingml/2006/chartDrawing">
    <cdr:from>
      <cdr:x>0.00652</cdr:x>
      <cdr:y>0.91261</cdr:y>
    </cdr:from>
    <cdr:to>
      <cdr:x>0.29238</cdr:x>
      <cdr:y>0.97421</cdr:y>
    </cdr:to>
    <cdr:sp macro="" textlink="">
      <cdr:nvSpPr>
        <cdr:cNvPr id="10" name="TextBox 1">
          <a:extLst xmlns:a="http://schemas.openxmlformats.org/drawingml/2006/main">
            <a:ext uri="{FF2B5EF4-FFF2-40B4-BE49-F238E27FC236}">
              <a16:creationId xmlns:a16="http://schemas.microsoft.com/office/drawing/2014/main" id="{2646F181-91EA-599B-DE77-EAFC4BB49A41}"/>
            </a:ext>
          </a:extLst>
        </cdr:cNvPr>
        <cdr:cNvSpPr txBox="1"/>
      </cdr:nvSpPr>
      <cdr:spPr>
        <a:xfrm xmlns:a="http://schemas.openxmlformats.org/drawingml/2006/main">
          <a:off x="50800" y="3648015"/>
          <a:ext cx="2228644"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00" b="1" dirty="0">
              <a:solidFill>
                <a:schemeClr val="bg1"/>
              </a:solidFill>
              <a:highlight>
                <a:srgbClr val="C0C0C0"/>
              </a:highlight>
              <a:latin typeface="Times New Roman" panose="02020603050405020304" pitchFamily="18" charset="0"/>
              <a:cs typeface="Times New Roman" panose="02020603050405020304" pitchFamily="18" charset="0"/>
            </a:rPr>
            <a:t>EOG Subgroups Assessment Levels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61A65-4A9A-C448-8EA1-4AF5D895E186}" type="datetimeFigureOut">
              <a:rPr lang="en-US" smtClean="0"/>
              <a:t>9/11/25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A6B0A-0ECD-474E-B008-D4CCF6C07BD1}" type="slidenum">
              <a:rPr lang="en-US" smtClean="0"/>
              <a:t>‹#›</a:t>
            </a:fld>
            <a:endParaRPr lang="en-US" dirty="0"/>
          </a:p>
        </p:txBody>
      </p:sp>
    </p:spTree>
    <p:extLst>
      <p:ext uri="{BB962C8B-B14F-4D97-AF65-F5344CB8AC3E}">
        <p14:creationId xmlns:p14="http://schemas.microsoft.com/office/powerpoint/2010/main" val="2420970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Chattahoochee Hills Charter School is a K-8 charter school data will be separated into two subsections- Elementary and Middle. Some data may account for the whole school.</a:t>
            </a:r>
          </a:p>
        </p:txBody>
      </p:sp>
      <p:sp>
        <p:nvSpPr>
          <p:cNvPr id="4" name="Slide Number Placeholder 3"/>
          <p:cNvSpPr>
            <a:spLocks noGrp="1"/>
          </p:cNvSpPr>
          <p:nvPr>
            <p:ph type="sldNum" sz="quarter" idx="5"/>
          </p:nvPr>
        </p:nvSpPr>
        <p:spPr/>
        <p:txBody>
          <a:bodyPr/>
          <a:lstStyle/>
          <a:p>
            <a:fld id="{8BEA6B0A-0ECD-474E-B008-D4CCF6C07BD1}" type="slidenum">
              <a:rPr lang="en-US" smtClean="0"/>
              <a:t>2</a:t>
            </a:fld>
            <a:endParaRPr lang="en-US" dirty="0"/>
          </a:p>
        </p:txBody>
      </p:sp>
    </p:spTree>
    <p:extLst>
      <p:ext uri="{BB962C8B-B14F-4D97-AF65-F5344CB8AC3E}">
        <p14:creationId xmlns:p14="http://schemas.microsoft.com/office/powerpoint/2010/main" val="111399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a:t>9/11/25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a:t>9/11/25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a:t>9/11/25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a:t>9/11/25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a:t>9/11/25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a:t>9/11/25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a:t>9/11/25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a:t>9/11/25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a:t>9/11/25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a:t>9/11/25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a:t>9/11/25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a:t>9/11/25</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aawards.gosa.ga.gov/analytics/saw.dll?dashboard" TargetMode="Externa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crpi.gadoe.org/Reports/Views/Shared/_Layout.html" TargetMode="Externa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crpi.gadoe.org/Reports/Views/Shared/_Layout.html" TargetMode="Externa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crpi.gadoe.org/Reports/Views/Shared/_Layout.html" TargetMode="Externa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crpi.gadoe.org/Reports/Views/Shared/_Layout.html" TargetMode="Externa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crpi.gadoe.org/Reports/Views/Shared/_Layout.html" TargetMode="Externa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crpi.gadoe.org/Reports/Views/Shared/_Layout.html" TargetMode="Externa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crpi.gadoe.org/Reports/Views/Shared/_Layout.html" TargetMode="Externa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crpi.gadoe.org/Reports/Views/Shared/_Layout.html" TargetMode="Externa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crpi.gadoe.org/Reports/Views/Shared/_Layout.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gaawards.gosa.ga.gov/analytics/saw.dll?dashboar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aawards.gosa.ga.gov/analytics/saw.dll?dashboard"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aawards.gosa.ga.gov/analytics/saw.dll?dashboard"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aawards.gosa.ga.gov/analytics/saw.dll?dashboard"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aawards.gosa.ga.gov/analytics/saw.dll?dashboard"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D3A9-8714-D524-353C-914363DA5D24}"/>
              </a:ext>
            </a:extLst>
          </p:cNvPr>
          <p:cNvSpPr>
            <a:spLocks noGrp="1"/>
          </p:cNvSpPr>
          <p:nvPr>
            <p:ph type="ctrTitle"/>
          </p:nvPr>
        </p:nvSpPr>
        <p:spPr>
          <a:xfrm>
            <a:off x="2509042" y="1201911"/>
            <a:ext cx="6991879" cy="1866445"/>
          </a:xfrm>
        </p:spPr>
        <p:txBody>
          <a:bodyPr>
            <a:noAutofit/>
          </a:bodyPr>
          <a:lstStyle/>
          <a:p>
            <a:pPr algn="l"/>
            <a:r>
              <a:rPr lang="en-US" sz="4000" dirty="0"/>
              <a:t>Comprehensive Data Profile</a:t>
            </a:r>
            <a:br>
              <a:rPr lang="en-US" sz="4000" dirty="0"/>
            </a:br>
            <a:r>
              <a:rPr lang="en-US" sz="4000" dirty="0"/>
              <a:t>(30-60 Day Improvement Plan)</a:t>
            </a:r>
          </a:p>
        </p:txBody>
      </p:sp>
      <p:sp>
        <p:nvSpPr>
          <p:cNvPr id="3" name="Subtitle 2">
            <a:extLst>
              <a:ext uri="{FF2B5EF4-FFF2-40B4-BE49-F238E27FC236}">
                <a16:creationId xmlns:a16="http://schemas.microsoft.com/office/drawing/2014/main" id="{6A22355B-FE8E-AFC8-597C-5D92439D492A}"/>
              </a:ext>
            </a:extLst>
          </p:cNvPr>
          <p:cNvSpPr>
            <a:spLocks noGrp="1"/>
          </p:cNvSpPr>
          <p:nvPr>
            <p:ph type="subTitle" idx="1"/>
          </p:nvPr>
        </p:nvSpPr>
        <p:spPr>
          <a:xfrm>
            <a:off x="2691079" y="3068356"/>
            <a:ext cx="5850731" cy="1160213"/>
          </a:xfrm>
        </p:spPr>
        <p:txBody>
          <a:bodyPr/>
          <a:lstStyle/>
          <a:p>
            <a:r>
              <a:rPr lang="en-US" dirty="0"/>
              <a:t>Chattahoochee Hill Charter School</a:t>
            </a:r>
          </a:p>
        </p:txBody>
      </p:sp>
    </p:spTree>
    <p:extLst>
      <p:ext uri="{BB962C8B-B14F-4D97-AF65-F5344CB8AC3E}">
        <p14:creationId xmlns:p14="http://schemas.microsoft.com/office/powerpoint/2010/main" val="212071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60ED-E4E0-9EE1-944C-276CBD0431E8}"/>
              </a:ext>
            </a:extLst>
          </p:cNvPr>
          <p:cNvSpPr>
            <a:spLocks noGrp="1"/>
          </p:cNvSpPr>
          <p:nvPr>
            <p:ph type="title"/>
          </p:nvPr>
        </p:nvSpPr>
        <p:spPr>
          <a:xfrm>
            <a:off x="2611808" y="483592"/>
            <a:ext cx="7958331" cy="133046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Elementary ELA EOG for CHCS, District, State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(Proficient and Distinguished)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2023-24</a:t>
            </a:r>
          </a:p>
        </p:txBody>
      </p:sp>
      <p:graphicFrame>
        <p:nvGraphicFramePr>
          <p:cNvPr id="4" name="Content Placeholder 3">
            <a:extLst>
              <a:ext uri="{FF2B5EF4-FFF2-40B4-BE49-F238E27FC236}">
                <a16:creationId xmlns:a16="http://schemas.microsoft.com/office/drawing/2014/main" id="{701AB9D4-36CE-AAEE-D6BA-31312962877D}"/>
              </a:ext>
            </a:extLst>
          </p:cNvPr>
          <p:cNvGraphicFramePr>
            <a:graphicFrameLocks noGrp="1"/>
          </p:cNvGraphicFramePr>
          <p:nvPr>
            <p:ph idx="1"/>
            <p:extLst>
              <p:ext uri="{D42A27DB-BD31-4B8C-83A1-F6EECF244321}">
                <p14:modId xmlns:p14="http://schemas.microsoft.com/office/powerpoint/2010/main" val="2717891241"/>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74693D8-79A5-A732-FE55-07B6B8D74678}"/>
              </a:ext>
            </a:extLst>
          </p:cNvPr>
          <p:cNvSpPr txBox="1"/>
          <p:nvPr/>
        </p:nvSpPr>
        <p:spPr>
          <a:xfrm rot="16200000">
            <a:off x="1197219" y="3762093"/>
            <a:ext cx="2521401" cy="307777"/>
          </a:xfrm>
          <a:prstGeom prst="rect">
            <a:avLst/>
          </a:prstGeom>
          <a:noFill/>
        </p:spPr>
        <p:txBody>
          <a:bodyPr wrap="square" rtlCol="0">
            <a:spAutoFit/>
          </a:body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6" name="TextBox 5">
            <a:extLst>
              <a:ext uri="{FF2B5EF4-FFF2-40B4-BE49-F238E27FC236}">
                <a16:creationId xmlns:a16="http://schemas.microsoft.com/office/drawing/2014/main" id="{3FFEE8AF-6A44-3854-661B-26FBE7734736}"/>
              </a:ext>
            </a:extLst>
          </p:cNvPr>
          <p:cNvSpPr txBox="1"/>
          <p:nvPr/>
        </p:nvSpPr>
        <p:spPr>
          <a:xfrm>
            <a:off x="3908323" y="5742186"/>
            <a:ext cx="2079522" cy="307777"/>
          </a:xfrm>
          <a:prstGeom prst="rect">
            <a:avLst/>
          </a:prstGeom>
          <a:noFill/>
        </p:spPr>
        <p:txBody>
          <a:bodyPr wrap="square" rtlCol="0">
            <a:spAutoFit/>
          </a:bodyPr>
          <a:lstStyle/>
          <a:p>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EOG Assessment Levels</a:t>
            </a:r>
          </a:p>
        </p:txBody>
      </p:sp>
      <p:sp>
        <p:nvSpPr>
          <p:cNvPr id="7" name="TextBox 6">
            <a:extLst>
              <a:ext uri="{FF2B5EF4-FFF2-40B4-BE49-F238E27FC236}">
                <a16:creationId xmlns:a16="http://schemas.microsoft.com/office/drawing/2014/main" id="{77F263E8-F81A-F52B-CCAC-890660D79B34}"/>
              </a:ext>
            </a:extLst>
          </p:cNvPr>
          <p:cNvSpPr txBox="1"/>
          <p:nvPr/>
        </p:nvSpPr>
        <p:spPr>
          <a:xfrm>
            <a:off x="948493" y="6578360"/>
            <a:ext cx="9748684" cy="276999"/>
          </a:xfrm>
          <a:prstGeom prst="rect">
            <a:avLst/>
          </a:prstGeom>
          <a:noFill/>
        </p:spPr>
        <p:txBody>
          <a:bodyPr wrap="square" rtlCol="0">
            <a:spAutoFit/>
          </a:bodyPr>
          <a:lstStyle/>
          <a:p>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K-12 Public Schools Report Card.” Oracle Business Intelligence, </a:t>
            </a:r>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https://gaawards.gosa.ga.gov/analytics/saw.dll?dashboard</a:t>
            </a:r>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 </a:t>
            </a:r>
            <a:endParaRPr lang="en-US" sz="1200" dirty="0">
              <a:solidFill>
                <a:schemeClr val="bg1"/>
              </a:solidFill>
              <a:highlight>
                <a:srgbClr val="C0C0C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33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CDBA-E69A-3297-959F-96A72E61791D}"/>
              </a:ext>
            </a:extLst>
          </p:cNvPr>
          <p:cNvSpPr>
            <a:spLocks noGrp="1"/>
          </p:cNvSpPr>
          <p:nvPr>
            <p:ph type="title"/>
          </p:nvPr>
        </p:nvSpPr>
        <p:spPr>
          <a:xfrm>
            <a:off x="2611808" y="365604"/>
            <a:ext cx="7958331" cy="1300964"/>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Middle ELA EOG for CHCS, District, State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(Proficient and Distinguished)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2023-24</a:t>
            </a:r>
            <a:endParaRPr lang="en-US" dirty="0"/>
          </a:p>
        </p:txBody>
      </p:sp>
      <p:graphicFrame>
        <p:nvGraphicFramePr>
          <p:cNvPr id="4" name="Content Placeholder 3">
            <a:extLst>
              <a:ext uri="{FF2B5EF4-FFF2-40B4-BE49-F238E27FC236}">
                <a16:creationId xmlns:a16="http://schemas.microsoft.com/office/drawing/2014/main" id="{1F0E2236-BD8F-5F21-14D0-49BAC87A03E6}"/>
              </a:ext>
            </a:extLst>
          </p:cNvPr>
          <p:cNvGraphicFramePr>
            <a:graphicFrameLocks noGrp="1"/>
          </p:cNvGraphicFramePr>
          <p:nvPr>
            <p:ph idx="1"/>
            <p:extLst>
              <p:ext uri="{D42A27DB-BD31-4B8C-83A1-F6EECF244321}">
                <p14:modId xmlns:p14="http://schemas.microsoft.com/office/powerpoint/2010/main" val="710705224"/>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E9AA006-911D-0AF8-2AA2-DB421ADD9DB4}"/>
              </a:ext>
            </a:extLst>
          </p:cNvPr>
          <p:cNvSpPr txBox="1"/>
          <p:nvPr/>
        </p:nvSpPr>
        <p:spPr>
          <a:xfrm rot="16200000">
            <a:off x="1197219" y="3762093"/>
            <a:ext cx="2521401" cy="307777"/>
          </a:xfrm>
          <a:prstGeom prst="rect">
            <a:avLst/>
          </a:prstGeom>
          <a:noFill/>
        </p:spPr>
        <p:txBody>
          <a:bodyPr wrap="square" rtlCol="0">
            <a:spAutoFit/>
          </a:body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7" name="TextBox 6">
            <a:extLst>
              <a:ext uri="{FF2B5EF4-FFF2-40B4-BE49-F238E27FC236}">
                <a16:creationId xmlns:a16="http://schemas.microsoft.com/office/drawing/2014/main" id="{1AEAFBB2-E692-8398-C2AD-43A8059A8CFD}"/>
              </a:ext>
            </a:extLst>
          </p:cNvPr>
          <p:cNvSpPr txBox="1"/>
          <p:nvPr/>
        </p:nvSpPr>
        <p:spPr>
          <a:xfrm>
            <a:off x="1016822" y="6500865"/>
            <a:ext cx="10934546" cy="307777"/>
          </a:xfrm>
          <a:prstGeom prst="rect">
            <a:avLst/>
          </a:prstGeom>
          <a:noFill/>
        </p:spPr>
        <p:txBody>
          <a:bodyPr wrap="square" rtlCol="0">
            <a:spAutoFit/>
          </a:bodyPr>
          <a:lstStyle/>
          <a:p>
            <a:r>
              <a:rPr lang="en-US" sz="1400" dirty="0">
                <a:solidFill>
                  <a:schemeClr val="bg1"/>
                </a:solidFill>
                <a:highlight>
                  <a:srgbClr val="C0C0C0"/>
                </a:highlight>
              </a:rPr>
              <a:t>Data retrieved from: </a:t>
            </a:r>
            <a:r>
              <a:rPr lang="en-US" sz="1400" dirty="0">
                <a:solidFill>
                  <a:schemeClr val="bg1"/>
                </a:solidFill>
                <a:highlight>
                  <a:srgbClr val="C0C0C0"/>
                </a:highlight>
                <a:hlinkClick r:id="rId3">
                  <a:extLst>
                    <a:ext uri="{A12FA001-AC4F-418D-AE19-62706E023703}">
                      <ahyp:hlinkClr xmlns:ahyp="http://schemas.microsoft.com/office/drawing/2018/hyperlinkcolor" val="tx"/>
                    </a:ext>
                  </a:extLst>
                </a:hlinkClick>
              </a:rPr>
              <a:t>https://ccrpi.gadoe.org/Reports/Views/Shared/_Layout.html</a:t>
            </a:r>
            <a:r>
              <a:rPr lang="en-US" sz="1400" dirty="0">
                <a:solidFill>
                  <a:schemeClr val="bg1"/>
                </a:solidFill>
                <a:highlight>
                  <a:srgbClr val="C0C0C0"/>
                </a:highlight>
              </a:rPr>
              <a:t> </a:t>
            </a:r>
          </a:p>
        </p:txBody>
      </p:sp>
    </p:spTree>
    <p:extLst>
      <p:ext uri="{BB962C8B-B14F-4D97-AF65-F5344CB8AC3E}">
        <p14:creationId xmlns:p14="http://schemas.microsoft.com/office/powerpoint/2010/main" val="216923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ADA65-6641-8FD4-D303-D390A5FD7D6B}"/>
              </a:ext>
            </a:extLst>
          </p:cNvPr>
          <p:cNvSpPr>
            <a:spLocks noGrp="1"/>
          </p:cNvSpPr>
          <p:nvPr>
            <p:ph type="title"/>
          </p:nvPr>
        </p:nvSpPr>
        <p:spPr>
          <a:xfrm>
            <a:off x="2611808" y="387428"/>
            <a:ext cx="7958331" cy="127914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Elementary Math EOG for CHCS, District, State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(Proficient and Distinguished)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2023-24</a:t>
            </a:r>
            <a:endParaRPr lang="en-US" dirty="0"/>
          </a:p>
        </p:txBody>
      </p:sp>
      <p:graphicFrame>
        <p:nvGraphicFramePr>
          <p:cNvPr id="4" name="Content Placeholder 3">
            <a:extLst>
              <a:ext uri="{FF2B5EF4-FFF2-40B4-BE49-F238E27FC236}">
                <a16:creationId xmlns:a16="http://schemas.microsoft.com/office/drawing/2014/main" id="{01DAF0A3-D361-418B-06B5-52E0F0DEFAD4}"/>
              </a:ext>
            </a:extLst>
          </p:cNvPr>
          <p:cNvGraphicFramePr>
            <a:graphicFrameLocks noGrp="1"/>
          </p:cNvGraphicFramePr>
          <p:nvPr>
            <p:ph idx="1"/>
            <p:extLst>
              <p:ext uri="{D42A27DB-BD31-4B8C-83A1-F6EECF244321}">
                <p14:modId xmlns:p14="http://schemas.microsoft.com/office/powerpoint/2010/main" val="550319052"/>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3F9CD6D-F0FB-6151-81E8-EA133856A510}"/>
              </a:ext>
            </a:extLst>
          </p:cNvPr>
          <p:cNvSpPr txBox="1"/>
          <p:nvPr/>
        </p:nvSpPr>
        <p:spPr>
          <a:xfrm rot="16200000">
            <a:off x="1197219" y="3762093"/>
            <a:ext cx="2521401" cy="307777"/>
          </a:xfrm>
          <a:prstGeom prst="rect">
            <a:avLst/>
          </a:prstGeom>
          <a:noFill/>
        </p:spPr>
        <p:txBody>
          <a:bodyPr wrap="square" rtlCol="0">
            <a:spAutoFit/>
          </a:body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3" name="TextBox 2">
            <a:extLst>
              <a:ext uri="{FF2B5EF4-FFF2-40B4-BE49-F238E27FC236}">
                <a16:creationId xmlns:a16="http://schemas.microsoft.com/office/drawing/2014/main" id="{753826EA-14FB-00A8-6C16-876511E891FE}"/>
              </a:ext>
            </a:extLst>
          </p:cNvPr>
          <p:cNvSpPr txBox="1"/>
          <p:nvPr/>
        </p:nvSpPr>
        <p:spPr>
          <a:xfrm>
            <a:off x="1123700" y="6492396"/>
            <a:ext cx="10934546" cy="307777"/>
          </a:xfrm>
          <a:prstGeom prst="rect">
            <a:avLst/>
          </a:prstGeom>
          <a:noFill/>
        </p:spPr>
        <p:txBody>
          <a:bodyPr wrap="square" rtlCol="0">
            <a:spAutoFit/>
          </a:bodyPr>
          <a:lstStyle/>
          <a:p>
            <a:r>
              <a:rPr lang="en-US" sz="1400" dirty="0">
                <a:solidFill>
                  <a:schemeClr val="bg1"/>
                </a:solidFill>
                <a:highlight>
                  <a:srgbClr val="C0C0C0"/>
                </a:highlight>
              </a:rPr>
              <a:t>Data retrieved from: </a:t>
            </a:r>
            <a:r>
              <a:rPr lang="en-US" sz="1400" dirty="0">
                <a:solidFill>
                  <a:schemeClr val="bg1"/>
                </a:solidFill>
                <a:highlight>
                  <a:srgbClr val="C0C0C0"/>
                </a:highlight>
                <a:hlinkClick r:id="rId3">
                  <a:extLst>
                    <a:ext uri="{A12FA001-AC4F-418D-AE19-62706E023703}">
                      <ahyp:hlinkClr xmlns:ahyp="http://schemas.microsoft.com/office/drawing/2018/hyperlinkcolor" val="tx"/>
                    </a:ext>
                  </a:extLst>
                </a:hlinkClick>
              </a:rPr>
              <a:t>https://ccrpi.gadoe.org/Reports/Views/Shared/_Layout.html</a:t>
            </a:r>
            <a:r>
              <a:rPr lang="en-US" sz="1400" dirty="0">
                <a:solidFill>
                  <a:schemeClr val="bg1"/>
                </a:solidFill>
                <a:highlight>
                  <a:srgbClr val="C0C0C0"/>
                </a:highlight>
              </a:rPr>
              <a:t> </a:t>
            </a:r>
          </a:p>
        </p:txBody>
      </p:sp>
    </p:spTree>
    <p:extLst>
      <p:ext uri="{BB962C8B-B14F-4D97-AF65-F5344CB8AC3E}">
        <p14:creationId xmlns:p14="http://schemas.microsoft.com/office/powerpoint/2010/main" val="232055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EB27-F7CF-23D2-F960-34451B20499B}"/>
              </a:ext>
            </a:extLst>
          </p:cNvPr>
          <p:cNvSpPr>
            <a:spLocks noGrp="1"/>
          </p:cNvSpPr>
          <p:nvPr>
            <p:ph type="title"/>
          </p:nvPr>
        </p:nvSpPr>
        <p:spPr>
          <a:xfrm>
            <a:off x="2611808" y="468843"/>
            <a:ext cx="7958331" cy="124197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Middle Math EOG for CHCS, District, State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(Proficient and Distinguished)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2023-24</a:t>
            </a:r>
            <a:endParaRPr lang="en-US" dirty="0"/>
          </a:p>
        </p:txBody>
      </p:sp>
      <p:graphicFrame>
        <p:nvGraphicFramePr>
          <p:cNvPr id="5" name="Content Placeholder 4">
            <a:extLst>
              <a:ext uri="{FF2B5EF4-FFF2-40B4-BE49-F238E27FC236}">
                <a16:creationId xmlns:a16="http://schemas.microsoft.com/office/drawing/2014/main" id="{9AD1B66C-5567-B9C3-D029-8DC155A7F6EE}"/>
              </a:ext>
            </a:extLst>
          </p:cNvPr>
          <p:cNvGraphicFramePr>
            <a:graphicFrameLocks noGrp="1"/>
          </p:cNvGraphicFramePr>
          <p:nvPr>
            <p:ph idx="1"/>
            <p:extLst>
              <p:ext uri="{D42A27DB-BD31-4B8C-83A1-F6EECF244321}">
                <p14:modId xmlns:p14="http://schemas.microsoft.com/office/powerpoint/2010/main" val="2029557533"/>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983E31C-0118-D33D-8E54-F5ADE22CF7E5}"/>
              </a:ext>
            </a:extLst>
          </p:cNvPr>
          <p:cNvSpPr txBox="1"/>
          <p:nvPr/>
        </p:nvSpPr>
        <p:spPr>
          <a:xfrm rot="16200000">
            <a:off x="1197219" y="3762093"/>
            <a:ext cx="2521401" cy="307777"/>
          </a:xfrm>
          <a:prstGeom prst="rect">
            <a:avLst/>
          </a:prstGeom>
          <a:noFill/>
        </p:spPr>
        <p:txBody>
          <a:bodyPr wrap="square" rtlCol="0">
            <a:spAutoFit/>
          </a:body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3" name="TextBox 2">
            <a:extLst>
              <a:ext uri="{FF2B5EF4-FFF2-40B4-BE49-F238E27FC236}">
                <a16:creationId xmlns:a16="http://schemas.microsoft.com/office/drawing/2014/main" id="{0A3A2FC3-BACC-CF22-EA25-29DB1516D768}"/>
              </a:ext>
            </a:extLst>
          </p:cNvPr>
          <p:cNvSpPr txBox="1"/>
          <p:nvPr/>
        </p:nvSpPr>
        <p:spPr>
          <a:xfrm>
            <a:off x="1123700" y="6492396"/>
            <a:ext cx="10934546" cy="307777"/>
          </a:xfrm>
          <a:prstGeom prst="rect">
            <a:avLst/>
          </a:prstGeom>
          <a:noFill/>
        </p:spPr>
        <p:txBody>
          <a:bodyPr wrap="square" rtlCol="0">
            <a:spAutoFit/>
          </a:bodyPr>
          <a:lstStyle/>
          <a:p>
            <a:r>
              <a:rPr lang="en-US" sz="1400" dirty="0">
                <a:solidFill>
                  <a:schemeClr val="bg1"/>
                </a:solidFill>
                <a:highlight>
                  <a:srgbClr val="C0C0C0"/>
                </a:highlight>
              </a:rPr>
              <a:t>Data retrieved from: </a:t>
            </a:r>
            <a:r>
              <a:rPr lang="en-US" sz="1400" dirty="0">
                <a:solidFill>
                  <a:schemeClr val="bg1"/>
                </a:solidFill>
                <a:highlight>
                  <a:srgbClr val="C0C0C0"/>
                </a:highlight>
                <a:hlinkClick r:id="rId3">
                  <a:extLst>
                    <a:ext uri="{A12FA001-AC4F-418D-AE19-62706E023703}">
                      <ahyp:hlinkClr xmlns:ahyp="http://schemas.microsoft.com/office/drawing/2018/hyperlinkcolor" val="tx"/>
                    </a:ext>
                  </a:extLst>
                </a:hlinkClick>
              </a:rPr>
              <a:t>https://ccrpi.gadoe.org/Reports/Views/Shared/_Layout.html</a:t>
            </a:r>
            <a:r>
              <a:rPr lang="en-US" sz="1400" dirty="0">
                <a:solidFill>
                  <a:schemeClr val="bg1"/>
                </a:solidFill>
                <a:highlight>
                  <a:srgbClr val="C0C0C0"/>
                </a:highlight>
              </a:rPr>
              <a:t> </a:t>
            </a:r>
          </a:p>
        </p:txBody>
      </p:sp>
    </p:spTree>
    <p:extLst>
      <p:ext uri="{BB962C8B-B14F-4D97-AF65-F5344CB8AC3E}">
        <p14:creationId xmlns:p14="http://schemas.microsoft.com/office/powerpoint/2010/main" val="55983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DE1C-CE68-4397-40ED-8A0BC6A181B5}"/>
              </a:ext>
            </a:extLst>
          </p:cNvPr>
          <p:cNvSpPr>
            <a:spLocks noGrp="1"/>
          </p:cNvSpPr>
          <p:nvPr>
            <p:ph type="title"/>
          </p:nvPr>
        </p:nvSpPr>
        <p:spPr>
          <a:xfrm>
            <a:off x="2611808" y="454095"/>
            <a:ext cx="7958331" cy="1286215"/>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CHCS Elementary English Language Arts (ELA) EOG-All Students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2023-34</a:t>
            </a:r>
          </a:p>
        </p:txBody>
      </p:sp>
      <p:graphicFrame>
        <p:nvGraphicFramePr>
          <p:cNvPr id="4" name="Content Placeholder 3">
            <a:extLst>
              <a:ext uri="{FF2B5EF4-FFF2-40B4-BE49-F238E27FC236}">
                <a16:creationId xmlns:a16="http://schemas.microsoft.com/office/drawing/2014/main" id="{42F4B255-B22F-1D85-A1E2-F81AB3A883B3}"/>
              </a:ext>
            </a:extLst>
          </p:cNvPr>
          <p:cNvGraphicFramePr>
            <a:graphicFrameLocks noGrp="1"/>
          </p:cNvGraphicFramePr>
          <p:nvPr>
            <p:ph idx="1"/>
            <p:extLst>
              <p:ext uri="{D42A27DB-BD31-4B8C-83A1-F6EECF244321}">
                <p14:modId xmlns:p14="http://schemas.microsoft.com/office/powerpoint/2010/main" val="305681617"/>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273F1F0-0E90-E086-DD5C-D6690739673F}"/>
              </a:ext>
            </a:extLst>
          </p:cNvPr>
          <p:cNvSpPr txBox="1"/>
          <p:nvPr/>
        </p:nvSpPr>
        <p:spPr>
          <a:xfrm rot="16200000">
            <a:off x="1197219" y="3762093"/>
            <a:ext cx="2521401" cy="307777"/>
          </a:xfrm>
          <a:prstGeom prst="rect">
            <a:avLst/>
          </a:prstGeom>
          <a:noFill/>
        </p:spPr>
        <p:txBody>
          <a:bodyPr wrap="square" rtlCol="0">
            <a:spAutoFit/>
          </a:body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6" name="TextBox 5">
            <a:extLst>
              <a:ext uri="{FF2B5EF4-FFF2-40B4-BE49-F238E27FC236}">
                <a16:creationId xmlns:a16="http://schemas.microsoft.com/office/drawing/2014/main" id="{F1E8C9EF-7F82-C995-025E-C2589ADCC705}"/>
              </a:ext>
            </a:extLst>
          </p:cNvPr>
          <p:cNvSpPr txBox="1"/>
          <p:nvPr/>
        </p:nvSpPr>
        <p:spPr>
          <a:xfrm>
            <a:off x="3333136" y="3774301"/>
            <a:ext cx="545691" cy="276999"/>
          </a:xfrm>
          <a:prstGeom prst="rect">
            <a:avLst/>
          </a:prstGeom>
          <a:noFill/>
        </p:spPr>
        <p:txBody>
          <a:bodyPr wrap="square" rtlCol="0">
            <a:spAutoFit/>
          </a:bodyPr>
          <a:lstStyle/>
          <a:p>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34.86</a:t>
            </a:r>
          </a:p>
        </p:txBody>
      </p:sp>
      <p:sp>
        <p:nvSpPr>
          <p:cNvPr id="7" name="TextBox 6">
            <a:extLst>
              <a:ext uri="{FF2B5EF4-FFF2-40B4-BE49-F238E27FC236}">
                <a16:creationId xmlns:a16="http://schemas.microsoft.com/office/drawing/2014/main" id="{1F31196C-24A8-B822-754B-D1C15FBB4E4C}"/>
              </a:ext>
            </a:extLst>
          </p:cNvPr>
          <p:cNvSpPr txBox="1"/>
          <p:nvPr/>
        </p:nvSpPr>
        <p:spPr>
          <a:xfrm>
            <a:off x="5255343" y="3610782"/>
            <a:ext cx="545691" cy="276999"/>
          </a:xfrm>
          <a:prstGeom prst="rect">
            <a:avLst/>
          </a:prstGeom>
          <a:noFill/>
        </p:spPr>
        <p:txBody>
          <a:bodyPr wrap="square" rtlCol="0">
            <a:spAutoFit/>
          </a:bodyPr>
          <a:lstStyle/>
          <a:p>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38.86</a:t>
            </a:r>
          </a:p>
        </p:txBody>
      </p:sp>
      <p:sp>
        <p:nvSpPr>
          <p:cNvPr id="8" name="TextBox 7">
            <a:extLst>
              <a:ext uri="{FF2B5EF4-FFF2-40B4-BE49-F238E27FC236}">
                <a16:creationId xmlns:a16="http://schemas.microsoft.com/office/drawing/2014/main" id="{08EFFC1C-3593-8DC8-C81A-509DD75CA307}"/>
              </a:ext>
            </a:extLst>
          </p:cNvPr>
          <p:cNvSpPr txBox="1"/>
          <p:nvPr/>
        </p:nvSpPr>
        <p:spPr>
          <a:xfrm>
            <a:off x="7039897" y="4177424"/>
            <a:ext cx="545691" cy="276999"/>
          </a:xfrm>
          <a:prstGeom prst="rect">
            <a:avLst/>
          </a:prstGeom>
          <a:noFill/>
        </p:spPr>
        <p:txBody>
          <a:bodyPr wrap="square" rtlCol="0">
            <a:spAutoFit/>
          </a:bodyPr>
          <a:lstStyle/>
          <a:p>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24.57</a:t>
            </a:r>
          </a:p>
        </p:txBody>
      </p:sp>
      <p:sp>
        <p:nvSpPr>
          <p:cNvPr id="9" name="TextBox 8">
            <a:extLst>
              <a:ext uri="{FF2B5EF4-FFF2-40B4-BE49-F238E27FC236}">
                <a16:creationId xmlns:a16="http://schemas.microsoft.com/office/drawing/2014/main" id="{BA216C19-DC10-D9C2-96EB-FA278399A87E}"/>
              </a:ext>
            </a:extLst>
          </p:cNvPr>
          <p:cNvSpPr txBox="1"/>
          <p:nvPr/>
        </p:nvSpPr>
        <p:spPr>
          <a:xfrm>
            <a:off x="8843450" y="5038182"/>
            <a:ext cx="545691" cy="276999"/>
          </a:xfrm>
          <a:prstGeom prst="rect">
            <a:avLst/>
          </a:prstGeom>
          <a:noFill/>
        </p:spPr>
        <p:txBody>
          <a:bodyPr wrap="square" rtlCol="0">
            <a:spAutoFit/>
          </a:bodyPr>
          <a:lstStyle/>
          <a:p>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1.71</a:t>
            </a:r>
          </a:p>
        </p:txBody>
      </p:sp>
      <p:sp>
        <p:nvSpPr>
          <p:cNvPr id="10" name="TextBox 9">
            <a:extLst>
              <a:ext uri="{FF2B5EF4-FFF2-40B4-BE49-F238E27FC236}">
                <a16:creationId xmlns:a16="http://schemas.microsoft.com/office/drawing/2014/main" id="{57A705D3-E4E7-7466-DDB1-FE6D45C971DF}"/>
              </a:ext>
            </a:extLst>
          </p:cNvPr>
          <p:cNvSpPr txBox="1"/>
          <p:nvPr/>
        </p:nvSpPr>
        <p:spPr>
          <a:xfrm>
            <a:off x="3763299" y="3451702"/>
            <a:ext cx="545691" cy="276999"/>
          </a:xfrm>
          <a:prstGeom prst="rect">
            <a:avLst/>
          </a:prstGeom>
          <a:noFill/>
        </p:spPr>
        <p:txBody>
          <a:bodyPr wrap="square" rtlCol="0">
            <a:spAutoFit/>
          </a:bodyPr>
          <a:lstStyle/>
          <a:p>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41.71</a:t>
            </a:r>
          </a:p>
        </p:txBody>
      </p:sp>
      <p:sp>
        <p:nvSpPr>
          <p:cNvPr id="11" name="TextBox 10">
            <a:extLst>
              <a:ext uri="{FF2B5EF4-FFF2-40B4-BE49-F238E27FC236}">
                <a16:creationId xmlns:a16="http://schemas.microsoft.com/office/drawing/2014/main" id="{EF4363E9-9A5B-7A53-C9E1-871FD252BEAF}"/>
              </a:ext>
            </a:extLst>
          </p:cNvPr>
          <p:cNvSpPr txBox="1"/>
          <p:nvPr/>
        </p:nvSpPr>
        <p:spPr>
          <a:xfrm>
            <a:off x="5685506" y="3342738"/>
            <a:ext cx="545691" cy="276999"/>
          </a:xfrm>
          <a:prstGeom prst="rect">
            <a:avLst/>
          </a:prstGeom>
          <a:noFill/>
        </p:spPr>
        <p:txBody>
          <a:bodyPr wrap="square" rtlCol="0">
            <a:spAutoFit/>
          </a:bodyPr>
          <a:lstStyle/>
          <a:p>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44</a:t>
            </a:r>
          </a:p>
        </p:txBody>
      </p:sp>
      <p:sp>
        <p:nvSpPr>
          <p:cNvPr id="12" name="TextBox 11">
            <a:extLst>
              <a:ext uri="{FF2B5EF4-FFF2-40B4-BE49-F238E27FC236}">
                <a16:creationId xmlns:a16="http://schemas.microsoft.com/office/drawing/2014/main" id="{1B19B87B-88DC-0211-632C-6A4745A5F7F2}"/>
              </a:ext>
            </a:extLst>
          </p:cNvPr>
          <p:cNvSpPr txBox="1"/>
          <p:nvPr/>
        </p:nvSpPr>
        <p:spPr>
          <a:xfrm>
            <a:off x="7438104" y="4489752"/>
            <a:ext cx="545691" cy="276999"/>
          </a:xfrm>
          <a:prstGeom prst="rect">
            <a:avLst/>
          </a:prstGeom>
          <a:noFill/>
        </p:spPr>
        <p:txBody>
          <a:bodyPr wrap="square" rtlCol="0">
            <a:spAutoFit/>
          </a:bodyPr>
          <a:lstStyle/>
          <a:p>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13.14</a:t>
            </a:r>
          </a:p>
        </p:txBody>
      </p:sp>
      <p:sp>
        <p:nvSpPr>
          <p:cNvPr id="13" name="TextBox 12">
            <a:extLst>
              <a:ext uri="{FF2B5EF4-FFF2-40B4-BE49-F238E27FC236}">
                <a16:creationId xmlns:a16="http://schemas.microsoft.com/office/drawing/2014/main" id="{957946C6-D220-9CFA-DF73-A30B3B49F5DF}"/>
              </a:ext>
            </a:extLst>
          </p:cNvPr>
          <p:cNvSpPr txBox="1"/>
          <p:nvPr/>
        </p:nvSpPr>
        <p:spPr>
          <a:xfrm>
            <a:off x="9277849" y="5041812"/>
            <a:ext cx="545691" cy="276999"/>
          </a:xfrm>
          <a:prstGeom prst="rect">
            <a:avLst/>
          </a:prstGeom>
          <a:noFill/>
        </p:spPr>
        <p:txBody>
          <a:bodyPr wrap="square" rtlCol="0">
            <a:spAutoFit/>
          </a:bodyPr>
          <a:lstStyle/>
          <a:p>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1.14</a:t>
            </a:r>
          </a:p>
        </p:txBody>
      </p:sp>
      <p:sp>
        <p:nvSpPr>
          <p:cNvPr id="14" name="TextBox 13">
            <a:extLst>
              <a:ext uri="{FF2B5EF4-FFF2-40B4-BE49-F238E27FC236}">
                <a16:creationId xmlns:a16="http://schemas.microsoft.com/office/drawing/2014/main" id="{A7DE880F-D052-34C2-AD07-02FA4B51029B}"/>
              </a:ext>
            </a:extLst>
          </p:cNvPr>
          <p:cNvSpPr txBox="1"/>
          <p:nvPr/>
        </p:nvSpPr>
        <p:spPr>
          <a:xfrm>
            <a:off x="4166421" y="2759868"/>
            <a:ext cx="545691" cy="276999"/>
          </a:xfrm>
          <a:prstGeom prst="rect">
            <a:avLst/>
          </a:prstGeom>
          <a:noFill/>
        </p:spPr>
        <p:txBody>
          <a:bodyPr wrap="square" rtlCol="0">
            <a:spAutoFit/>
          </a:bodyPr>
          <a:lstStyle/>
          <a:p>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59.02</a:t>
            </a:r>
          </a:p>
        </p:txBody>
      </p:sp>
      <p:sp>
        <p:nvSpPr>
          <p:cNvPr id="15" name="TextBox 14">
            <a:extLst>
              <a:ext uri="{FF2B5EF4-FFF2-40B4-BE49-F238E27FC236}">
                <a16:creationId xmlns:a16="http://schemas.microsoft.com/office/drawing/2014/main" id="{9A033E26-2661-F06F-0485-2834D43ABB74}"/>
              </a:ext>
            </a:extLst>
          </p:cNvPr>
          <p:cNvSpPr txBox="1"/>
          <p:nvPr/>
        </p:nvSpPr>
        <p:spPr>
          <a:xfrm>
            <a:off x="6083713" y="4051300"/>
            <a:ext cx="545691" cy="276999"/>
          </a:xfrm>
          <a:prstGeom prst="rect">
            <a:avLst/>
          </a:prstGeom>
          <a:noFill/>
        </p:spPr>
        <p:txBody>
          <a:bodyPr wrap="square" rtlCol="0">
            <a:spAutoFit/>
          </a:bodyPr>
          <a:lstStyle/>
          <a:p>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26.23</a:t>
            </a:r>
          </a:p>
        </p:txBody>
      </p:sp>
      <p:sp>
        <p:nvSpPr>
          <p:cNvPr id="16" name="TextBox 15">
            <a:extLst>
              <a:ext uri="{FF2B5EF4-FFF2-40B4-BE49-F238E27FC236}">
                <a16:creationId xmlns:a16="http://schemas.microsoft.com/office/drawing/2014/main" id="{ED1092AC-1F58-6705-CB20-806E3061BB1D}"/>
              </a:ext>
            </a:extLst>
          </p:cNvPr>
          <p:cNvSpPr txBox="1"/>
          <p:nvPr/>
        </p:nvSpPr>
        <p:spPr>
          <a:xfrm>
            <a:off x="7872503" y="4525081"/>
            <a:ext cx="545691" cy="276999"/>
          </a:xfrm>
          <a:prstGeom prst="rect">
            <a:avLst/>
          </a:prstGeom>
          <a:noFill/>
        </p:spPr>
        <p:txBody>
          <a:bodyPr wrap="square" rtlCol="0">
            <a:spAutoFit/>
          </a:bodyPr>
          <a:lstStyle/>
          <a:p>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14.75</a:t>
            </a:r>
          </a:p>
        </p:txBody>
      </p:sp>
      <p:sp>
        <p:nvSpPr>
          <p:cNvPr id="3" name="TextBox 2">
            <a:extLst>
              <a:ext uri="{FF2B5EF4-FFF2-40B4-BE49-F238E27FC236}">
                <a16:creationId xmlns:a16="http://schemas.microsoft.com/office/drawing/2014/main" id="{82EF0C79-8BA5-D921-16AD-1A497CACFC08}"/>
              </a:ext>
            </a:extLst>
          </p:cNvPr>
          <p:cNvSpPr txBox="1"/>
          <p:nvPr/>
        </p:nvSpPr>
        <p:spPr>
          <a:xfrm>
            <a:off x="1123700" y="6492396"/>
            <a:ext cx="10934546" cy="307777"/>
          </a:xfrm>
          <a:prstGeom prst="rect">
            <a:avLst/>
          </a:prstGeom>
          <a:noFill/>
        </p:spPr>
        <p:txBody>
          <a:bodyPr wrap="square" rtlCol="0">
            <a:spAutoFit/>
          </a:bodyPr>
          <a:lstStyle/>
          <a:p>
            <a:r>
              <a:rPr lang="en-US" sz="1400" dirty="0">
                <a:solidFill>
                  <a:schemeClr val="bg1"/>
                </a:solidFill>
                <a:highlight>
                  <a:srgbClr val="C0C0C0"/>
                </a:highlight>
              </a:rPr>
              <a:t>Data retrieved from: </a:t>
            </a:r>
            <a:r>
              <a:rPr lang="en-US" sz="1400" dirty="0">
                <a:solidFill>
                  <a:schemeClr val="bg1"/>
                </a:solidFill>
                <a:highlight>
                  <a:srgbClr val="C0C0C0"/>
                </a:highlight>
                <a:hlinkClick r:id="rId3">
                  <a:extLst>
                    <a:ext uri="{A12FA001-AC4F-418D-AE19-62706E023703}">
                      <ahyp:hlinkClr xmlns:ahyp="http://schemas.microsoft.com/office/drawing/2018/hyperlinkcolor" val="tx"/>
                    </a:ext>
                  </a:extLst>
                </a:hlinkClick>
              </a:rPr>
              <a:t>https://ccrpi.gadoe.org/Reports/Views/Shared/_Layout.html</a:t>
            </a:r>
            <a:r>
              <a:rPr lang="en-US" sz="1400" dirty="0">
                <a:solidFill>
                  <a:schemeClr val="bg1"/>
                </a:solidFill>
                <a:highlight>
                  <a:srgbClr val="C0C0C0"/>
                </a:highlight>
              </a:rPr>
              <a:t> </a:t>
            </a:r>
          </a:p>
        </p:txBody>
      </p:sp>
    </p:spTree>
    <p:extLst>
      <p:ext uri="{BB962C8B-B14F-4D97-AF65-F5344CB8AC3E}">
        <p14:creationId xmlns:p14="http://schemas.microsoft.com/office/powerpoint/2010/main" val="276903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3909-2A73-5BBD-CC91-E2BA31080754}"/>
              </a:ext>
            </a:extLst>
          </p:cNvPr>
          <p:cNvSpPr>
            <a:spLocks noGrp="1"/>
          </p:cNvSpPr>
          <p:nvPr>
            <p:ph type="title"/>
          </p:nvPr>
        </p:nvSpPr>
        <p:spPr>
          <a:xfrm>
            <a:off x="2611808" y="601578"/>
            <a:ext cx="7958331" cy="1153480"/>
          </a:xfrm>
        </p:spPr>
        <p:txBody>
          <a:bodyPr>
            <a:noAutofit/>
          </a:bodyPr>
          <a:lstStyle/>
          <a:p>
            <a:pPr algn="ctr"/>
            <a:r>
              <a:rPr lang="en-US" sz="2800" b="1" dirty="0">
                <a:latin typeface="Times New Roman" panose="02020603050405020304" pitchFamily="18" charset="0"/>
                <a:cs typeface="Times New Roman" panose="02020603050405020304" pitchFamily="18" charset="0"/>
              </a:rPr>
              <a:t>CHCS Middle English Language Arts (ELA) EOG-All Students</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2023-34</a:t>
            </a:r>
            <a:endParaRPr lang="en-US" sz="2800" dirty="0"/>
          </a:p>
        </p:txBody>
      </p:sp>
      <p:graphicFrame>
        <p:nvGraphicFramePr>
          <p:cNvPr id="5" name="Content Placeholder 4">
            <a:extLst>
              <a:ext uri="{FF2B5EF4-FFF2-40B4-BE49-F238E27FC236}">
                <a16:creationId xmlns:a16="http://schemas.microsoft.com/office/drawing/2014/main" id="{8649F5DE-32CF-639E-67A3-85E45C68B916}"/>
              </a:ext>
            </a:extLst>
          </p:cNvPr>
          <p:cNvGraphicFramePr>
            <a:graphicFrameLocks noGrp="1"/>
          </p:cNvGraphicFramePr>
          <p:nvPr>
            <p:ph idx="1"/>
            <p:extLst>
              <p:ext uri="{D42A27DB-BD31-4B8C-83A1-F6EECF244321}">
                <p14:modId xmlns:p14="http://schemas.microsoft.com/office/powerpoint/2010/main" val="3658584024"/>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2BC59EE-74A8-1AED-0B12-63A79F2EC130}"/>
              </a:ext>
            </a:extLst>
          </p:cNvPr>
          <p:cNvSpPr txBox="1"/>
          <p:nvPr/>
        </p:nvSpPr>
        <p:spPr>
          <a:xfrm rot="16200000">
            <a:off x="1197219" y="3762093"/>
            <a:ext cx="2521401" cy="307777"/>
          </a:xfrm>
          <a:prstGeom prst="rect">
            <a:avLst/>
          </a:prstGeom>
          <a:noFill/>
        </p:spPr>
        <p:txBody>
          <a:bodyPr wrap="square" rtlCol="0">
            <a:spAutoFit/>
          </a:body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8" name="TextBox 7">
            <a:extLst>
              <a:ext uri="{FF2B5EF4-FFF2-40B4-BE49-F238E27FC236}">
                <a16:creationId xmlns:a16="http://schemas.microsoft.com/office/drawing/2014/main" id="{FB5C8AC4-14EB-F946-155F-919627F6ECB6}"/>
              </a:ext>
            </a:extLst>
          </p:cNvPr>
          <p:cNvSpPr txBox="1"/>
          <p:nvPr/>
        </p:nvSpPr>
        <p:spPr>
          <a:xfrm>
            <a:off x="958223" y="6581001"/>
            <a:ext cx="9409471" cy="276999"/>
          </a:xfrm>
          <a:prstGeom prst="rect">
            <a:avLst/>
          </a:prstGeom>
          <a:noFill/>
        </p:spPr>
        <p:txBody>
          <a:bodyPr wrap="square" rtlCol="0">
            <a:spAutoFit/>
          </a:bodyPr>
          <a:lstStyle/>
          <a:p>
            <a:r>
              <a:rPr lang="en-US" sz="1200" dirty="0">
                <a:solidFill>
                  <a:schemeClr val="bg1"/>
                </a:solidFill>
                <a:highlight>
                  <a:srgbClr val="C0C0C0"/>
                </a:highlight>
              </a:rPr>
              <a:t>Data retrieved from: </a:t>
            </a:r>
            <a:r>
              <a:rPr lang="en-US" sz="1200" dirty="0">
                <a:solidFill>
                  <a:schemeClr val="bg1"/>
                </a:solidFill>
                <a:highlight>
                  <a:srgbClr val="C0C0C0"/>
                </a:highlight>
                <a:hlinkClick r:id="rId3">
                  <a:extLst>
                    <a:ext uri="{A12FA001-AC4F-418D-AE19-62706E023703}">
                      <ahyp:hlinkClr xmlns:ahyp="http://schemas.microsoft.com/office/drawing/2018/hyperlinkcolor" val="tx"/>
                    </a:ext>
                  </a:extLst>
                </a:hlinkClick>
              </a:rPr>
              <a:t>https://ccrpi.gadoe.org/Reports/Views/Shared/_Layout.html</a:t>
            </a:r>
            <a:r>
              <a:rPr lang="en-US" sz="1200" dirty="0">
                <a:solidFill>
                  <a:schemeClr val="bg1"/>
                </a:solidFill>
                <a:highlight>
                  <a:srgbClr val="C0C0C0"/>
                </a:highlight>
              </a:rPr>
              <a:t> </a:t>
            </a:r>
          </a:p>
        </p:txBody>
      </p:sp>
    </p:spTree>
    <p:extLst>
      <p:ext uri="{BB962C8B-B14F-4D97-AF65-F5344CB8AC3E}">
        <p14:creationId xmlns:p14="http://schemas.microsoft.com/office/powerpoint/2010/main" val="4305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D8C2-6636-6928-9250-7BC2F34C4855}"/>
              </a:ext>
            </a:extLst>
          </p:cNvPr>
          <p:cNvSpPr>
            <a:spLocks noGrp="1"/>
          </p:cNvSpPr>
          <p:nvPr>
            <p:ph type="title"/>
          </p:nvPr>
        </p:nvSpPr>
        <p:spPr>
          <a:xfrm>
            <a:off x="2611808" y="527837"/>
            <a:ext cx="7958331" cy="1241969"/>
          </a:xfrm>
        </p:spPr>
        <p:txBody>
          <a:bodyPr>
            <a:noAutofit/>
          </a:bodyPr>
          <a:lstStyle/>
          <a:p>
            <a:pPr algn="ctr"/>
            <a:r>
              <a:rPr lang="en-US" sz="2800" b="1" dirty="0">
                <a:latin typeface="Times New Roman" panose="02020603050405020304" pitchFamily="18" charset="0"/>
                <a:cs typeface="Times New Roman" panose="02020603050405020304" pitchFamily="18" charset="0"/>
              </a:rPr>
              <a:t>CHCS Elementary  EOG by Subgroups Proficient and Distinguished Levels</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2023-24</a:t>
            </a:r>
            <a:endParaRPr lang="en-US" sz="2800" dirty="0"/>
          </a:p>
        </p:txBody>
      </p:sp>
      <p:graphicFrame>
        <p:nvGraphicFramePr>
          <p:cNvPr id="4" name="Content Placeholder 3">
            <a:extLst>
              <a:ext uri="{FF2B5EF4-FFF2-40B4-BE49-F238E27FC236}">
                <a16:creationId xmlns:a16="http://schemas.microsoft.com/office/drawing/2014/main" id="{60072792-B3BD-D848-C529-9BF3706372AC}"/>
              </a:ext>
            </a:extLst>
          </p:cNvPr>
          <p:cNvGraphicFramePr>
            <a:graphicFrameLocks noGrp="1"/>
          </p:cNvGraphicFramePr>
          <p:nvPr>
            <p:ph idx="1"/>
            <p:extLst>
              <p:ext uri="{D42A27DB-BD31-4B8C-83A1-F6EECF244321}">
                <p14:modId xmlns:p14="http://schemas.microsoft.com/office/powerpoint/2010/main" val="926082615"/>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2B8B1C3-21C8-A4FB-CD74-AA863363A589}"/>
              </a:ext>
            </a:extLst>
          </p:cNvPr>
          <p:cNvSpPr txBox="1"/>
          <p:nvPr/>
        </p:nvSpPr>
        <p:spPr>
          <a:xfrm rot="16200000">
            <a:off x="1197219" y="3762093"/>
            <a:ext cx="2521401" cy="307777"/>
          </a:xfrm>
          <a:prstGeom prst="rect">
            <a:avLst/>
          </a:prstGeom>
          <a:noFill/>
        </p:spPr>
        <p:txBody>
          <a:bodyPr wrap="square" rtlCol="0">
            <a:spAutoFit/>
          </a:body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6" name="TextBox 5">
            <a:extLst>
              <a:ext uri="{FF2B5EF4-FFF2-40B4-BE49-F238E27FC236}">
                <a16:creationId xmlns:a16="http://schemas.microsoft.com/office/drawing/2014/main" id="{0B2CD2D8-A3F2-7AB2-F606-D615E471361F}"/>
              </a:ext>
            </a:extLst>
          </p:cNvPr>
          <p:cNvSpPr txBox="1"/>
          <p:nvPr/>
        </p:nvSpPr>
        <p:spPr>
          <a:xfrm>
            <a:off x="946349" y="6581001"/>
            <a:ext cx="9409471" cy="276999"/>
          </a:xfrm>
          <a:prstGeom prst="rect">
            <a:avLst/>
          </a:prstGeom>
          <a:noFill/>
        </p:spPr>
        <p:txBody>
          <a:bodyPr wrap="square" rtlCol="0">
            <a:spAutoFit/>
          </a:bodyPr>
          <a:lstStyle/>
          <a:p>
            <a:r>
              <a:rPr lang="en-US" sz="1200" dirty="0">
                <a:solidFill>
                  <a:schemeClr val="bg1"/>
                </a:solidFill>
                <a:highlight>
                  <a:srgbClr val="C0C0C0"/>
                </a:highlight>
              </a:rPr>
              <a:t>Data retrieved from: </a:t>
            </a:r>
            <a:r>
              <a:rPr lang="en-US" sz="1200" dirty="0">
                <a:solidFill>
                  <a:schemeClr val="bg1"/>
                </a:solidFill>
                <a:highlight>
                  <a:srgbClr val="C0C0C0"/>
                </a:highlight>
                <a:hlinkClick r:id="rId3">
                  <a:extLst>
                    <a:ext uri="{A12FA001-AC4F-418D-AE19-62706E023703}">
                      <ahyp:hlinkClr xmlns:ahyp="http://schemas.microsoft.com/office/drawing/2018/hyperlinkcolor" val="tx"/>
                    </a:ext>
                  </a:extLst>
                </a:hlinkClick>
              </a:rPr>
              <a:t>https://ccrpi.gadoe.org/Reports/Views/Shared/_Layout.html</a:t>
            </a:r>
            <a:r>
              <a:rPr lang="en-US" sz="1200" dirty="0">
                <a:solidFill>
                  <a:schemeClr val="bg1"/>
                </a:solidFill>
                <a:highlight>
                  <a:srgbClr val="C0C0C0"/>
                </a:highlight>
              </a:rPr>
              <a:t> </a:t>
            </a:r>
          </a:p>
        </p:txBody>
      </p:sp>
    </p:spTree>
    <p:extLst>
      <p:ext uri="{BB962C8B-B14F-4D97-AF65-F5344CB8AC3E}">
        <p14:creationId xmlns:p14="http://schemas.microsoft.com/office/powerpoint/2010/main" val="383598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01B0-944A-8E01-657D-FE38E4147BAA}"/>
              </a:ext>
            </a:extLst>
          </p:cNvPr>
          <p:cNvSpPr>
            <a:spLocks noGrp="1"/>
          </p:cNvSpPr>
          <p:nvPr>
            <p:ph type="title"/>
          </p:nvPr>
        </p:nvSpPr>
        <p:spPr>
          <a:xfrm>
            <a:off x="2611808" y="513088"/>
            <a:ext cx="7958331" cy="1271467"/>
          </a:xfrm>
        </p:spPr>
        <p:txBody>
          <a:bodyPr>
            <a:normAutofit fontScale="90000"/>
          </a:bodyPr>
          <a:lstStyle/>
          <a:p>
            <a:pPr algn="ctr"/>
            <a:r>
              <a:rPr lang="en-US" sz="3600" b="1" dirty="0">
                <a:latin typeface="Times New Roman" panose="02020603050405020304" pitchFamily="18" charset="0"/>
                <a:cs typeface="Times New Roman" panose="02020603050405020304" pitchFamily="18" charset="0"/>
              </a:rPr>
              <a:t>CHCS Middle  EOG by Subgroups Proficient and Distinguished Levels</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2023-24</a:t>
            </a:r>
            <a:endParaRPr lang="en-US" dirty="0"/>
          </a:p>
        </p:txBody>
      </p:sp>
      <p:graphicFrame>
        <p:nvGraphicFramePr>
          <p:cNvPr id="4" name="Content Placeholder 3">
            <a:extLst>
              <a:ext uri="{FF2B5EF4-FFF2-40B4-BE49-F238E27FC236}">
                <a16:creationId xmlns:a16="http://schemas.microsoft.com/office/drawing/2014/main" id="{3BE7BDBA-4CB0-01BB-04D6-61FF4E4DF2C9}"/>
              </a:ext>
            </a:extLst>
          </p:cNvPr>
          <p:cNvGraphicFramePr>
            <a:graphicFrameLocks noGrp="1"/>
          </p:cNvGraphicFramePr>
          <p:nvPr>
            <p:ph idx="1"/>
            <p:extLst>
              <p:ext uri="{D42A27DB-BD31-4B8C-83A1-F6EECF244321}">
                <p14:modId xmlns:p14="http://schemas.microsoft.com/office/powerpoint/2010/main" val="1406730456"/>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F71B2B8-AB02-C125-F3FC-A30ED3A20242}"/>
              </a:ext>
            </a:extLst>
          </p:cNvPr>
          <p:cNvSpPr txBox="1"/>
          <p:nvPr/>
        </p:nvSpPr>
        <p:spPr>
          <a:xfrm rot="16200000">
            <a:off x="1197219" y="3762093"/>
            <a:ext cx="2521401" cy="307777"/>
          </a:xfrm>
          <a:prstGeom prst="rect">
            <a:avLst/>
          </a:prstGeom>
          <a:noFill/>
        </p:spPr>
        <p:txBody>
          <a:bodyPr wrap="square" rtlCol="0">
            <a:spAutoFit/>
          </a:body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6" name="TextBox 5">
            <a:extLst>
              <a:ext uri="{FF2B5EF4-FFF2-40B4-BE49-F238E27FC236}">
                <a16:creationId xmlns:a16="http://schemas.microsoft.com/office/drawing/2014/main" id="{0CF7D31C-D39D-97FA-1956-1B62E1E1B5BD}"/>
              </a:ext>
            </a:extLst>
          </p:cNvPr>
          <p:cNvSpPr txBox="1"/>
          <p:nvPr/>
        </p:nvSpPr>
        <p:spPr>
          <a:xfrm>
            <a:off x="934472" y="6581001"/>
            <a:ext cx="9409471" cy="276999"/>
          </a:xfrm>
          <a:prstGeom prst="rect">
            <a:avLst/>
          </a:prstGeom>
          <a:noFill/>
        </p:spPr>
        <p:txBody>
          <a:bodyPr wrap="square" rtlCol="0">
            <a:spAutoFit/>
          </a:bodyPr>
          <a:lstStyle/>
          <a:p>
            <a:r>
              <a:rPr lang="en-US" sz="1200" dirty="0">
                <a:solidFill>
                  <a:schemeClr val="bg1"/>
                </a:solidFill>
                <a:highlight>
                  <a:srgbClr val="C0C0C0"/>
                </a:highlight>
              </a:rPr>
              <a:t>Data retrieved from: </a:t>
            </a:r>
            <a:r>
              <a:rPr lang="en-US" sz="1200" dirty="0">
                <a:solidFill>
                  <a:schemeClr val="bg1"/>
                </a:solidFill>
                <a:highlight>
                  <a:srgbClr val="C0C0C0"/>
                </a:highlight>
                <a:hlinkClick r:id="rId3">
                  <a:extLst>
                    <a:ext uri="{A12FA001-AC4F-418D-AE19-62706E023703}">
                      <ahyp:hlinkClr xmlns:ahyp="http://schemas.microsoft.com/office/drawing/2018/hyperlinkcolor" val="tx"/>
                    </a:ext>
                  </a:extLst>
                </a:hlinkClick>
              </a:rPr>
              <a:t>https://ccrpi.gadoe.org/Reports/Views/Shared/_Layout.html</a:t>
            </a:r>
            <a:r>
              <a:rPr lang="en-US" sz="1200" dirty="0">
                <a:solidFill>
                  <a:schemeClr val="bg1"/>
                </a:solidFill>
                <a:highlight>
                  <a:srgbClr val="C0C0C0"/>
                </a:highlight>
              </a:rPr>
              <a:t> </a:t>
            </a:r>
          </a:p>
        </p:txBody>
      </p:sp>
    </p:spTree>
    <p:extLst>
      <p:ext uri="{BB962C8B-B14F-4D97-AF65-F5344CB8AC3E}">
        <p14:creationId xmlns:p14="http://schemas.microsoft.com/office/powerpoint/2010/main" val="333081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296E-204D-AD76-8404-12AAF1DB2B02}"/>
              </a:ext>
            </a:extLst>
          </p:cNvPr>
          <p:cNvSpPr>
            <a:spLocks noGrp="1"/>
          </p:cNvSpPr>
          <p:nvPr>
            <p:ph type="title"/>
          </p:nvPr>
        </p:nvSpPr>
        <p:spPr>
          <a:xfrm>
            <a:off x="2611808" y="468843"/>
            <a:ext cx="7958331" cy="1256718"/>
          </a:xfrm>
        </p:spPr>
        <p:txBody>
          <a:bodyPr>
            <a:normAutofit/>
          </a:bodyPr>
          <a:lstStyle/>
          <a:p>
            <a:pPr algn="ctr"/>
            <a:r>
              <a:rPr lang="en-US" sz="3200" b="1" dirty="0">
                <a:latin typeface="Times New Roman" panose="02020603050405020304" pitchFamily="18" charset="0"/>
                <a:cs typeface="Times New Roman" panose="02020603050405020304" pitchFamily="18" charset="0"/>
              </a:rPr>
              <a:t>CHCS 2023-24 GMAS Data by Grade Level (Proficient and Distinguished Levels)</a:t>
            </a:r>
            <a:endParaRPr lang="en-US" dirty="0"/>
          </a:p>
        </p:txBody>
      </p:sp>
      <p:graphicFrame>
        <p:nvGraphicFramePr>
          <p:cNvPr id="4" name="Content Placeholder 3">
            <a:extLst>
              <a:ext uri="{FF2B5EF4-FFF2-40B4-BE49-F238E27FC236}">
                <a16:creationId xmlns:a16="http://schemas.microsoft.com/office/drawing/2014/main" id="{72AD9BB3-7107-B6B0-4252-973B8D269381}"/>
              </a:ext>
            </a:extLst>
          </p:cNvPr>
          <p:cNvGraphicFramePr>
            <a:graphicFrameLocks noGrp="1"/>
          </p:cNvGraphicFramePr>
          <p:nvPr>
            <p:ph idx="1"/>
            <p:extLst>
              <p:ext uri="{D42A27DB-BD31-4B8C-83A1-F6EECF244321}">
                <p14:modId xmlns:p14="http://schemas.microsoft.com/office/powerpoint/2010/main" val="1609235999"/>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2A800FC-A169-559A-018A-C147085641E2}"/>
              </a:ext>
            </a:extLst>
          </p:cNvPr>
          <p:cNvSpPr txBox="1"/>
          <p:nvPr/>
        </p:nvSpPr>
        <p:spPr>
          <a:xfrm rot="16200000">
            <a:off x="1197219" y="3777482"/>
            <a:ext cx="2521401" cy="276999"/>
          </a:xfrm>
          <a:prstGeom prst="rect">
            <a:avLst/>
          </a:prstGeom>
          <a:noFill/>
        </p:spPr>
        <p:txBody>
          <a:bodyPr wrap="square" rtlCol="0">
            <a:spAutoFit/>
          </a:bodyPr>
          <a:lstStyle/>
          <a:p>
            <a:pPr algn="ctr"/>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7" name="TextBox 6">
            <a:extLst>
              <a:ext uri="{FF2B5EF4-FFF2-40B4-BE49-F238E27FC236}">
                <a16:creationId xmlns:a16="http://schemas.microsoft.com/office/drawing/2014/main" id="{F254F323-E284-DF42-928D-2E573532AC7D}"/>
              </a:ext>
            </a:extLst>
          </p:cNvPr>
          <p:cNvSpPr txBox="1"/>
          <p:nvPr/>
        </p:nvSpPr>
        <p:spPr>
          <a:xfrm>
            <a:off x="981974" y="6581001"/>
            <a:ext cx="9409471" cy="276999"/>
          </a:xfrm>
          <a:prstGeom prst="rect">
            <a:avLst/>
          </a:prstGeom>
          <a:noFill/>
        </p:spPr>
        <p:txBody>
          <a:bodyPr wrap="square" rtlCol="0">
            <a:spAutoFit/>
          </a:bodyPr>
          <a:lstStyle/>
          <a:p>
            <a:r>
              <a:rPr lang="en-US" sz="1200" dirty="0">
                <a:solidFill>
                  <a:schemeClr val="bg1"/>
                </a:solidFill>
                <a:highlight>
                  <a:srgbClr val="C0C0C0"/>
                </a:highlight>
              </a:rPr>
              <a:t>Data retrieved from: </a:t>
            </a:r>
            <a:r>
              <a:rPr lang="en-US" sz="1200" dirty="0">
                <a:solidFill>
                  <a:schemeClr val="bg1"/>
                </a:solidFill>
                <a:highlight>
                  <a:srgbClr val="C0C0C0"/>
                </a:highlight>
                <a:hlinkClick r:id="rId3">
                  <a:extLst>
                    <a:ext uri="{A12FA001-AC4F-418D-AE19-62706E023703}">
                      <ahyp:hlinkClr xmlns:ahyp="http://schemas.microsoft.com/office/drawing/2018/hyperlinkcolor" val="tx"/>
                    </a:ext>
                  </a:extLst>
                </a:hlinkClick>
              </a:rPr>
              <a:t>https://ccrpi.gadoe.org/Reports/Views/Shared/_Layout.html</a:t>
            </a:r>
            <a:r>
              <a:rPr lang="en-US" sz="1200" dirty="0">
                <a:solidFill>
                  <a:schemeClr val="bg1"/>
                </a:solidFill>
                <a:highlight>
                  <a:srgbClr val="C0C0C0"/>
                </a:highlight>
              </a:rPr>
              <a:t> </a:t>
            </a:r>
          </a:p>
        </p:txBody>
      </p:sp>
    </p:spTree>
    <p:extLst>
      <p:ext uri="{BB962C8B-B14F-4D97-AF65-F5344CB8AC3E}">
        <p14:creationId xmlns:p14="http://schemas.microsoft.com/office/powerpoint/2010/main" val="336891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941A6-4E99-03A7-C548-70864691E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7CA11-ABDA-6507-3E56-61C5179008E6}"/>
              </a:ext>
            </a:extLst>
          </p:cNvPr>
          <p:cNvSpPr>
            <a:spLocks noGrp="1"/>
          </p:cNvSpPr>
          <p:nvPr>
            <p:ph type="title"/>
          </p:nvPr>
        </p:nvSpPr>
        <p:spPr>
          <a:xfrm>
            <a:off x="1165123" y="1515979"/>
            <a:ext cx="10205883" cy="1758163"/>
          </a:xfrm>
        </p:spPr>
        <p:txBody>
          <a:bodyPr>
            <a:normAutofit/>
          </a:bodyPr>
          <a:lstStyle/>
          <a:p>
            <a:pPr algn="ctr"/>
            <a:r>
              <a:rPr lang="en-US" sz="9600" dirty="0">
                <a:latin typeface="Times New Roman" panose="02020603050405020304" pitchFamily="18" charset="0"/>
                <a:cs typeface="Times New Roman" panose="02020603050405020304" pitchFamily="18" charset="0"/>
              </a:rPr>
              <a:t>Process Data</a:t>
            </a:r>
          </a:p>
        </p:txBody>
      </p:sp>
    </p:spTree>
    <p:extLst>
      <p:ext uri="{BB962C8B-B14F-4D97-AF65-F5344CB8AC3E}">
        <p14:creationId xmlns:p14="http://schemas.microsoft.com/office/powerpoint/2010/main" val="206482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B0C1-4214-DEA7-E3A2-422A03DCEA84}"/>
              </a:ext>
            </a:extLst>
          </p:cNvPr>
          <p:cNvSpPr>
            <a:spLocks noGrp="1"/>
          </p:cNvSpPr>
          <p:nvPr>
            <p:ph type="title"/>
          </p:nvPr>
        </p:nvSpPr>
        <p:spPr/>
        <p:txBody>
          <a:bodyPr/>
          <a:lstStyle/>
          <a:p>
            <a:pPr algn="ctr"/>
            <a:r>
              <a:rPr lang="en-US" dirty="0"/>
              <a:t>Chattahoochee Hill Charter School</a:t>
            </a:r>
            <a:br>
              <a:rPr lang="en-US" dirty="0"/>
            </a:br>
            <a:r>
              <a:rPr lang="en-US" dirty="0"/>
              <a:t>Introduction</a:t>
            </a:r>
          </a:p>
        </p:txBody>
      </p:sp>
      <p:sp>
        <p:nvSpPr>
          <p:cNvPr id="3" name="Content Placeholder 2">
            <a:extLst>
              <a:ext uri="{FF2B5EF4-FFF2-40B4-BE49-F238E27FC236}">
                <a16:creationId xmlns:a16="http://schemas.microsoft.com/office/drawing/2014/main" id="{CC988526-53C7-CB57-B700-7F8CF7969CD0}"/>
              </a:ext>
            </a:extLst>
          </p:cNvPr>
          <p:cNvSpPr>
            <a:spLocks noGrp="1"/>
          </p:cNvSpPr>
          <p:nvPr>
            <p:ph idx="1"/>
          </p:nvPr>
        </p:nvSpPr>
        <p:spPr>
          <a:xfrm>
            <a:off x="1844450" y="2257100"/>
            <a:ext cx="9290581" cy="3792843"/>
          </a:xfrm>
        </p:spPr>
        <p:txBody>
          <a:bodyPr>
            <a:normAutofit fontScale="92500" lnSpcReduction="10000"/>
          </a:bodyPr>
          <a:lstStyle/>
          <a:p>
            <a:r>
              <a:rPr lang="en-US" sz="1600" dirty="0">
                <a:latin typeface="Times New Roman" panose="02020603050405020304" pitchFamily="18" charset="0"/>
                <a:cs typeface="Times New Roman" panose="02020603050405020304" pitchFamily="18" charset="0"/>
              </a:rPr>
              <a:t>Chattahoochee Hills Charter School is in Fairburn, Georgia.</a:t>
            </a:r>
          </a:p>
          <a:p>
            <a:r>
              <a:rPr lang="en-US" sz="1600" dirty="0">
                <a:latin typeface="Times New Roman" panose="02020603050405020304" pitchFamily="18" charset="0"/>
                <a:cs typeface="Times New Roman" panose="02020603050405020304" pitchFamily="18" charset="0"/>
              </a:rPr>
              <a:t>Chattahoochee Hills Charter School serves approximately 557 students from Kindergarten to Eighth grade.</a:t>
            </a:r>
          </a:p>
          <a:p>
            <a:r>
              <a:rPr lang="en-US" sz="1600" dirty="0">
                <a:latin typeface="Times New Roman" panose="02020603050405020304" pitchFamily="18" charset="0"/>
                <a:cs typeface="Times New Roman" panose="02020603050405020304" pitchFamily="18" charset="0"/>
              </a:rPr>
              <a:t>Chattahoochee Hills Charter School has 54.9 percent of the students economically disadvantaged and 11.5 percent of students with disabilities. Additionally, Chattahoochee Hill Charter serves under 10 percent English Language Learners.</a:t>
            </a:r>
          </a:p>
          <a:p>
            <a:r>
              <a:rPr lang="en-US" sz="1600" dirty="0">
                <a:latin typeface="Times New Roman" panose="02020603050405020304" pitchFamily="18" charset="0"/>
                <a:cs typeface="Times New Roman" panose="02020603050405020304" pitchFamily="18" charset="0"/>
              </a:rPr>
              <a:t>Chattahoochee Hills Charter School overall content mastery for elementary is 42.9 percent points lower than its district. Its student readiness is just below the district’s percent points. </a:t>
            </a:r>
          </a:p>
          <a:p>
            <a:r>
              <a:rPr lang="en-US" sz="1600" dirty="0">
                <a:latin typeface="Times New Roman" panose="02020603050405020304" pitchFamily="18" charset="0"/>
                <a:cs typeface="Times New Roman" panose="02020603050405020304" pitchFamily="18" charset="0"/>
              </a:rPr>
              <a:t>Chattahoochee Hills Charter School overall content mastery for Middle is 23.7 percent points lower than its district. Its student readiness is just below the district’s percent points. </a:t>
            </a:r>
          </a:p>
          <a:p>
            <a:r>
              <a:rPr lang="en-US" sz="1600" dirty="0">
                <a:latin typeface="Times New Roman" panose="02020603050405020304" pitchFamily="18" charset="0"/>
                <a:cs typeface="Times New Roman" panose="02020603050405020304" pitchFamily="18" charset="0"/>
              </a:rPr>
              <a:t>Chattahoochee Hills Charter School has a 3-star School Climate Rating</a:t>
            </a:r>
          </a:p>
        </p:txBody>
      </p:sp>
      <p:sp>
        <p:nvSpPr>
          <p:cNvPr id="4" name="TextBox 3">
            <a:extLst>
              <a:ext uri="{FF2B5EF4-FFF2-40B4-BE49-F238E27FC236}">
                <a16:creationId xmlns:a16="http://schemas.microsoft.com/office/drawing/2014/main" id="{640C7FF5-34F2-2010-1544-5FADCF7DA41A}"/>
              </a:ext>
            </a:extLst>
          </p:cNvPr>
          <p:cNvSpPr txBox="1"/>
          <p:nvPr/>
        </p:nvSpPr>
        <p:spPr>
          <a:xfrm>
            <a:off x="967863" y="6421758"/>
            <a:ext cx="9409471" cy="276999"/>
          </a:xfrm>
          <a:prstGeom prst="rect">
            <a:avLst/>
          </a:prstGeom>
          <a:noFill/>
        </p:spPr>
        <p:txBody>
          <a:bodyPr wrap="square" rtlCol="0">
            <a:spAutoFit/>
          </a:bodyPr>
          <a:lstStyle/>
          <a:p>
            <a:r>
              <a:rPr lang="en-US" sz="1200" dirty="0">
                <a:solidFill>
                  <a:schemeClr val="bg1"/>
                </a:solidFill>
                <a:highlight>
                  <a:srgbClr val="C0C0C0"/>
                </a:highlight>
              </a:rPr>
              <a:t>Data retrieved from: </a:t>
            </a:r>
            <a:r>
              <a:rPr lang="en-US" sz="1200" dirty="0">
                <a:solidFill>
                  <a:schemeClr val="bg1"/>
                </a:solidFill>
                <a:highlight>
                  <a:srgbClr val="C0C0C0"/>
                </a:highlight>
                <a:hlinkClick r:id="rId3">
                  <a:extLst>
                    <a:ext uri="{A12FA001-AC4F-418D-AE19-62706E023703}">
                      <ahyp:hlinkClr xmlns:ahyp="http://schemas.microsoft.com/office/drawing/2018/hyperlinkcolor" val="tx"/>
                    </a:ext>
                  </a:extLst>
                </a:hlinkClick>
              </a:rPr>
              <a:t>https://ccrpi.gadoe.org/Reports/Views/Shared/_Layout.html</a:t>
            </a:r>
            <a:r>
              <a:rPr lang="en-US" sz="1200" dirty="0">
                <a:solidFill>
                  <a:schemeClr val="bg1"/>
                </a:solidFill>
                <a:highlight>
                  <a:srgbClr val="C0C0C0"/>
                </a:highlight>
              </a:rPr>
              <a:t> </a:t>
            </a:r>
          </a:p>
        </p:txBody>
      </p:sp>
    </p:spTree>
    <p:extLst>
      <p:ext uri="{BB962C8B-B14F-4D97-AF65-F5344CB8AC3E}">
        <p14:creationId xmlns:p14="http://schemas.microsoft.com/office/powerpoint/2010/main" val="1823736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197F-C64C-7D19-F77E-B1EBA1E45BD0}"/>
              </a:ext>
            </a:extLst>
          </p:cNvPr>
          <p:cNvSpPr>
            <a:spLocks noGrp="1"/>
          </p:cNvSpPr>
          <p:nvPr>
            <p:ph type="title"/>
          </p:nvPr>
        </p:nvSpPr>
        <p:spPr>
          <a:xfrm>
            <a:off x="2611808" y="409849"/>
            <a:ext cx="7958331" cy="1077229"/>
          </a:xfrm>
        </p:spPr>
        <p:txBody>
          <a:bodyPr>
            <a:noAutofit/>
          </a:bodyPr>
          <a:lstStyle/>
          <a:p>
            <a:pPr algn="ctr"/>
            <a:r>
              <a:rPr lang="en-US" sz="2400" b="1" dirty="0">
                <a:latin typeface="Times New Roman" panose="02020603050405020304" pitchFamily="18" charset="0"/>
                <a:cs typeface="Times New Roman" panose="02020603050405020304" pitchFamily="18" charset="0"/>
              </a:rPr>
              <a:t>CHCS Absences by Subgroup for 6 to 15 days absent, 5 or fewer days absent, and more than 15 days absent (2023-24 percentages)</a:t>
            </a:r>
          </a:p>
        </p:txBody>
      </p:sp>
      <p:pic>
        <p:nvPicPr>
          <p:cNvPr id="5" name="Content Placeholder 4" descr="A graph showing the percentage of a school year&#10;&#10;AI-generated content may be incorrect.">
            <a:extLst>
              <a:ext uri="{FF2B5EF4-FFF2-40B4-BE49-F238E27FC236}">
                <a16:creationId xmlns:a16="http://schemas.microsoft.com/office/drawing/2014/main" id="{D26AAC5F-FCC2-72E9-A391-EE83E9D20E85}"/>
              </a:ext>
            </a:extLst>
          </p:cNvPr>
          <p:cNvPicPr>
            <a:picLocks noGrp="1" noChangeAspect="1"/>
          </p:cNvPicPr>
          <p:nvPr>
            <p:ph idx="1"/>
          </p:nvPr>
        </p:nvPicPr>
        <p:blipFill>
          <a:blip r:embed="rId2"/>
          <a:stretch>
            <a:fillRect/>
          </a:stretch>
        </p:blipFill>
        <p:spPr>
          <a:xfrm>
            <a:off x="2611808" y="1487078"/>
            <a:ext cx="7689588" cy="4570355"/>
          </a:xfrm>
        </p:spPr>
      </p:pic>
      <p:sp>
        <p:nvSpPr>
          <p:cNvPr id="6" name="TextBox 5">
            <a:extLst>
              <a:ext uri="{FF2B5EF4-FFF2-40B4-BE49-F238E27FC236}">
                <a16:creationId xmlns:a16="http://schemas.microsoft.com/office/drawing/2014/main" id="{13046AAF-262C-0EA1-A860-F3ECFC68EF31}"/>
              </a:ext>
            </a:extLst>
          </p:cNvPr>
          <p:cNvSpPr txBox="1"/>
          <p:nvPr/>
        </p:nvSpPr>
        <p:spPr>
          <a:xfrm>
            <a:off x="1008774" y="6468650"/>
            <a:ext cx="7906916" cy="584775"/>
          </a:xfrm>
          <a:prstGeom prst="rect">
            <a:avLst/>
          </a:prstGeom>
          <a:noFill/>
        </p:spPr>
        <p:txBody>
          <a:bodyPr wrap="square" rtlCol="0">
            <a:spAutoFit/>
          </a:bodyPr>
          <a:lstStyle/>
          <a:p>
            <a:r>
              <a:rPr lang="en-US" sz="1400" u="none" strike="noStrike" dirty="0">
                <a:solidFill>
                  <a:srgbClr val="000000"/>
                </a:solidFill>
                <a:effectLst/>
                <a:highlight>
                  <a:srgbClr val="C0C0C0"/>
                </a:highlight>
                <a:latin typeface="Times New Roman" panose="02020603050405020304" pitchFamily="18" charset="0"/>
                <a:cs typeface="Times New Roman" panose="02020603050405020304" pitchFamily="18" charset="0"/>
              </a:rPr>
              <a:t>Oracle Business Intelligence. (n.d.). https://gaawards.gosa.ga.gov/analytics/saw.dll?Dashboard </a:t>
            </a:r>
          </a:p>
          <a:p>
            <a:endParaRPr lang="en-US" dirty="0"/>
          </a:p>
        </p:txBody>
      </p:sp>
    </p:spTree>
    <p:extLst>
      <p:ext uri="{BB962C8B-B14F-4D97-AF65-F5344CB8AC3E}">
        <p14:creationId xmlns:p14="http://schemas.microsoft.com/office/powerpoint/2010/main" val="1831530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B27B-6344-557E-1CCB-F68C55B3E6B3}"/>
              </a:ext>
            </a:extLst>
          </p:cNvPr>
          <p:cNvSpPr>
            <a:spLocks noGrp="1"/>
          </p:cNvSpPr>
          <p:nvPr>
            <p:ph type="title"/>
          </p:nvPr>
        </p:nvSpPr>
        <p:spPr>
          <a:xfrm>
            <a:off x="2611808" y="468843"/>
            <a:ext cx="7958331" cy="1182976"/>
          </a:xfrm>
        </p:spPr>
        <p:txBody>
          <a:bodyPr>
            <a:noAutofit/>
          </a:bodyPr>
          <a:lstStyle/>
          <a:p>
            <a:pPr algn="ctr"/>
            <a:r>
              <a:rPr lang="en-US" sz="2800" b="1" dirty="0">
                <a:latin typeface="Times New Roman" panose="02020603050405020304" pitchFamily="18" charset="0"/>
                <a:cs typeface="Times New Roman" panose="02020603050405020304" pitchFamily="18" charset="0"/>
              </a:rPr>
              <a:t>CHCS Attendance with More Than 15 Days Absent</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2023-24</a:t>
            </a:r>
          </a:p>
        </p:txBody>
      </p:sp>
      <p:graphicFrame>
        <p:nvGraphicFramePr>
          <p:cNvPr id="4" name="Content Placeholder 3">
            <a:extLst>
              <a:ext uri="{FF2B5EF4-FFF2-40B4-BE49-F238E27FC236}">
                <a16:creationId xmlns:a16="http://schemas.microsoft.com/office/drawing/2014/main" id="{A3E63A05-AB1B-4C54-29D2-B79E6084A036}"/>
              </a:ext>
            </a:extLst>
          </p:cNvPr>
          <p:cNvGraphicFramePr>
            <a:graphicFrameLocks noGrp="1"/>
          </p:cNvGraphicFramePr>
          <p:nvPr>
            <p:ph idx="1"/>
            <p:extLst>
              <p:ext uri="{D42A27DB-BD31-4B8C-83A1-F6EECF244321}">
                <p14:modId xmlns:p14="http://schemas.microsoft.com/office/powerpoint/2010/main" val="1284436445"/>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3A338B87-F96B-458F-F3A3-C14666CE4C6A}"/>
              </a:ext>
            </a:extLst>
          </p:cNvPr>
          <p:cNvSpPr txBox="1"/>
          <p:nvPr/>
        </p:nvSpPr>
        <p:spPr>
          <a:xfrm rot="16200000">
            <a:off x="1061304" y="3732311"/>
            <a:ext cx="2521401" cy="307777"/>
          </a:xfrm>
          <a:prstGeom prst="rect">
            <a:avLst/>
          </a:prstGeom>
          <a:noFill/>
        </p:spPr>
        <p:txBody>
          <a:bodyPr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6" name="TextBox 5">
            <a:extLst>
              <a:ext uri="{FF2B5EF4-FFF2-40B4-BE49-F238E27FC236}">
                <a16:creationId xmlns:a16="http://schemas.microsoft.com/office/drawing/2014/main" id="{15F998A9-E5AD-5353-680B-FCE134DAED8E}"/>
              </a:ext>
            </a:extLst>
          </p:cNvPr>
          <p:cNvSpPr txBox="1"/>
          <p:nvPr/>
        </p:nvSpPr>
        <p:spPr>
          <a:xfrm>
            <a:off x="2928425" y="5782197"/>
            <a:ext cx="3352800" cy="267766"/>
          </a:xfrm>
          <a:prstGeom prst="rect">
            <a:avLst/>
          </a:prstGeom>
          <a:noFill/>
        </p:spPr>
        <p:txBody>
          <a:bodyPr wrap="square" rtlCol="0">
            <a:spAutoFit/>
          </a:bodyPr>
          <a:lstStyle/>
          <a:p>
            <a:pPr algn="ctr">
              <a:lnSpc>
                <a:spcPct val="95000"/>
              </a:lnSpc>
            </a:pPr>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Race/Ethnicity Subgroups</a:t>
            </a:r>
          </a:p>
        </p:txBody>
      </p:sp>
      <p:sp>
        <p:nvSpPr>
          <p:cNvPr id="7" name="TextBox 6">
            <a:extLst>
              <a:ext uri="{FF2B5EF4-FFF2-40B4-BE49-F238E27FC236}">
                <a16:creationId xmlns:a16="http://schemas.microsoft.com/office/drawing/2014/main" id="{ED381873-631A-A04E-1111-CD0484AB842A}"/>
              </a:ext>
            </a:extLst>
          </p:cNvPr>
          <p:cNvSpPr txBox="1"/>
          <p:nvPr/>
        </p:nvSpPr>
        <p:spPr>
          <a:xfrm>
            <a:off x="999095" y="6439139"/>
            <a:ext cx="7906916" cy="584775"/>
          </a:xfrm>
          <a:prstGeom prst="rect">
            <a:avLst/>
          </a:prstGeom>
          <a:noFill/>
        </p:spPr>
        <p:txBody>
          <a:bodyPr wrap="square" rtlCol="0">
            <a:spAutoFit/>
          </a:bodyPr>
          <a:lstStyle/>
          <a:p>
            <a:r>
              <a:rPr lang="en-US" sz="1400" u="none" strike="noStrike" dirty="0">
                <a:solidFill>
                  <a:srgbClr val="000000"/>
                </a:solidFill>
                <a:effectLst/>
                <a:highlight>
                  <a:srgbClr val="C0C0C0"/>
                </a:highlight>
                <a:latin typeface="Times New Roman" panose="02020603050405020304" pitchFamily="18" charset="0"/>
                <a:cs typeface="Times New Roman" panose="02020603050405020304" pitchFamily="18" charset="0"/>
              </a:rPr>
              <a:t>Oracle Business Intelligence. (n.d.). https://gaawards.gosa.ga.gov/analytics/saw.dll?Dashboard </a:t>
            </a:r>
          </a:p>
          <a:p>
            <a:endParaRPr lang="en-US" dirty="0"/>
          </a:p>
        </p:txBody>
      </p:sp>
    </p:spTree>
    <p:extLst>
      <p:ext uri="{BB962C8B-B14F-4D97-AF65-F5344CB8AC3E}">
        <p14:creationId xmlns:p14="http://schemas.microsoft.com/office/powerpoint/2010/main" val="277665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7058-E3D4-22EF-0B8F-5383AC33C5DD}"/>
              </a:ext>
            </a:extLst>
          </p:cNvPr>
          <p:cNvSpPr>
            <a:spLocks noGrp="1"/>
          </p:cNvSpPr>
          <p:nvPr>
            <p:ph type="title"/>
          </p:nvPr>
        </p:nvSpPr>
        <p:spPr>
          <a:xfrm>
            <a:off x="2611808" y="439346"/>
            <a:ext cx="7958331" cy="1315712"/>
          </a:xfrm>
        </p:spPr>
        <p:txBody>
          <a:bodyPr>
            <a:noAutofit/>
          </a:bodyPr>
          <a:lstStyle/>
          <a:p>
            <a:pPr algn="ctr"/>
            <a:r>
              <a:rPr lang="en-US" sz="2800" b="1" dirty="0">
                <a:latin typeface="Times New Roman" panose="02020603050405020304" pitchFamily="18" charset="0"/>
                <a:cs typeface="Times New Roman" panose="02020603050405020304" pitchFamily="18" charset="0"/>
              </a:rPr>
              <a:t>CHCS Absenteeism by Program Subgroup (15 days or more)</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2023-24</a:t>
            </a:r>
          </a:p>
        </p:txBody>
      </p:sp>
      <p:graphicFrame>
        <p:nvGraphicFramePr>
          <p:cNvPr id="4" name="Content Placeholder 3">
            <a:extLst>
              <a:ext uri="{FF2B5EF4-FFF2-40B4-BE49-F238E27FC236}">
                <a16:creationId xmlns:a16="http://schemas.microsoft.com/office/drawing/2014/main" id="{51F499F9-B117-41C8-3618-84307D54C0C3}"/>
              </a:ext>
            </a:extLst>
          </p:cNvPr>
          <p:cNvGraphicFramePr>
            <a:graphicFrameLocks noGrp="1"/>
          </p:cNvGraphicFramePr>
          <p:nvPr>
            <p:ph idx="1"/>
            <p:extLst>
              <p:ext uri="{D42A27DB-BD31-4B8C-83A1-F6EECF244321}">
                <p14:modId xmlns:p14="http://schemas.microsoft.com/office/powerpoint/2010/main" val="3694322149"/>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403FDD74-2107-A010-E73A-81561D3893C8}"/>
              </a:ext>
            </a:extLst>
          </p:cNvPr>
          <p:cNvSpPr txBox="1"/>
          <p:nvPr/>
        </p:nvSpPr>
        <p:spPr>
          <a:xfrm rot="16200000">
            <a:off x="1061304" y="3732311"/>
            <a:ext cx="2521401" cy="307777"/>
          </a:xfrm>
          <a:prstGeom prst="rect">
            <a:avLst/>
          </a:prstGeom>
          <a:noFill/>
        </p:spPr>
        <p:txBody>
          <a:bodyPr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6" name="TextBox 5">
            <a:extLst>
              <a:ext uri="{FF2B5EF4-FFF2-40B4-BE49-F238E27FC236}">
                <a16:creationId xmlns:a16="http://schemas.microsoft.com/office/drawing/2014/main" id="{F6413325-235B-961F-4E31-D83324BBFCBF}"/>
              </a:ext>
            </a:extLst>
          </p:cNvPr>
          <p:cNvSpPr txBox="1"/>
          <p:nvPr/>
        </p:nvSpPr>
        <p:spPr>
          <a:xfrm>
            <a:off x="2322005" y="5683045"/>
            <a:ext cx="4419600" cy="253146"/>
          </a:xfrm>
          <a:prstGeom prst="rect">
            <a:avLst/>
          </a:prstGeom>
          <a:noFill/>
        </p:spPr>
        <p:txBody>
          <a:bodyPr wrap="square" rtlCol="0">
            <a:spAutoFit/>
          </a:bodyPr>
          <a:lstStyle/>
          <a:p>
            <a:pPr algn="ctr">
              <a:lnSpc>
                <a:spcPct val="95000"/>
              </a:lnSpc>
            </a:pPr>
            <a:r>
              <a:rPr lang="en-US" sz="1100" b="1" dirty="0">
                <a:solidFill>
                  <a:schemeClr val="bg1"/>
                </a:solidFill>
                <a:highlight>
                  <a:srgbClr val="C0C0C0"/>
                </a:highlight>
                <a:latin typeface="Times New Roman" panose="02020603050405020304" pitchFamily="18" charset="0"/>
                <a:cs typeface="Times New Roman" panose="02020603050405020304" pitchFamily="18" charset="0"/>
              </a:rPr>
              <a:t>Program Subgroups</a:t>
            </a:r>
          </a:p>
        </p:txBody>
      </p:sp>
      <p:sp>
        <p:nvSpPr>
          <p:cNvPr id="7" name="TextBox 6">
            <a:extLst>
              <a:ext uri="{FF2B5EF4-FFF2-40B4-BE49-F238E27FC236}">
                <a16:creationId xmlns:a16="http://schemas.microsoft.com/office/drawing/2014/main" id="{67ADA345-CB7E-A37A-F0AD-D0DAC9AD74CC}"/>
              </a:ext>
            </a:extLst>
          </p:cNvPr>
          <p:cNvSpPr txBox="1"/>
          <p:nvPr/>
        </p:nvSpPr>
        <p:spPr>
          <a:xfrm>
            <a:off x="1056246" y="6379358"/>
            <a:ext cx="7906916" cy="584775"/>
          </a:xfrm>
          <a:prstGeom prst="rect">
            <a:avLst/>
          </a:prstGeom>
          <a:noFill/>
        </p:spPr>
        <p:txBody>
          <a:bodyPr wrap="square" rtlCol="0">
            <a:spAutoFit/>
          </a:bodyPr>
          <a:lstStyle/>
          <a:p>
            <a:r>
              <a:rPr lang="en-US" sz="1400" u="none" strike="noStrike" dirty="0">
                <a:solidFill>
                  <a:srgbClr val="000000"/>
                </a:solidFill>
                <a:effectLst/>
                <a:highlight>
                  <a:srgbClr val="C0C0C0"/>
                </a:highlight>
                <a:latin typeface="Times New Roman" panose="02020603050405020304" pitchFamily="18" charset="0"/>
                <a:cs typeface="Times New Roman" panose="02020603050405020304" pitchFamily="18" charset="0"/>
              </a:rPr>
              <a:t>Oracle Business Intelligence. (n.d.). https://gaawards.gosa.ga.gov/analytics/saw.dll?Dashboard </a:t>
            </a:r>
          </a:p>
          <a:p>
            <a:endParaRPr lang="en-US" dirty="0"/>
          </a:p>
        </p:txBody>
      </p:sp>
      <p:sp>
        <p:nvSpPr>
          <p:cNvPr id="8" name="TextBox 7">
            <a:extLst>
              <a:ext uri="{FF2B5EF4-FFF2-40B4-BE49-F238E27FC236}">
                <a16:creationId xmlns:a16="http://schemas.microsoft.com/office/drawing/2014/main" id="{D03C0A7C-EC3B-9DC1-C3A0-316554344C15}"/>
              </a:ext>
            </a:extLst>
          </p:cNvPr>
          <p:cNvSpPr txBox="1"/>
          <p:nvPr/>
        </p:nvSpPr>
        <p:spPr>
          <a:xfrm>
            <a:off x="10212387" y="506890"/>
            <a:ext cx="1979613" cy="1144929"/>
          </a:xfrm>
          <a:prstGeom prst="rect">
            <a:avLst/>
          </a:prstGeom>
          <a:noFill/>
        </p:spPr>
        <p:txBody>
          <a:bodyPr wrap="square" rtlCol="0">
            <a:spAutoFit/>
          </a:bodyPr>
          <a:lstStyle/>
          <a:p>
            <a:pPr>
              <a:lnSpc>
                <a:spcPct val="95000"/>
              </a:lnSpc>
            </a:pPr>
            <a:r>
              <a:rPr lang="en-US" sz="1200" b="1" i="1" dirty="0">
                <a:solidFill>
                  <a:schemeClr val="bg1"/>
                </a:solidFill>
                <a:highlight>
                  <a:srgbClr val="C0C0C0"/>
                </a:highlight>
                <a:latin typeface="Times New Roman" panose="02020603050405020304" pitchFamily="18" charset="0"/>
                <a:cs typeface="Times New Roman" panose="02020603050405020304" pitchFamily="18" charset="0"/>
              </a:rPr>
              <a:t>ED</a:t>
            </a:r>
            <a:r>
              <a:rPr lang="en-US" sz="1200" i="1" dirty="0">
                <a:solidFill>
                  <a:schemeClr val="bg1"/>
                </a:solidFill>
                <a:highlight>
                  <a:srgbClr val="C0C0C0"/>
                </a:highlight>
                <a:latin typeface="Times New Roman" panose="02020603050405020304" pitchFamily="18" charset="0"/>
                <a:cs typeface="Times New Roman" panose="02020603050405020304" pitchFamily="18" charset="0"/>
              </a:rPr>
              <a:t>= Economically Disadvantaged</a:t>
            </a:r>
          </a:p>
          <a:p>
            <a:pPr>
              <a:lnSpc>
                <a:spcPct val="95000"/>
              </a:lnSpc>
            </a:pPr>
            <a:r>
              <a:rPr lang="en-US" sz="1200" b="1" i="1" dirty="0">
                <a:solidFill>
                  <a:schemeClr val="bg1"/>
                </a:solidFill>
                <a:highlight>
                  <a:srgbClr val="C0C0C0"/>
                </a:highlight>
                <a:latin typeface="Times New Roman" panose="02020603050405020304" pitchFamily="18" charset="0"/>
                <a:cs typeface="Times New Roman" panose="02020603050405020304" pitchFamily="18" charset="0"/>
              </a:rPr>
              <a:t>ELL</a:t>
            </a:r>
            <a:r>
              <a:rPr lang="en-US" sz="1200" i="1" dirty="0">
                <a:solidFill>
                  <a:schemeClr val="bg1"/>
                </a:solidFill>
                <a:highlight>
                  <a:srgbClr val="C0C0C0"/>
                </a:highlight>
                <a:latin typeface="Times New Roman" panose="02020603050405020304" pitchFamily="18" charset="0"/>
                <a:cs typeface="Times New Roman" panose="02020603050405020304" pitchFamily="18" charset="0"/>
              </a:rPr>
              <a:t>= English Language Learner</a:t>
            </a:r>
          </a:p>
          <a:p>
            <a:pPr>
              <a:lnSpc>
                <a:spcPct val="95000"/>
              </a:lnSpc>
            </a:pPr>
            <a:r>
              <a:rPr lang="en-US" sz="1200" b="1" i="1" dirty="0">
                <a:solidFill>
                  <a:schemeClr val="bg1"/>
                </a:solidFill>
                <a:highlight>
                  <a:srgbClr val="C0C0C0"/>
                </a:highlight>
                <a:latin typeface="Times New Roman" panose="02020603050405020304" pitchFamily="18" charset="0"/>
                <a:cs typeface="Times New Roman" panose="02020603050405020304" pitchFamily="18" charset="0"/>
              </a:rPr>
              <a:t>SWD</a:t>
            </a:r>
            <a:r>
              <a:rPr lang="en-US" sz="1200" i="1" dirty="0">
                <a:solidFill>
                  <a:schemeClr val="bg1"/>
                </a:solidFill>
                <a:highlight>
                  <a:srgbClr val="C0C0C0"/>
                </a:highlight>
                <a:latin typeface="Times New Roman" panose="02020603050405020304" pitchFamily="18" charset="0"/>
                <a:cs typeface="Times New Roman" panose="02020603050405020304" pitchFamily="18" charset="0"/>
              </a:rPr>
              <a:t>= Students with Disabilities</a:t>
            </a:r>
          </a:p>
        </p:txBody>
      </p:sp>
    </p:spTree>
    <p:extLst>
      <p:ext uri="{BB962C8B-B14F-4D97-AF65-F5344CB8AC3E}">
        <p14:creationId xmlns:p14="http://schemas.microsoft.com/office/powerpoint/2010/main" val="292219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8B88-0990-A196-EF9D-20FDEED46758}"/>
              </a:ext>
            </a:extLst>
          </p:cNvPr>
          <p:cNvSpPr>
            <a:spLocks noGrp="1"/>
          </p:cNvSpPr>
          <p:nvPr>
            <p:ph type="title"/>
          </p:nvPr>
        </p:nvSpPr>
        <p:spPr>
          <a:xfrm>
            <a:off x="2611808" y="454095"/>
            <a:ext cx="7958331" cy="1212473"/>
          </a:xfrm>
        </p:spPr>
        <p:txBody>
          <a:bodyPr>
            <a:noAutofit/>
          </a:bodyPr>
          <a:lstStyle/>
          <a:p>
            <a:pPr algn="ctr"/>
            <a:r>
              <a:rPr lang="en-US" sz="2800" b="1" dirty="0">
                <a:latin typeface="Times New Roman" panose="02020603050405020304" pitchFamily="18" charset="0"/>
                <a:cs typeface="Times New Roman" panose="02020603050405020304" pitchFamily="18" charset="0"/>
              </a:rPr>
              <a:t>CHCS Percentage of Disciplinary Referrals by Subgroup</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2023-24</a:t>
            </a:r>
          </a:p>
        </p:txBody>
      </p:sp>
      <p:graphicFrame>
        <p:nvGraphicFramePr>
          <p:cNvPr id="4" name="Content Placeholder 3">
            <a:extLst>
              <a:ext uri="{FF2B5EF4-FFF2-40B4-BE49-F238E27FC236}">
                <a16:creationId xmlns:a16="http://schemas.microsoft.com/office/drawing/2014/main" id="{3C88308E-2A78-BA99-E6B5-9D66044E34D4}"/>
              </a:ext>
            </a:extLst>
          </p:cNvPr>
          <p:cNvGraphicFramePr>
            <a:graphicFrameLocks noGrp="1"/>
          </p:cNvGraphicFramePr>
          <p:nvPr>
            <p:ph idx="1"/>
            <p:extLst>
              <p:ext uri="{D42A27DB-BD31-4B8C-83A1-F6EECF244321}">
                <p14:modId xmlns:p14="http://schemas.microsoft.com/office/powerpoint/2010/main" val="376664702"/>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2F186E68-1BA3-51E4-E16F-DE8E74E05CC0}"/>
              </a:ext>
            </a:extLst>
          </p:cNvPr>
          <p:cNvSpPr txBox="1"/>
          <p:nvPr/>
        </p:nvSpPr>
        <p:spPr>
          <a:xfrm rot="16200000">
            <a:off x="1061304" y="3732311"/>
            <a:ext cx="2521401" cy="307777"/>
          </a:xfrm>
          <a:prstGeom prst="rect">
            <a:avLst/>
          </a:prstGeom>
          <a:noFill/>
        </p:spPr>
        <p:txBody>
          <a:bodyPr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7" name="TextBox 6">
            <a:extLst>
              <a:ext uri="{FF2B5EF4-FFF2-40B4-BE49-F238E27FC236}">
                <a16:creationId xmlns:a16="http://schemas.microsoft.com/office/drawing/2014/main" id="{BDCF3831-B567-C58F-59BA-D082E6EFB0FE}"/>
              </a:ext>
            </a:extLst>
          </p:cNvPr>
          <p:cNvSpPr txBox="1"/>
          <p:nvPr/>
        </p:nvSpPr>
        <p:spPr>
          <a:xfrm>
            <a:off x="1005657" y="6439138"/>
            <a:ext cx="8878528" cy="261610"/>
          </a:xfrm>
          <a:prstGeom prst="rect">
            <a:avLst/>
          </a:prstGeom>
          <a:noFill/>
        </p:spPr>
        <p:txBody>
          <a:bodyPr wrap="square" rtlCol="0">
            <a:spAutoFit/>
          </a:bodyPr>
          <a:lstStyle/>
          <a:p>
            <a:r>
              <a:rPr lang="en-US" sz="1100" dirty="0">
                <a:solidFill>
                  <a:schemeClr val="bg1"/>
                </a:solidFill>
                <a:highlight>
                  <a:srgbClr val="C0C0C0"/>
                </a:highlight>
              </a:rPr>
              <a:t>https://public.gosa.ga.gov/noauth/extensions/DisciplineDashV1/DisciplineDashV1.html</a:t>
            </a:r>
          </a:p>
        </p:txBody>
      </p:sp>
    </p:spTree>
    <p:extLst>
      <p:ext uri="{BB962C8B-B14F-4D97-AF65-F5344CB8AC3E}">
        <p14:creationId xmlns:p14="http://schemas.microsoft.com/office/powerpoint/2010/main" val="132377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600C-528A-8B3B-AEFE-A9245B3B7D16}"/>
              </a:ext>
            </a:extLst>
          </p:cNvPr>
          <p:cNvSpPr>
            <a:spLocks noGrp="1"/>
          </p:cNvSpPr>
          <p:nvPr>
            <p:ph type="title"/>
          </p:nvPr>
        </p:nvSpPr>
        <p:spPr>
          <a:xfrm>
            <a:off x="2464324" y="513088"/>
            <a:ext cx="7958331" cy="1315712"/>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CHCS Percentage of Disciplinary Referrals by Subgroup</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2023-24</a:t>
            </a:r>
          </a:p>
        </p:txBody>
      </p:sp>
      <p:graphicFrame>
        <p:nvGraphicFramePr>
          <p:cNvPr id="5" name="Content Placeholder 4">
            <a:extLst>
              <a:ext uri="{FF2B5EF4-FFF2-40B4-BE49-F238E27FC236}">
                <a16:creationId xmlns:a16="http://schemas.microsoft.com/office/drawing/2014/main" id="{D28AE94E-7566-F560-6A28-961671E09EF6}"/>
              </a:ext>
            </a:extLst>
          </p:cNvPr>
          <p:cNvGraphicFramePr>
            <a:graphicFrameLocks noGrp="1"/>
          </p:cNvGraphicFramePr>
          <p:nvPr>
            <p:ph idx="1"/>
            <p:extLst>
              <p:ext uri="{D42A27DB-BD31-4B8C-83A1-F6EECF244321}">
                <p14:modId xmlns:p14="http://schemas.microsoft.com/office/powerpoint/2010/main" val="4247357229"/>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A52E6808-D83A-D3E4-7CBD-D4FC4BDF64F0}"/>
              </a:ext>
            </a:extLst>
          </p:cNvPr>
          <p:cNvSpPr txBox="1"/>
          <p:nvPr/>
        </p:nvSpPr>
        <p:spPr>
          <a:xfrm>
            <a:off x="10212387" y="506890"/>
            <a:ext cx="1979613" cy="1144929"/>
          </a:xfrm>
          <a:prstGeom prst="rect">
            <a:avLst/>
          </a:prstGeom>
          <a:noFill/>
        </p:spPr>
        <p:txBody>
          <a:bodyPr wrap="square" rtlCol="0">
            <a:spAutoFit/>
          </a:bodyPr>
          <a:lstStyle/>
          <a:p>
            <a:pPr>
              <a:lnSpc>
                <a:spcPct val="95000"/>
              </a:lnSpc>
            </a:pPr>
            <a:r>
              <a:rPr lang="en-US" sz="1200" b="1" i="1" dirty="0">
                <a:solidFill>
                  <a:schemeClr val="bg1"/>
                </a:solidFill>
                <a:highlight>
                  <a:srgbClr val="C0C0C0"/>
                </a:highlight>
                <a:latin typeface="Times New Roman" panose="02020603050405020304" pitchFamily="18" charset="0"/>
                <a:cs typeface="Times New Roman" panose="02020603050405020304" pitchFamily="18" charset="0"/>
              </a:rPr>
              <a:t>ED</a:t>
            </a:r>
            <a:r>
              <a:rPr lang="en-US" sz="1200" i="1" dirty="0">
                <a:solidFill>
                  <a:schemeClr val="bg1"/>
                </a:solidFill>
                <a:highlight>
                  <a:srgbClr val="C0C0C0"/>
                </a:highlight>
                <a:latin typeface="Times New Roman" panose="02020603050405020304" pitchFamily="18" charset="0"/>
                <a:cs typeface="Times New Roman" panose="02020603050405020304" pitchFamily="18" charset="0"/>
              </a:rPr>
              <a:t>= Economically Disadvantaged</a:t>
            </a:r>
          </a:p>
          <a:p>
            <a:pPr>
              <a:lnSpc>
                <a:spcPct val="95000"/>
              </a:lnSpc>
            </a:pPr>
            <a:r>
              <a:rPr lang="en-US" sz="1200" b="1" i="1" dirty="0">
                <a:solidFill>
                  <a:schemeClr val="bg1"/>
                </a:solidFill>
                <a:highlight>
                  <a:srgbClr val="C0C0C0"/>
                </a:highlight>
                <a:latin typeface="Times New Roman" panose="02020603050405020304" pitchFamily="18" charset="0"/>
                <a:cs typeface="Times New Roman" panose="02020603050405020304" pitchFamily="18" charset="0"/>
              </a:rPr>
              <a:t>ELL</a:t>
            </a:r>
            <a:r>
              <a:rPr lang="en-US" sz="1200" i="1" dirty="0">
                <a:solidFill>
                  <a:schemeClr val="bg1"/>
                </a:solidFill>
                <a:highlight>
                  <a:srgbClr val="C0C0C0"/>
                </a:highlight>
                <a:latin typeface="Times New Roman" panose="02020603050405020304" pitchFamily="18" charset="0"/>
                <a:cs typeface="Times New Roman" panose="02020603050405020304" pitchFamily="18" charset="0"/>
              </a:rPr>
              <a:t>= English Language Learner</a:t>
            </a:r>
          </a:p>
          <a:p>
            <a:pPr>
              <a:lnSpc>
                <a:spcPct val="95000"/>
              </a:lnSpc>
            </a:pPr>
            <a:r>
              <a:rPr lang="en-US" sz="1200" b="1" i="1" dirty="0">
                <a:solidFill>
                  <a:schemeClr val="bg1"/>
                </a:solidFill>
                <a:highlight>
                  <a:srgbClr val="C0C0C0"/>
                </a:highlight>
                <a:latin typeface="Times New Roman" panose="02020603050405020304" pitchFamily="18" charset="0"/>
                <a:cs typeface="Times New Roman" panose="02020603050405020304" pitchFamily="18" charset="0"/>
              </a:rPr>
              <a:t>SWD</a:t>
            </a:r>
            <a:r>
              <a:rPr lang="en-US" sz="1200" i="1" dirty="0">
                <a:solidFill>
                  <a:schemeClr val="bg1"/>
                </a:solidFill>
                <a:highlight>
                  <a:srgbClr val="C0C0C0"/>
                </a:highlight>
                <a:latin typeface="Times New Roman" panose="02020603050405020304" pitchFamily="18" charset="0"/>
                <a:cs typeface="Times New Roman" panose="02020603050405020304" pitchFamily="18" charset="0"/>
              </a:rPr>
              <a:t>= Students with Disabilities</a:t>
            </a:r>
          </a:p>
        </p:txBody>
      </p:sp>
      <p:sp>
        <p:nvSpPr>
          <p:cNvPr id="6" name="TextBox 1">
            <a:extLst>
              <a:ext uri="{FF2B5EF4-FFF2-40B4-BE49-F238E27FC236}">
                <a16:creationId xmlns:a16="http://schemas.microsoft.com/office/drawing/2014/main" id="{7C4DF9CC-DB48-D8FE-5625-3A1BCD3E5278}"/>
              </a:ext>
            </a:extLst>
          </p:cNvPr>
          <p:cNvSpPr txBox="1"/>
          <p:nvPr/>
        </p:nvSpPr>
        <p:spPr>
          <a:xfrm rot="16200000">
            <a:off x="1061304" y="3732311"/>
            <a:ext cx="2521401" cy="307777"/>
          </a:xfrm>
          <a:prstGeom prst="rect">
            <a:avLst/>
          </a:prstGeom>
          <a:noFill/>
        </p:spPr>
        <p:txBody>
          <a:bodyPr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7" name="TextBox 6">
            <a:extLst>
              <a:ext uri="{FF2B5EF4-FFF2-40B4-BE49-F238E27FC236}">
                <a16:creationId xmlns:a16="http://schemas.microsoft.com/office/drawing/2014/main" id="{E9EE8176-D3EB-CA6C-6618-74AC18DBE36B}"/>
              </a:ext>
            </a:extLst>
          </p:cNvPr>
          <p:cNvSpPr txBox="1"/>
          <p:nvPr/>
        </p:nvSpPr>
        <p:spPr>
          <a:xfrm>
            <a:off x="3146322" y="5678292"/>
            <a:ext cx="2743200" cy="267766"/>
          </a:xfrm>
          <a:prstGeom prst="rect">
            <a:avLst/>
          </a:prstGeom>
          <a:noFill/>
        </p:spPr>
        <p:txBody>
          <a:bodyPr wrap="square" rtlCol="0">
            <a:spAutoFit/>
          </a:bodyPr>
          <a:lstStyle/>
          <a:p>
            <a:pPr algn="ctr">
              <a:lnSpc>
                <a:spcPct val="95000"/>
              </a:lnSpc>
            </a:pPr>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Program Subgroup</a:t>
            </a:r>
          </a:p>
        </p:txBody>
      </p:sp>
      <p:sp>
        <p:nvSpPr>
          <p:cNvPr id="9" name="TextBox 8">
            <a:extLst>
              <a:ext uri="{FF2B5EF4-FFF2-40B4-BE49-F238E27FC236}">
                <a16:creationId xmlns:a16="http://schemas.microsoft.com/office/drawing/2014/main" id="{1345B204-770E-0F61-F409-6C7FE2BC5230}"/>
              </a:ext>
            </a:extLst>
          </p:cNvPr>
          <p:cNvSpPr txBox="1"/>
          <p:nvPr/>
        </p:nvSpPr>
        <p:spPr>
          <a:xfrm>
            <a:off x="1003223" y="6517015"/>
            <a:ext cx="9419432" cy="261610"/>
          </a:xfrm>
          <a:prstGeom prst="rect">
            <a:avLst/>
          </a:prstGeom>
          <a:noFill/>
        </p:spPr>
        <p:txBody>
          <a:bodyPr wrap="square">
            <a:spAutoFit/>
          </a:bodyPr>
          <a:lstStyle/>
          <a:p>
            <a:r>
              <a:rPr lang="en-US" sz="1100" dirty="0">
                <a:solidFill>
                  <a:schemeClr val="bg1"/>
                </a:solidFill>
                <a:highlight>
                  <a:srgbClr val="C0C0C0"/>
                </a:highlight>
              </a:rPr>
              <a:t>https://public.gosa.ga.gov/noauth/extensions/DisciplineDashV1/DisciplineDashV1.html</a:t>
            </a:r>
          </a:p>
        </p:txBody>
      </p:sp>
    </p:spTree>
    <p:extLst>
      <p:ext uri="{BB962C8B-B14F-4D97-AF65-F5344CB8AC3E}">
        <p14:creationId xmlns:p14="http://schemas.microsoft.com/office/powerpoint/2010/main" val="1695802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DB16-C912-A7AB-C6F3-554497CE2EE1}"/>
              </a:ext>
            </a:extLst>
          </p:cNvPr>
          <p:cNvSpPr>
            <a:spLocks noGrp="1"/>
          </p:cNvSpPr>
          <p:nvPr>
            <p:ph type="title"/>
          </p:nvPr>
        </p:nvSpPr>
        <p:spPr>
          <a:xfrm>
            <a:off x="2464324" y="468843"/>
            <a:ext cx="7958331" cy="1077229"/>
          </a:xfrm>
        </p:spPr>
        <p:txBody>
          <a:bodyPr/>
          <a:lstStyle/>
          <a:p>
            <a:pPr algn="ctr"/>
            <a:r>
              <a:rPr lang="en-US" b="1" dirty="0">
                <a:latin typeface="Times New Roman" panose="02020603050405020304" pitchFamily="18" charset="0"/>
                <a:cs typeface="Times New Roman" panose="02020603050405020304" pitchFamily="18" charset="0"/>
              </a:rPr>
              <a:t>Out-of-School Suspension Rates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2023-24</a:t>
            </a:r>
          </a:p>
        </p:txBody>
      </p:sp>
      <p:graphicFrame>
        <p:nvGraphicFramePr>
          <p:cNvPr id="4" name="Content Placeholder 3">
            <a:extLst>
              <a:ext uri="{FF2B5EF4-FFF2-40B4-BE49-F238E27FC236}">
                <a16:creationId xmlns:a16="http://schemas.microsoft.com/office/drawing/2014/main" id="{8ED60D57-BBE9-25F9-C629-7D5E65E95A44}"/>
              </a:ext>
            </a:extLst>
          </p:cNvPr>
          <p:cNvGraphicFramePr>
            <a:graphicFrameLocks noGrp="1"/>
          </p:cNvGraphicFramePr>
          <p:nvPr>
            <p:ph idx="1"/>
            <p:extLst>
              <p:ext uri="{D42A27DB-BD31-4B8C-83A1-F6EECF244321}">
                <p14:modId xmlns:p14="http://schemas.microsoft.com/office/powerpoint/2010/main" val="2135910892"/>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95A53EE9-A544-BF06-B4F8-DB32379F262E}"/>
              </a:ext>
            </a:extLst>
          </p:cNvPr>
          <p:cNvSpPr txBox="1"/>
          <p:nvPr/>
        </p:nvSpPr>
        <p:spPr>
          <a:xfrm rot="16200000">
            <a:off x="1061304" y="3732311"/>
            <a:ext cx="2521401" cy="307777"/>
          </a:xfrm>
          <a:prstGeom prst="rect">
            <a:avLst/>
          </a:prstGeom>
          <a:noFill/>
        </p:spPr>
        <p:txBody>
          <a:bodyPr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6" name="TextBox 5">
            <a:extLst>
              <a:ext uri="{FF2B5EF4-FFF2-40B4-BE49-F238E27FC236}">
                <a16:creationId xmlns:a16="http://schemas.microsoft.com/office/drawing/2014/main" id="{4698ED02-8DCC-9A47-FB2B-77F92540FCA2}"/>
              </a:ext>
            </a:extLst>
          </p:cNvPr>
          <p:cNvSpPr txBox="1"/>
          <p:nvPr/>
        </p:nvSpPr>
        <p:spPr>
          <a:xfrm>
            <a:off x="1005657" y="6481430"/>
            <a:ext cx="8878528" cy="307777"/>
          </a:xfrm>
          <a:prstGeom prst="rect">
            <a:avLst/>
          </a:prstGeom>
          <a:noFill/>
        </p:spPr>
        <p:txBody>
          <a:bodyPr wrap="square" rtlCol="0">
            <a:spAutoFit/>
          </a:bodyPr>
          <a:lstStyle/>
          <a:p>
            <a:r>
              <a:rPr lang="en-US" sz="1400" dirty="0">
                <a:solidFill>
                  <a:schemeClr val="bg1"/>
                </a:solidFill>
                <a:highlight>
                  <a:srgbClr val="C0C0C0"/>
                </a:highlight>
              </a:rPr>
              <a:t>https://public.gosa.ga.gov/noauth/extensions/DisciplineDashV1/DisciplineDashV1.html</a:t>
            </a:r>
          </a:p>
        </p:txBody>
      </p:sp>
    </p:spTree>
    <p:extLst>
      <p:ext uri="{BB962C8B-B14F-4D97-AF65-F5344CB8AC3E}">
        <p14:creationId xmlns:p14="http://schemas.microsoft.com/office/powerpoint/2010/main" val="116057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59843-E141-D143-8282-99A95A900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BD9C2-7F27-4A1E-9CE6-B6A77E5A60FD}"/>
              </a:ext>
            </a:extLst>
          </p:cNvPr>
          <p:cNvSpPr>
            <a:spLocks noGrp="1"/>
          </p:cNvSpPr>
          <p:nvPr>
            <p:ph type="title"/>
          </p:nvPr>
        </p:nvSpPr>
        <p:spPr>
          <a:xfrm>
            <a:off x="1165123" y="1515979"/>
            <a:ext cx="10205883" cy="1758163"/>
          </a:xfrm>
        </p:spPr>
        <p:txBody>
          <a:bodyPr>
            <a:normAutofit/>
          </a:bodyPr>
          <a:lstStyle/>
          <a:p>
            <a:pPr algn="ctr"/>
            <a:r>
              <a:rPr lang="en-US" sz="9600" dirty="0">
                <a:latin typeface="Times New Roman" panose="02020603050405020304" pitchFamily="18" charset="0"/>
                <a:cs typeface="Times New Roman" panose="02020603050405020304" pitchFamily="18" charset="0"/>
              </a:rPr>
              <a:t>Perception Data</a:t>
            </a:r>
          </a:p>
        </p:txBody>
      </p:sp>
    </p:spTree>
    <p:extLst>
      <p:ext uri="{BB962C8B-B14F-4D97-AF65-F5344CB8AC3E}">
        <p14:creationId xmlns:p14="http://schemas.microsoft.com/office/powerpoint/2010/main" val="976331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6A463-A1A7-BAB6-3F19-7B9686436056}"/>
              </a:ext>
            </a:extLst>
          </p:cNvPr>
          <p:cNvSpPr>
            <a:spLocks noGrp="1"/>
          </p:cNvSpPr>
          <p:nvPr>
            <p:ph type="title"/>
          </p:nvPr>
        </p:nvSpPr>
        <p:spPr>
          <a:xfrm>
            <a:off x="2611244" y="616824"/>
            <a:ext cx="7958331" cy="1077229"/>
          </a:xfrm>
        </p:spPr>
        <p:txBody>
          <a:bodyPr>
            <a:noAutofit/>
          </a:bodyPr>
          <a:lstStyle/>
          <a:p>
            <a:pPr algn="ctr"/>
            <a:r>
              <a:rPr lang="en-US" sz="2200" b="1" dirty="0">
                <a:latin typeface="Times New Roman" panose="02020603050405020304" pitchFamily="18" charset="0"/>
                <a:cs typeface="Times New Roman" panose="02020603050405020304" pitchFamily="18" charset="0"/>
              </a:rPr>
              <a:t>Elementary Georgia Student Health Survey Question Results</a:t>
            </a:r>
            <a:br>
              <a:rPr lang="en-US" sz="2200" b="1" dirty="0">
                <a:latin typeface="Times New Roman" panose="02020603050405020304" pitchFamily="18" charset="0"/>
                <a:cs typeface="Times New Roman" panose="02020603050405020304" pitchFamily="18" charset="0"/>
              </a:rPr>
            </a:br>
            <a:r>
              <a:rPr lang="en-US" sz="2200" b="1" dirty="0">
                <a:solidFill>
                  <a:srgbClr val="FF0000"/>
                </a:solidFill>
                <a:latin typeface="Times New Roman" panose="02020603050405020304" pitchFamily="18" charset="0"/>
                <a:cs typeface="Times New Roman" panose="02020603050405020304" pitchFamily="18" charset="0"/>
              </a:rPr>
              <a:t>3. My School wants me to do Well</a:t>
            </a:r>
            <a:br>
              <a:rPr lang="en-US" sz="2200" b="1" dirty="0">
                <a:solidFill>
                  <a:srgbClr val="FF0000"/>
                </a:solidFill>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Year: 2023-24</a:t>
            </a:r>
          </a:p>
        </p:txBody>
      </p:sp>
      <p:graphicFrame>
        <p:nvGraphicFramePr>
          <p:cNvPr id="4" name="Content Placeholder 3">
            <a:extLst>
              <a:ext uri="{FF2B5EF4-FFF2-40B4-BE49-F238E27FC236}">
                <a16:creationId xmlns:a16="http://schemas.microsoft.com/office/drawing/2014/main" id="{4F4364DD-E7F5-E631-02AA-A07267C1DB0C}"/>
              </a:ext>
            </a:extLst>
          </p:cNvPr>
          <p:cNvGraphicFramePr>
            <a:graphicFrameLocks noGrp="1"/>
          </p:cNvGraphicFramePr>
          <p:nvPr>
            <p:ph idx="1"/>
            <p:extLst>
              <p:ext uri="{D42A27DB-BD31-4B8C-83A1-F6EECF244321}">
                <p14:modId xmlns:p14="http://schemas.microsoft.com/office/powerpoint/2010/main" val="3360984925"/>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DA3E2E5-2894-E6B2-FBC2-33B6E68D50C4}"/>
              </a:ext>
            </a:extLst>
          </p:cNvPr>
          <p:cNvSpPr txBox="1"/>
          <p:nvPr/>
        </p:nvSpPr>
        <p:spPr>
          <a:xfrm>
            <a:off x="1000311" y="6495803"/>
            <a:ext cx="9129712" cy="261610"/>
          </a:xfrm>
          <a:prstGeom prst="rect">
            <a:avLst/>
          </a:prstGeom>
          <a:noFill/>
        </p:spPr>
        <p:txBody>
          <a:bodyPr wrap="square" rtlCol="0">
            <a:spAutoFit/>
          </a:bodyPr>
          <a:lstStyle/>
          <a:p>
            <a:r>
              <a:rPr lang="en-US" sz="11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GaDOE. (n.d.). Georgia Student Health Survey. Survey Results. https://apps.gadoe.org/GSHSSurveyResults/Pages/default.aspx </a:t>
            </a:r>
          </a:p>
        </p:txBody>
      </p:sp>
      <p:sp>
        <p:nvSpPr>
          <p:cNvPr id="6" name="TextBox 5">
            <a:extLst>
              <a:ext uri="{FF2B5EF4-FFF2-40B4-BE49-F238E27FC236}">
                <a16:creationId xmlns:a16="http://schemas.microsoft.com/office/drawing/2014/main" id="{7631E13E-2122-0448-EE4F-33F89FBB42F0}"/>
              </a:ext>
            </a:extLst>
          </p:cNvPr>
          <p:cNvSpPr txBox="1"/>
          <p:nvPr/>
        </p:nvSpPr>
        <p:spPr>
          <a:xfrm rot="16200000">
            <a:off x="1633092" y="3800475"/>
            <a:ext cx="1540245" cy="261610"/>
          </a:xfrm>
          <a:prstGeom prst="rect">
            <a:avLst/>
          </a:prstGeom>
          <a:noFill/>
        </p:spPr>
        <p:txBody>
          <a:bodyPr wrap="square" rtlCol="0">
            <a:spAutoFit/>
          </a:bodyPr>
          <a:lstStyle/>
          <a:p>
            <a:r>
              <a:rPr lang="en-US" sz="1100" b="1" dirty="0">
                <a:solidFill>
                  <a:schemeClr val="bg1"/>
                </a:solidFill>
                <a:highlight>
                  <a:srgbClr val="C0C0C0"/>
                </a:highlight>
                <a:latin typeface="Times New Roman" panose="02020603050405020304" pitchFamily="18" charset="0"/>
                <a:cs typeface="Times New Roman" panose="02020603050405020304" pitchFamily="18" charset="0"/>
              </a:rPr>
              <a:t>Number of students</a:t>
            </a:r>
          </a:p>
        </p:txBody>
      </p:sp>
      <p:sp>
        <p:nvSpPr>
          <p:cNvPr id="7" name="TextBox 6">
            <a:extLst>
              <a:ext uri="{FF2B5EF4-FFF2-40B4-BE49-F238E27FC236}">
                <a16:creationId xmlns:a16="http://schemas.microsoft.com/office/drawing/2014/main" id="{EE5B30AE-D9DA-F15C-449D-BCC8C36E9F3C}"/>
              </a:ext>
            </a:extLst>
          </p:cNvPr>
          <p:cNvSpPr txBox="1"/>
          <p:nvPr/>
        </p:nvSpPr>
        <p:spPr>
          <a:xfrm>
            <a:off x="5089690" y="5408243"/>
            <a:ext cx="1371600" cy="261610"/>
          </a:xfrm>
          <a:prstGeom prst="rect">
            <a:avLst/>
          </a:prstGeom>
          <a:noFill/>
        </p:spPr>
        <p:txBody>
          <a:bodyPr wrap="square" rtlCol="0">
            <a:spAutoFit/>
          </a:bodyPr>
          <a:lstStyle/>
          <a:p>
            <a:pPr algn="ctr"/>
            <a:r>
              <a:rPr lang="en-US" sz="1100" b="1" dirty="0">
                <a:solidFill>
                  <a:schemeClr val="bg1"/>
                </a:solidFill>
                <a:highlight>
                  <a:srgbClr val="C0C0C0"/>
                </a:highlight>
                <a:latin typeface="Times New Roman" panose="02020603050405020304" pitchFamily="18" charset="0"/>
                <a:cs typeface="Times New Roman" panose="02020603050405020304" pitchFamily="18" charset="0"/>
              </a:rPr>
              <a:t>Grade level</a:t>
            </a:r>
          </a:p>
        </p:txBody>
      </p:sp>
    </p:spTree>
    <p:extLst>
      <p:ext uri="{BB962C8B-B14F-4D97-AF65-F5344CB8AC3E}">
        <p14:creationId xmlns:p14="http://schemas.microsoft.com/office/powerpoint/2010/main" val="1447045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71DB-7F3D-E262-FC2A-E98FD4024122}"/>
              </a:ext>
            </a:extLst>
          </p:cNvPr>
          <p:cNvSpPr>
            <a:spLocks noGrp="1"/>
          </p:cNvSpPr>
          <p:nvPr>
            <p:ph type="title"/>
          </p:nvPr>
        </p:nvSpPr>
        <p:spPr>
          <a:xfrm>
            <a:off x="2611808" y="550881"/>
            <a:ext cx="7958331" cy="1077229"/>
          </a:xfrm>
        </p:spPr>
        <p:txBody>
          <a:bodyPr>
            <a:noAutofit/>
          </a:bodyPr>
          <a:lstStyle/>
          <a:p>
            <a:pPr algn="ctr"/>
            <a:r>
              <a:rPr lang="en-US" sz="2200" b="1" dirty="0">
                <a:latin typeface="Times New Roman" panose="02020603050405020304" pitchFamily="18" charset="0"/>
                <a:cs typeface="Times New Roman" panose="02020603050405020304" pitchFamily="18" charset="0"/>
              </a:rPr>
              <a:t>Elementary Georgia Student Health Survey Question Results</a:t>
            </a:r>
            <a:br>
              <a:rPr lang="en-US" sz="2200" b="1" dirty="0">
                <a:latin typeface="Times New Roman" panose="02020603050405020304" pitchFamily="18" charset="0"/>
                <a:cs typeface="Times New Roman" panose="02020603050405020304" pitchFamily="18" charset="0"/>
              </a:rPr>
            </a:br>
            <a:r>
              <a:rPr lang="en-US" sz="2200" b="1" dirty="0">
                <a:solidFill>
                  <a:srgbClr val="FF0000"/>
                </a:solidFill>
                <a:latin typeface="Times New Roman" panose="02020603050405020304" pitchFamily="18" charset="0"/>
                <a:cs typeface="Times New Roman" panose="02020603050405020304" pitchFamily="18" charset="0"/>
              </a:rPr>
              <a:t>8. Students in my class behave so teachers can teach</a:t>
            </a:r>
            <a:br>
              <a:rPr lang="en-US" sz="2200" b="1" dirty="0">
                <a:solidFill>
                  <a:srgbClr val="FF0000"/>
                </a:solidFill>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Year: 2023-24</a:t>
            </a:r>
            <a:endParaRPr lang="en-US" sz="2200" dirty="0"/>
          </a:p>
        </p:txBody>
      </p:sp>
      <p:graphicFrame>
        <p:nvGraphicFramePr>
          <p:cNvPr id="4" name="Content Placeholder 3">
            <a:extLst>
              <a:ext uri="{FF2B5EF4-FFF2-40B4-BE49-F238E27FC236}">
                <a16:creationId xmlns:a16="http://schemas.microsoft.com/office/drawing/2014/main" id="{9F4C9A38-DD0C-178D-0B07-1E05CDAB2DF9}"/>
              </a:ext>
            </a:extLst>
          </p:cNvPr>
          <p:cNvGraphicFramePr>
            <a:graphicFrameLocks noGrp="1"/>
          </p:cNvGraphicFramePr>
          <p:nvPr>
            <p:ph idx="1"/>
            <p:extLst>
              <p:ext uri="{D42A27DB-BD31-4B8C-83A1-F6EECF244321}">
                <p14:modId xmlns:p14="http://schemas.microsoft.com/office/powerpoint/2010/main" val="4094945445"/>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BAE84C7-82BC-08A4-7FD8-CEF0FF11602D}"/>
              </a:ext>
            </a:extLst>
          </p:cNvPr>
          <p:cNvSpPr txBox="1"/>
          <p:nvPr/>
        </p:nvSpPr>
        <p:spPr>
          <a:xfrm>
            <a:off x="964685" y="6474491"/>
            <a:ext cx="9129712" cy="261610"/>
          </a:xfrm>
          <a:prstGeom prst="rect">
            <a:avLst/>
          </a:prstGeom>
          <a:noFill/>
        </p:spPr>
        <p:txBody>
          <a:bodyPr wrap="square" rtlCol="0">
            <a:spAutoFit/>
          </a:bodyPr>
          <a:lstStyle/>
          <a:p>
            <a:r>
              <a:rPr lang="en-US" sz="11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GaDOE. (n.d.). Georgia Student Health Survey. Survey Results. https://apps.gadoe.org/GSHSSurveyResults/Pages/default.aspx </a:t>
            </a:r>
          </a:p>
        </p:txBody>
      </p:sp>
      <p:sp>
        <p:nvSpPr>
          <p:cNvPr id="6" name="TextBox 5">
            <a:extLst>
              <a:ext uri="{FF2B5EF4-FFF2-40B4-BE49-F238E27FC236}">
                <a16:creationId xmlns:a16="http://schemas.microsoft.com/office/drawing/2014/main" id="{9F540A7F-783D-81D6-1342-5F3DD354BBE2}"/>
              </a:ext>
            </a:extLst>
          </p:cNvPr>
          <p:cNvSpPr txBox="1"/>
          <p:nvPr/>
        </p:nvSpPr>
        <p:spPr>
          <a:xfrm rot="16200000">
            <a:off x="1633092" y="3800475"/>
            <a:ext cx="1540245" cy="261610"/>
          </a:xfrm>
          <a:prstGeom prst="rect">
            <a:avLst/>
          </a:prstGeom>
          <a:noFill/>
        </p:spPr>
        <p:txBody>
          <a:bodyPr wrap="square" rtlCol="0">
            <a:spAutoFit/>
          </a:bodyPr>
          <a:lstStyle/>
          <a:p>
            <a:r>
              <a:rPr lang="en-US" sz="1100" b="1" dirty="0">
                <a:solidFill>
                  <a:schemeClr val="bg1"/>
                </a:solidFill>
                <a:highlight>
                  <a:srgbClr val="C0C0C0"/>
                </a:highlight>
                <a:latin typeface="Times New Roman" panose="02020603050405020304" pitchFamily="18" charset="0"/>
                <a:cs typeface="Times New Roman" panose="02020603050405020304" pitchFamily="18" charset="0"/>
              </a:rPr>
              <a:t>Number of students</a:t>
            </a:r>
          </a:p>
        </p:txBody>
      </p:sp>
    </p:spTree>
    <p:extLst>
      <p:ext uri="{BB962C8B-B14F-4D97-AF65-F5344CB8AC3E}">
        <p14:creationId xmlns:p14="http://schemas.microsoft.com/office/powerpoint/2010/main" val="290789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8988-8BC2-5BEE-8E95-854C7FDDFE3C}"/>
              </a:ext>
            </a:extLst>
          </p:cNvPr>
          <p:cNvSpPr>
            <a:spLocks noGrp="1"/>
          </p:cNvSpPr>
          <p:nvPr>
            <p:ph type="title"/>
          </p:nvPr>
        </p:nvSpPr>
        <p:spPr>
          <a:xfrm>
            <a:off x="2611808" y="522306"/>
            <a:ext cx="7958331" cy="1077229"/>
          </a:xfrm>
        </p:spPr>
        <p:txBody>
          <a:bodyPr>
            <a:noAutofit/>
          </a:bodyPr>
          <a:lstStyle/>
          <a:p>
            <a:pPr algn="ctr"/>
            <a:r>
              <a:rPr lang="en-US" sz="2200" b="1" dirty="0">
                <a:latin typeface="Times New Roman" panose="02020603050405020304" pitchFamily="18" charset="0"/>
                <a:cs typeface="Times New Roman" panose="02020603050405020304" pitchFamily="18" charset="0"/>
              </a:rPr>
              <a:t>Middle Georgia Student Health Survey Question Results</a:t>
            </a:r>
            <a:br>
              <a:rPr lang="en-US" sz="2200" b="1" dirty="0">
                <a:latin typeface="Times New Roman" panose="02020603050405020304" pitchFamily="18" charset="0"/>
                <a:cs typeface="Times New Roman" panose="02020603050405020304" pitchFamily="18" charset="0"/>
              </a:rPr>
            </a:br>
            <a:r>
              <a:rPr lang="en-US" sz="2200" b="1" dirty="0">
                <a:solidFill>
                  <a:srgbClr val="FF0000"/>
                </a:solidFill>
                <a:latin typeface="Times New Roman" panose="02020603050405020304" pitchFamily="18" charset="0"/>
                <a:cs typeface="Times New Roman" panose="02020603050405020304" pitchFamily="18" charset="0"/>
              </a:rPr>
              <a:t>2. I feel like I fit in at my school</a:t>
            </a:r>
            <a:br>
              <a:rPr lang="en-US" sz="2200" b="1" dirty="0">
                <a:solidFill>
                  <a:srgbClr val="FF0000"/>
                </a:solidFill>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Year: 2023-24</a:t>
            </a:r>
            <a:endParaRPr lang="en-US" sz="2200" dirty="0"/>
          </a:p>
        </p:txBody>
      </p:sp>
      <p:graphicFrame>
        <p:nvGraphicFramePr>
          <p:cNvPr id="4" name="Content Placeholder 3">
            <a:extLst>
              <a:ext uri="{FF2B5EF4-FFF2-40B4-BE49-F238E27FC236}">
                <a16:creationId xmlns:a16="http://schemas.microsoft.com/office/drawing/2014/main" id="{CFF59791-DCED-2138-4892-411C25C4ED20}"/>
              </a:ext>
            </a:extLst>
          </p:cNvPr>
          <p:cNvGraphicFramePr>
            <a:graphicFrameLocks noGrp="1"/>
          </p:cNvGraphicFramePr>
          <p:nvPr>
            <p:ph idx="1"/>
            <p:extLst>
              <p:ext uri="{D42A27DB-BD31-4B8C-83A1-F6EECF244321}">
                <p14:modId xmlns:p14="http://schemas.microsoft.com/office/powerpoint/2010/main" val="115343368"/>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8778AF8-9498-F2EC-149F-8A6F2253561E}"/>
              </a:ext>
            </a:extLst>
          </p:cNvPr>
          <p:cNvSpPr txBox="1"/>
          <p:nvPr/>
        </p:nvSpPr>
        <p:spPr>
          <a:xfrm>
            <a:off x="988436" y="6519409"/>
            <a:ext cx="9129712" cy="261610"/>
          </a:xfrm>
          <a:prstGeom prst="rect">
            <a:avLst/>
          </a:prstGeom>
          <a:noFill/>
        </p:spPr>
        <p:txBody>
          <a:bodyPr wrap="square" rtlCol="0">
            <a:spAutoFit/>
          </a:bodyPr>
          <a:lstStyle/>
          <a:p>
            <a:r>
              <a:rPr lang="en-US" sz="11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GaDOE. (n.d.). Georgia Student Health Survey. Survey Results. https://apps.gadoe.org/GSHSSurveyResults/Pages/default.aspx </a:t>
            </a:r>
          </a:p>
        </p:txBody>
      </p:sp>
      <p:sp>
        <p:nvSpPr>
          <p:cNvPr id="6" name="TextBox 5">
            <a:extLst>
              <a:ext uri="{FF2B5EF4-FFF2-40B4-BE49-F238E27FC236}">
                <a16:creationId xmlns:a16="http://schemas.microsoft.com/office/drawing/2014/main" id="{E97F268E-022F-500F-AE62-4BF01127DDB3}"/>
              </a:ext>
            </a:extLst>
          </p:cNvPr>
          <p:cNvSpPr txBox="1"/>
          <p:nvPr/>
        </p:nvSpPr>
        <p:spPr>
          <a:xfrm rot="16200000">
            <a:off x="1633092" y="3800475"/>
            <a:ext cx="1540245" cy="261610"/>
          </a:xfrm>
          <a:prstGeom prst="rect">
            <a:avLst/>
          </a:prstGeom>
          <a:noFill/>
        </p:spPr>
        <p:txBody>
          <a:bodyPr wrap="square" rtlCol="0">
            <a:spAutoFit/>
          </a:bodyPr>
          <a:lstStyle/>
          <a:p>
            <a:r>
              <a:rPr lang="en-US" sz="1100" b="1" dirty="0">
                <a:solidFill>
                  <a:schemeClr val="bg1"/>
                </a:solidFill>
                <a:highlight>
                  <a:srgbClr val="C0C0C0"/>
                </a:highlight>
                <a:latin typeface="Times New Roman" panose="02020603050405020304" pitchFamily="18" charset="0"/>
                <a:cs typeface="Times New Roman" panose="02020603050405020304" pitchFamily="18" charset="0"/>
              </a:rPr>
              <a:t>Number of students</a:t>
            </a:r>
          </a:p>
        </p:txBody>
      </p:sp>
    </p:spTree>
    <p:extLst>
      <p:ext uri="{BB962C8B-B14F-4D97-AF65-F5344CB8AC3E}">
        <p14:creationId xmlns:p14="http://schemas.microsoft.com/office/powerpoint/2010/main" val="146389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CE7-5B21-30D4-A53D-0447B68A5C4C}"/>
              </a:ext>
            </a:extLst>
          </p:cNvPr>
          <p:cNvSpPr>
            <a:spLocks noGrp="1"/>
          </p:cNvSpPr>
          <p:nvPr>
            <p:ph type="title"/>
          </p:nvPr>
        </p:nvSpPr>
        <p:spPr>
          <a:xfrm>
            <a:off x="1165123" y="1515979"/>
            <a:ext cx="10205883" cy="1758163"/>
          </a:xfrm>
        </p:spPr>
        <p:txBody>
          <a:bodyPr>
            <a:normAutofit/>
          </a:bodyPr>
          <a:lstStyle/>
          <a:p>
            <a:pPr algn="ctr"/>
            <a:r>
              <a:rPr lang="en-US" sz="9600" dirty="0">
                <a:latin typeface="Times New Roman" panose="02020603050405020304" pitchFamily="18" charset="0"/>
                <a:cs typeface="Times New Roman" panose="02020603050405020304" pitchFamily="18" charset="0"/>
              </a:rPr>
              <a:t>Demographic Data</a:t>
            </a:r>
          </a:p>
        </p:txBody>
      </p:sp>
    </p:spTree>
    <p:extLst>
      <p:ext uri="{BB962C8B-B14F-4D97-AF65-F5344CB8AC3E}">
        <p14:creationId xmlns:p14="http://schemas.microsoft.com/office/powerpoint/2010/main" val="1188026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F6DB-009C-7787-7A17-28FEC4E9AAFD}"/>
              </a:ext>
            </a:extLst>
          </p:cNvPr>
          <p:cNvSpPr>
            <a:spLocks noGrp="1"/>
          </p:cNvSpPr>
          <p:nvPr>
            <p:ph type="title"/>
          </p:nvPr>
        </p:nvSpPr>
        <p:spPr>
          <a:xfrm>
            <a:off x="2611808" y="579456"/>
            <a:ext cx="7958331" cy="1244060"/>
          </a:xfrm>
        </p:spPr>
        <p:txBody>
          <a:bodyPr>
            <a:normAutofit fontScale="90000"/>
          </a:bodyPr>
          <a:lstStyle/>
          <a:p>
            <a:pPr algn="ctr"/>
            <a:r>
              <a:rPr lang="en-US" sz="2200" b="1" dirty="0">
                <a:latin typeface="Times New Roman" panose="02020603050405020304" pitchFamily="18" charset="0"/>
                <a:cs typeface="Times New Roman" panose="02020603050405020304" pitchFamily="18" charset="0"/>
              </a:rPr>
              <a:t>Middle Georgia Student Health Survey Question Results</a:t>
            </a:r>
            <a:br>
              <a:rPr lang="en-US" sz="2200" b="1" dirty="0">
                <a:latin typeface="Times New Roman" panose="02020603050405020304" pitchFamily="18" charset="0"/>
                <a:cs typeface="Times New Roman" panose="02020603050405020304" pitchFamily="18" charset="0"/>
              </a:rPr>
            </a:br>
            <a:r>
              <a:rPr lang="en-US" sz="2200" b="1" dirty="0">
                <a:solidFill>
                  <a:srgbClr val="FF0000"/>
                </a:solidFill>
                <a:latin typeface="Times New Roman" panose="02020603050405020304" pitchFamily="18" charset="0"/>
                <a:cs typeface="Times New Roman" panose="02020603050405020304" pitchFamily="18" charset="0"/>
              </a:rPr>
              <a:t>58. The behaviors in my classroom allow the teacher to teach so I can learn</a:t>
            </a:r>
            <a:br>
              <a:rPr lang="en-US" sz="2200" b="1" dirty="0">
                <a:solidFill>
                  <a:srgbClr val="FF0000"/>
                </a:solidFill>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Year: 2023-24</a:t>
            </a:r>
            <a:endParaRPr lang="en-US" sz="2200" dirty="0"/>
          </a:p>
        </p:txBody>
      </p:sp>
      <p:graphicFrame>
        <p:nvGraphicFramePr>
          <p:cNvPr id="4" name="Content Placeholder 3">
            <a:extLst>
              <a:ext uri="{FF2B5EF4-FFF2-40B4-BE49-F238E27FC236}">
                <a16:creationId xmlns:a16="http://schemas.microsoft.com/office/drawing/2014/main" id="{E1C2CE42-6EB8-061F-075E-EF99F9C974C7}"/>
              </a:ext>
            </a:extLst>
          </p:cNvPr>
          <p:cNvGraphicFramePr>
            <a:graphicFrameLocks noGrp="1"/>
          </p:cNvGraphicFramePr>
          <p:nvPr>
            <p:ph idx="1"/>
            <p:extLst>
              <p:ext uri="{D42A27DB-BD31-4B8C-83A1-F6EECF244321}">
                <p14:modId xmlns:p14="http://schemas.microsoft.com/office/powerpoint/2010/main" val="3539592662"/>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2E037B6-79C7-125D-B802-BE50D6AAED22}"/>
              </a:ext>
            </a:extLst>
          </p:cNvPr>
          <p:cNvSpPr txBox="1"/>
          <p:nvPr/>
        </p:nvSpPr>
        <p:spPr>
          <a:xfrm>
            <a:off x="1119064" y="6495803"/>
            <a:ext cx="9129712" cy="261610"/>
          </a:xfrm>
          <a:prstGeom prst="rect">
            <a:avLst/>
          </a:prstGeom>
          <a:noFill/>
        </p:spPr>
        <p:txBody>
          <a:bodyPr wrap="square" rtlCol="0">
            <a:spAutoFit/>
          </a:bodyPr>
          <a:lstStyle/>
          <a:p>
            <a:r>
              <a:rPr lang="en-US" sz="11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GaDOE. (n.d.). Georgia Student Health Survey. Survey Results. https://apps.gadoe.org/GSHSSurveyResults/Pages/default.aspx </a:t>
            </a:r>
          </a:p>
        </p:txBody>
      </p:sp>
      <p:sp>
        <p:nvSpPr>
          <p:cNvPr id="6" name="TextBox 5">
            <a:extLst>
              <a:ext uri="{FF2B5EF4-FFF2-40B4-BE49-F238E27FC236}">
                <a16:creationId xmlns:a16="http://schemas.microsoft.com/office/drawing/2014/main" id="{B9E1B2FF-DD3F-7E62-F8F9-37CBBB16CF2D}"/>
              </a:ext>
            </a:extLst>
          </p:cNvPr>
          <p:cNvSpPr txBox="1"/>
          <p:nvPr/>
        </p:nvSpPr>
        <p:spPr>
          <a:xfrm rot="16200000">
            <a:off x="1633092" y="3800475"/>
            <a:ext cx="1540245" cy="261610"/>
          </a:xfrm>
          <a:prstGeom prst="rect">
            <a:avLst/>
          </a:prstGeom>
          <a:noFill/>
        </p:spPr>
        <p:txBody>
          <a:bodyPr wrap="square" rtlCol="0">
            <a:spAutoFit/>
          </a:bodyPr>
          <a:lstStyle/>
          <a:p>
            <a:r>
              <a:rPr lang="en-US" sz="1100" b="1" dirty="0">
                <a:solidFill>
                  <a:schemeClr val="bg1"/>
                </a:solidFill>
                <a:highlight>
                  <a:srgbClr val="C0C0C0"/>
                </a:highlight>
                <a:latin typeface="Times New Roman" panose="02020603050405020304" pitchFamily="18" charset="0"/>
                <a:cs typeface="Times New Roman" panose="02020603050405020304" pitchFamily="18" charset="0"/>
              </a:rPr>
              <a:t>Number of students</a:t>
            </a:r>
          </a:p>
        </p:txBody>
      </p:sp>
    </p:spTree>
    <p:extLst>
      <p:ext uri="{BB962C8B-B14F-4D97-AF65-F5344CB8AC3E}">
        <p14:creationId xmlns:p14="http://schemas.microsoft.com/office/powerpoint/2010/main" val="4053619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2282-0AC6-22DD-B0F0-6AF0455BE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EF88B-EDD4-58B0-5E36-5C98FD90AA6D}"/>
              </a:ext>
            </a:extLst>
          </p:cNvPr>
          <p:cNvSpPr>
            <a:spLocks noGrp="1"/>
          </p:cNvSpPr>
          <p:nvPr>
            <p:ph type="title"/>
          </p:nvPr>
        </p:nvSpPr>
        <p:spPr>
          <a:xfrm>
            <a:off x="1165123" y="1515979"/>
            <a:ext cx="10205883" cy="1758163"/>
          </a:xfrm>
        </p:spPr>
        <p:txBody>
          <a:bodyPr>
            <a:normAutofit/>
          </a:bodyPr>
          <a:lstStyle/>
          <a:p>
            <a:pPr algn="ctr"/>
            <a:r>
              <a:rPr lang="en-US" sz="9600" dirty="0">
                <a:latin typeface="Times New Roman" panose="02020603050405020304" pitchFamily="18" charset="0"/>
                <a:cs typeface="Times New Roman" panose="02020603050405020304" pitchFamily="18" charset="0"/>
              </a:rPr>
              <a:t>Data Analysis</a:t>
            </a:r>
          </a:p>
        </p:txBody>
      </p:sp>
    </p:spTree>
    <p:extLst>
      <p:ext uri="{BB962C8B-B14F-4D97-AF65-F5344CB8AC3E}">
        <p14:creationId xmlns:p14="http://schemas.microsoft.com/office/powerpoint/2010/main" val="28554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EC68-037F-DD82-5430-4800935098AA}"/>
              </a:ext>
            </a:extLst>
          </p:cNvPr>
          <p:cNvSpPr>
            <a:spLocks noGrp="1"/>
          </p:cNvSpPr>
          <p:nvPr>
            <p:ph type="title"/>
          </p:nvPr>
        </p:nvSpPr>
        <p:spPr>
          <a:xfrm>
            <a:off x="2223452" y="404295"/>
            <a:ext cx="7958331" cy="1077229"/>
          </a:xfrm>
        </p:spPr>
        <p:txBody>
          <a:bodyPr/>
          <a:lstStyle/>
          <a:p>
            <a:pPr algn="ctr"/>
            <a:r>
              <a:rPr lang="en-US" b="1" dirty="0">
                <a:latin typeface="Times New Roman" panose="02020603050405020304" pitchFamily="18" charset="0"/>
                <a:cs typeface="Times New Roman" panose="02020603050405020304" pitchFamily="18" charset="0"/>
              </a:rPr>
              <a:t>Strengths</a:t>
            </a:r>
          </a:p>
        </p:txBody>
      </p:sp>
      <p:sp>
        <p:nvSpPr>
          <p:cNvPr id="6" name="TextBox 5">
            <a:extLst>
              <a:ext uri="{FF2B5EF4-FFF2-40B4-BE49-F238E27FC236}">
                <a16:creationId xmlns:a16="http://schemas.microsoft.com/office/drawing/2014/main" id="{A8973DE7-FE82-8F1D-9D03-9F8ABD333C6F}"/>
              </a:ext>
            </a:extLst>
          </p:cNvPr>
          <p:cNvSpPr txBox="1"/>
          <p:nvPr/>
        </p:nvSpPr>
        <p:spPr>
          <a:xfrm>
            <a:off x="1306154" y="1577156"/>
            <a:ext cx="9792929" cy="5078313"/>
          </a:xfrm>
          <a:prstGeom prst="rect">
            <a:avLst/>
          </a:prstGeom>
          <a:noFill/>
        </p:spPr>
        <p:txBody>
          <a:bodyPr wrap="square" rtlCol="0">
            <a:spAutoFit/>
          </a:bodyPr>
          <a:lstStyle/>
          <a:p>
            <a:pPr marL="285750" indent="-285750">
              <a:buFont typeface="Wingdings" pitchFamily="2" charset="2"/>
              <a:buChar char="q"/>
            </a:pPr>
            <a:r>
              <a:rPr lang="en-US" dirty="0"/>
              <a:t>There is clear and consistent growth in middle grades. Although middle grades content mastery is about </a:t>
            </a:r>
            <a:r>
              <a:rPr lang="en-US" b="1" dirty="0"/>
              <a:t>23.7 percent below </a:t>
            </a:r>
            <a:r>
              <a:rPr lang="en-US" dirty="0"/>
              <a:t>the district, it is particularly </a:t>
            </a:r>
            <a:r>
              <a:rPr lang="en-US" b="1" dirty="0"/>
              <a:t>stronger </a:t>
            </a:r>
            <a:r>
              <a:rPr lang="en-US" dirty="0"/>
              <a:t>than the </a:t>
            </a:r>
            <a:r>
              <a:rPr lang="en-US" b="1" dirty="0"/>
              <a:t>elementary level gap of 42.9 percentage points</a:t>
            </a:r>
            <a:r>
              <a:rPr lang="en-US" dirty="0"/>
              <a:t>; indicating </a:t>
            </a:r>
            <a:r>
              <a:rPr lang="en-US" b="1" dirty="0"/>
              <a:t>a relatively stronger performance in middle grades</a:t>
            </a:r>
            <a:r>
              <a:rPr lang="en-US" dirty="0"/>
              <a:t>. With this, it presents a potential leverage for academic coaching and professional supports. </a:t>
            </a:r>
          </a:p>
          <a:p>
            <a:pPr marL="285750" indent="-285750">
              <a:buFont typeface="Wingdings" pitchFamily="2" charset="2"/>
              <a:buChar char="q"/>
            </a:pPr>
            <a:r>
              <a:rPr lang="en-US" dirty="0"/>
              <a:t>There is a </a:t>
            </a:r>
            <a:r>
              <a:rPr lang="en-US" b="1" dirty="0"/>
              <a:t>diverse student body </a:t>
            </a:r>
            <a:r>
              <a:rPr lang="en-US" dirty="0"/>
              <a:t>with a </a:t>
            </a:r>
            <a:r>
              <a:rPr lang="en-US" b="1" dirty="0"/>
              <a:t>balanced subgroup distribution</a:t>
            </a:r>
            <a:r>
              <a:rPr lang="en-US" dirty="0"/>
              <a:t>. With a balanced mixture of subgroups ( 50% male, 50% female, 9.4% of students with disabilities, and 1% ELLs), </a:t>
            </a:r>
            <a:r>
              <a:rPr lang="en-US" b="1" dirty="0"/>
              <a:t>opportunities to design targeted instructional interventions </a:t>
            </a:r>
            <a:r>
              <a:rPr lang="en-US" dirty="0"/>
              <a:t>(i.e. flex ability grouping) become manageable in scope and size.</a:t>
            </a:r>
          </a:p>
          <a:p>
            <a:pPr marL="285750" indent="-285750">
              <a:buFont typeface="Wingdings" pitchFamily="2" charset="2"/>
              <a:buChar char="q"/>
            </a:pPr>
            <a:r>
              <a:rPr lang="en-US" dirty="0"/>
              <a:t>CHCS produces a </a:t>
            </a:r>
            <a:r>
              <a:rPr lang="en-US" b="1" dirty="0"/>
              <a:t>positive school culture with a 3-star climate rating</a:t>
            </a:r>
            <a:r>
              <a:rPr lang="en-US" dirty="0"/>
              <a:t> indicating moderately </a:t>
            </a:r>
            <a:r>
              <a:rPr lang="en-US" b="1" dirty="0"/>
              <a:t>strong and positive relationships, safety, and engagement</a:t>
            </a:r>
            <a:r>
              <a:rPr lang="en-US" dirty="0"/>
              <a:t>. Additionally, this rating indicates the improvement of academics as students tend to learn better when the environment is conducive to their learning needs and preferences. </a:t>
            </a:r>
          </a:p>
          <a:p>
            <a:pPr marL="285750" indent="-285750">
              <a:buFont typeface="Wingdings" pitchFamily="2" charset="2"/>
              <a:buChar char="q"/>
            </a:pPr>
            <a:r>
              <a:rPr lang="en-US" dirty="0"/>
              <a:t>​CHCS demonstrates a commitment to fostering a positive school climate by actively participating in the Georgia Student Health Survey, utilizing the results to inform and enhance strategies that support student well-being and engagement.​</a:t>
            </a:r>
          </a:p>
          <a:p>
            <a:pPr marL="285750" indent="-285750">
              <a:buFont typeface="Wingdings" pitchFamily="2" charset="2"/>
              <a:buChar char="q"/>
            </a:pPr>
            <a:endParaRPr lang="en-US" dirty="0"/>
          </a:p>
          <a:p>
            <a:pPr marL="285750" indent="-285750">
              <a:buFont typeface="Wingdings" pitchFamily="2" charset="2"/>
              <a:buChar char="q"/>
            </a:pPr>
            <a:endParaRPr lang="en-US" dirty="0"/>
          </a:p>
        </p:txBody>
      </p:sp>
      <p:sp>
        <p:nvSpPr>
          <p:cNvPr id="3" name="TextBox 2">
            <a:extLst>
              <a:ext uri="{FF2B5EF4-FFF2-40B4-BE49-F238E27FC236}">
                <a16:creationId xmlns:a16="http://schemas.microsoft.com/office/drawing/2014/main" id="{B1E82AC8-C5CE-9357-C650-504A6AC5B61F}"/>
              </a:ext>
            </a:extLst>
          </p:cNvPr>
          <p:cNvSpPr txBox="1"/>
          <p:nvPr/>
        </p:nvSpPr>
        <p:spPr>
          <a:xfrm>
            <a:off x="9856128" y="202531"/>
            <a:ext cx="1979613" cy="1144929"/>
          </a:xfrm>
          <a:prstGeom prst="rect">
            <a:avLst/>
          </a:prstGeom>
          <a:noFill/>
        </p:spPr>
        <p:txBody>
          <a:bodyPr wrap="square" rtlCol="0">
            <a:spAutoFit/>
          </a:bodyPr>
          <a:lstStyle/>
          <a:p>
            <a:pPr>
              <a:lnSpc>
                <a:spcPct val="95000"/>
              </a:lnSpc>
            </a:pPr>
            <a:r>
              <a:rPr lang="en-US" sz="1200" b="1" i="1" dirty="0">
                <a:solidFill>
                  <a:schemeClr val="bg1"/>
                </a:solidFill>
                <a:highlight>
                  <a:srgbClr val="C0C0C0"/>
                </a:highlight>
                <a:latin typeface="Times New Roman" panose="02020603050405020304" pitchFamily="18" charset="0"/>
                <a:cs typeface="Times New Roman" panose="02020603050405020304" pitchFamily="18" charset="0"/>
              </a:rPr>
              <a:t>ED</a:t>
            </a:r>
            <a:r>
              <a:rPr lang="en-US" sz="1200" i="1" dirty="0">
                <a:solidFill>
                  <a:schemeClr val="bg1"/>
                </a:solidFill>
                <a:highlight>
                  <a:srgbClr val="C0C0C0"/>
                </a:highlight>
                <a:latin typeface="Times New Roman" panose="02020603050405020304" pitchFamily="18" charset="0"/>
                <a:cs typeface="Times New Roman" panose="02020603050405020304" pitchFamily="18" charset="0"/>
              </a:rPr>
              <a:t>= Economically Disadvantaged</a:t>
            </a:r>
          </a:p>
          <a:p>
            <a:pPr>
              <a:lnSpc>
                <a:spcPct val="95000"/>
              </a:lnSpc>
            </a:pPr>
            <a:r>
              <a:rPr lang="en-US" sz="1200" b="1" i="1" dirty="0">
                <a:solidFill>
                  <a:schemeClr val="bg1"/>
                </a:solidFill>
                <a:highlight>
                  <a:srgbClr val="C0C0C0"/>
                </a:highlight>
                <a:latin typeface="Times New Roman" panose="02020603050405020304" pitchFamily="18" charset="0"/>
                <a:cs typeface="Times New Roman" panose="02020603050405020304" pitchFamily="18" charset="0"/>
              </a:rPr>
              <a:t>ELL</a:t>
            </a:r>
            <a:r>
              <a:rPr lang="en-US" sz="1200" i="1" dirty="0">
                <a:solidFill>
                  <a:schemeClr val="bg1"/>
                </a:solidFill>
                <a:highlight>
                  <a:srgbClr val="C0C0C0"/>
                </a:highlight>
                <a:latin typeface="Times New Roman" panose="02020603050405020304" pitchFamily="18" charset="0"/>
                <a:cs typeface="Times New Roman" panose="02020603050405020304" pitchFamily="18" charset="0"/>
              </a:rPr>
              <a:t>= English Language Learner</a:t>
            </a:r>
          </a:p>
          <a:p>
            <a:pPr>
              <a:lnSpc>
                <a:spcPct val="95000"/>
              </a:lnSpc>
            </a:pPr>
            <a:r>
              <a:rPr lang="en-US" sz="1200" b="1" i="1" dirty="0">
                <a:solidFill>
                  <a:schemeClr val="bg1"/>
                </a:solidFill>
                <a:highlight>
                  <a:srgbClr val="C0C0C0"/>
                </a:highlight>
                <a:latin typeface="Times New Roman" panose="02020603050405020304" pitchFamily="18" charset="0"/>
                <a:cs typeface="Times New Roman" panose="02020603050405020304" pitchFamily="18" charset="0"/>
              </a:rPr>
              <a:t>SWD</a:t>
            </a:r>
            <a:r>
              <a:rPr lang="en-US" sz="1200" i="1" dirty="0">
                <a:solidFill>
                  <a:schemeClr val="bg1"/>
                </a:solidFill>
                <a:highlight>
                  <a:srgbClr val="C0C0C0"/>
                </a:highlight>
                <a:latin typeface="Times New Roman" panose="02020603050405020304" pitchFamily="18" charset="0"/>
                <a:cs typeface="Times New Roman" panose="02020603050405020304" pitchFamily="18" charset="0"/>
              </a:rPr>
              <a:t>= Students with Disabilities</a:t>
            </a:r>
          </a:p>
        </p:txBody>
      </p:sp>
    </p:spTree>
    <p:extLst>
      <p:ext uri="{BB962C8B-B14F-4D97-AF65-F5344CB8AC3E}">
        <p14:creationId xmlns:p14="http://schemas.microsoft.com/office/powerpoint/2010/main" val="4142469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1AC0-DB7B-74D7-6977-7BE80509CE48}"/>
              </a:ext>
            </a:extLst>
          </p:cNvPr>
          <p:cNvSpPr>
            <a:spLocks noGrp="1"/>
          </p:cNvSpPr>
          <p:nvPr>
            <p:ph type="title"/>
          </p:nvPr>
        </p:nvSpPr>
        <p:spPr>
          <a:xfrm>
            <a:off x="2116834" y="333043"/>
            <a:ext cx="7958331" cy="1077229"/>
          </a:xfrm>
        </p:spPr>
        <p:txBody>
          <a:bodyPr/>
          <a:lstStyle/>
          <a:p>
            <a:pPr algn="ctr"/>
            <a:r>
              <a:rPr lang="en-US" b="1" dirty="0">
                <a:latin typeface="Times New Roman" panose="02020603050405020304" pitchFamily="18" charset="0"/>
                <a:cs typeface="Times New Roman" panose="02020603050405020304" pitchFamily="18" charset="0"/>
              </a:rPr>
              <a:t>Weaknesses</a:t>
            </a:r>
          </a:p>
        </p:txBody>
      </p:sp>
      <p:sp>
        <p:nvSpPr>
          <p:cNvPr id="4" name="TextBox 3">
            <a:extLst>
              <a:ext uri="{FF2B5EF4-FFF2-40B4-BE49-F238E27FC236}">
                <a16:creationId xmlns:a16="http://schemas.microsoft.com/office/drawing/2014/main" id="{3B3042A4-4021-FFEC-F3BD-F31E8C74E169}"/>
              </a:ext>
            </a:extLst>
          </p:cNvPr>
          <p:cNvSpPr txBox="1"/>
          <p:nvPr/>
        </p:nvSpPr>
        <p:spPr>
          <a:xfrm>
            <a:off x="1115568" y="1885285"/>
            <a:ext cx="10296144" cy="4524315"/>
          </a:xfrm>
          <a:prstGeom prst="rect">
            <a:avLst/>
          </a:prstGeom>
          <a:noFill/>
        </p:spPr>
        <p:txBody>
          <a:bodyPr wrap="square" rtlCol="0">
            <a:spAutoFit/>
          </a:bodyPr>
          <a:lstStyle/>
          <a:p>
            <a:pPr marL="285750" indent="-285750">
              <a:buFont typeface="Wingdings" pitchFamily="2" charset="2"/>
              <a:buChar char="q"/>
            </a:pPr>
            <a:r>
              <a:rPr lang="en-US" dirty="0"/>
              <a:t>There are significant gaps in content mastery on the Elementary level. The elementary content mastery is about 42.9 percentage points lower than the district, indicating a critical need for foundational literacy and numeracy intervention in early grades. </a:t>
            </a:r>
          </a:p>
          <a:p>
            <a:pPr marL="285750" indent="-285750">
              <a:buFont typeface="Wingdings" pitchFamily="2" charset="2"/>
              <a:buChar char="q"/>
            </a:pPr>
            <a:r>
              <a:rPr lang="en-US" dirty="0"/>
              <a:t>Additionally, there is a low achievement in ELA and Math across grade levels. CHCS proficiency levels in ELA and Math are significantly low compared to the district. The GMAS data showed 34 percent of elementary students performing at proficient or above in ELA; however, still lower than the district at 56.85 percent. </a:t>
            </a:r>
          </a:p>
          <a:p>
            <a:pPr marL="285750" indent="-285750">
              <a:buFont typeface="Wingdings" pitchFamily="2" charset="2"/>
              <a:buChar char="q"/>
            </a:pPr>
            <a:r>
              <a:rPr lang="en-US" dirty="0"/>
              <a:t>There are disparities in subgroup performance indicating that achievement data by subgroup shows gaps in proficiency levels, specifically disadvantaged students (54.9 percent) and students with disabilities (11.5 percent) leading to a critical need for strong MTSS interventions that can target foundational gaps in skills and special education supports. </a:t>
            </a:r>
          </a:p>
          <a:p>
            <a:pPr marL="285750" indent="-285750">
              <a:buFont typeface="Wingdings" pitchFamily="2" charset="2"/>
              <a:buChar char="q"/>
            </a:pPr>
            <a:r>
              <a:rPr lang="en-US" dirty="0"/>
              <a:t>Relating to absenteeism, CHCS reports a high percentage of students absent more than 15 days, specifically among economically disadvantaged and SWD subgroups. As chronic absenteeism can negatively impact academic achievement, student-centered incentives and family partnerships are key to strengthening this area. </a:t>
            </a:r>
          </a:p>
          <a:p>
            <a:pPr marL="285750" indent="-285750">
              <a:buFont typeface="Wingdings" pitchFamily="2" charset="2"/>
              <a:buChar char="q"/>
            </a:pPr>
            <a:endParaRPr lang="en-US" dirty="0"/>
          </a:p>
        </p:txBody>
      </p:sp>
      <p:sp>
        <p:nvSpPr>
          <p:cNvPr id="3" name="TextBox 2">
            <a:extLst>
              <a:ext uri="{FF2B5EF4-FFF2-40B4-BE49-F238E27FC236}">
                <a16:creationId xmlns:a16="http://schemas.microsoft.com/office/drawing/2014/main" id="{1B5DE621-427F-8CDA-1EA9-AF5D35A5A114}"/>
              </a:ext>
            </a:extLst>
          </p:cNvPr>
          <p:cNvSpPr txBox="1"/>
          <p:nvPr/>
        </p:nvSpPr>
        <p:spPr>
          <a:xfrm>
            <a:off x="9891753" y="250605"/>
            <a:ext cx="1979613" cy="1144929"/>
          </a:xfrm>
          <a:prstGeom prst="rect">
            <a:avLst/>
          </a:prstGeom>
          <a:noFill/>
        </p:spPr>
        <p:txBody>
          <a:bodyPr wrap="square" rtlCol="0">
            <a:spAutoFit/>
          </a:bodyPr>
          <a:lstStyle/>
          <a:p>
            <a:pPr>
              <a:lnSpc>
                <a:spcPct val="95000"/>
              </a:lnSpc>
            </a:pPr>
            <a:r>
              <a:rPr lang="en-US" sz="1200" b="1" i="1" dirty="0">
                <a:solidFill>
                  <a:schemeClr val="bg1"/>
                </a:solidFill>
                <a:highlight>
                  <a:srgbClr val="C0C0C0"/>
                </a:highlight>
                <a:latin typeface="Times New Roman" panose="02020603050405020304" pitchFamily="18" charset="0"/>
                <a:cs typeface="Times New Roman" panose="02020603050405020304" pitchFamily="18" charset="0"/>
              </a:rPr>
              <a:t>ED</a:t>
            </a:r>
            <a:r>
              <a:rPr lang="en-US" sz="1200" i="1" dirty="0">
                <a:solidFill>
                  <a:schemeClr val="bg1"/>
                </a:solidFill>
                <a:highlight>
                  <a:srgbClr val="C0C0C0"/>
                </a:highlight>
                <a:latin typeface="Times New Roman" panose="02020603050405020304" pitchFamily="18" charset="0"/>
                <a:cs typeface="Times New Roman" panose="02020603050405020304" pitchFamily="18" charset="0"/>
              </a:rPr>
              <a:t>= Economically Disadvantaged</a:t>
            </a:r>
          </a:p>
          <a:p>
            <a:pPr>
              <a:lnSpc>
                <a:spcPct val="95000"/>
              </a:lnSpc>
            </a:pPr>
            <a:r>
              <a:rPr lang="en-US" sz="1200" b="1" i="1" dirty="0">
                <a:solidFill>
                  <a:schemeClr val="bg1"/>
                </a:solidFill>
                <a:highlight>
                  <a:srgbClr val="C0C0C0"/>
                </a:highlight>
                <a:latin typeface="Times New Roman" panose="02020603050405020304" pitchFamily="18" charset="0"/>
                <a:cs typeface="Times New Roman" panose="02020603050405020304" pitchFamily="18" charset="0"/>
              </a:rPr>
              <a:t>ELL</a:t>
            </a:r>
            <a:r>
              <a:rPr lang="en-US" sz="1200" i="1" dirty="0">
                <a:solidFill>
                  <a:schemeClr val="bg1"/>
                </a:solidFill>
                <a:highlight>
                  <a:srgbClr val="C0C0C0"/>
                </a:highlight>
                <a:latin typeface="Times New Roman" panose="02020603050405020304" pitchFamily="18" charset="0"/>
                <a:cs typeface="Times New Roman" panose="02020603050405020304" pitchFamily="18" charset="0"/>
              </a:rPr>
              <a:t>= English Language Learner</a:t>
            </a:r>
          </a:p>
          <a:p>
            <a:pPr>
              <a:lnSpc>
                <a:spcPct val="95000"/>
              </a:lnSpc>
            </a:pPr>
            <a:r>
              <a:rPr lang="en-US" sz="1200" b="1" i="1" dirty="0">
                <a:solidFill>
                  <a:schemeClr val="bg1"/>
                </a:solidFill>
                <a:highlight>
                  <a:srgbClr val="C0C0C0"/>
                </a:highlight>
                <a:latin typeface="Times New Roman" panose="02020603050405020304" pitchFamily="18" charset="0"/>
                <a:cs typeface="Times New Roman" panose="02020603050405020304" pitchFamily="18" charset="0"/>
              </a:rPr>
              <a:t>SWD</a:t>
            </a:r>
            <a:r>
              <a:rPr lang="en-US" sz="1200" i="1" dirty="0">
                <a:solidFill>
                  <a:schemeClr val="bg1"/>
                </a:solidFill>
                <a:highlight>
                  <a:srgbClr val="C0C0C0"/>
                </a:highlight>
                <a:latin typeface="Times New Roman" panose="02020603050405020304" pitchFamily="18" charset="0"/>
                <a:cs typeface="Times New Roman" panose="02020603050405020304" pitchFamily="18" charset="0"/>
              </a:rPr>
              <a:t>= Students with Disabilities</a:t>
            </a:r>
          </a:p>
        </p:txBody>
      </p:sp>
    </p:spTree>
    <p:extLst>
      <p:ext uri="{BB962C8B-B14F-4D97-AF65-F5344CB8AC3E}">
        <p14:creationId xmlns:p14="http://schemas.microsoft.com/office/powerpoint/2010/main" val="855133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92384-10B7-A540-C82B-CBC725BDB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F6CFC-F2AE-F2C5-3BBC-392762231A3C}"/>
              </a:ext>
            </a:extLst>
          </p:cNvPr>
          <p:cNvSpPr>
            <a:spLocks noGrp="1"/>
          </p:cNvSpPr>
          <p:nvPr>
            <p:ph type="title"/>
          </p:nvPr>
        </p:nvSpPr>
        <p:spPr>
          <a:xfrm>
            <a:off x="1165123" y="1670837"/>
            <a:ext cx="10205883" cy="3004402"/>
          </a:xfrm>
        </p:spPr>
        <p:txBody>
          <a:bodyPr>
            <a:normAutofit/>
          </a:bodyPr>
          <a:lstStyle/>
          <a:p>
            <a:pPr algn="ctr"/>
            <a:r>
              <a:rPr lang="en-US" sz="9600" dirty="0">
                <a:latin typeface="Times New Roman" panose="02020603050405020304" pitchFamily="18" charset="0"/>
                <a:cs typeface="Times New Roman" panose="02020603050405020304" pitchFamily="18" charset="0"/>
              </a:rPr>
              <a:t>30-60 Day Plan for Improvement</a:t>
            </a:r>
          </a:p>
        </p:txBody>
      </p:sp>
    </p:spTree>
    <p:extLst>
      <p:ext uri="{BB962C8B-B14F-4D97-AF65-F5344CB8AC3E}">
        <p14:creationId xmlns:p14="http://schemas.microsoft.com/office/powerpoint/2010/main" val="722136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05EF-4748-3A40-9A56-22D2C366629F}"/>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Areas of Immediate Opportunities</a:t>
            </a:r>
          </a:p>
        </p:txBody>
      </p:sp>
      <p:sp>
        <p:nvSpPr>
          <p:cNvPr id="4" name="Rounded Rectangle 3">
            <a:extLst>
              <a:ext uri="{FF2B5EF4-FFF2-40B4-BE49-F238E27FC236}">
                <a16:creationId xmlns:a16="http://schemas.microsoft.com/office/drawing/2014/main" id="{899DBEA9-2955-7B8C-3253-2B1983566EA7}"/>
              </a:ext>
            </a:extLst>
          </p:cNvPr>
          <p:cNvSpPr/>
          <p:nvPr/>
        </p:nvSpPr>
        <p:spPr>
          <a:xfrm>
            <a:off x="142928" y="1754026"/>
            <a:ext cx="3532960" cy="4573621"/>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Elementary students are performing 42.9% lower than the district in content mastery. </a:t>
            </a:r>
            <a:r>
              <a:rPr lang="en-US" sz="1400" dirty="0">
                <a:solidFill>
                  <a:schemeClr val="bg1"/>
                </a:solidFill>
                <a:latin typeface="Times New Roman" panose="02020603050405020304" pitchFamily="18" charset="0"/>
                <a:cs typeface="Times New Roman" panose="02020603050405020304" pitchFamily="18" charset="0"/>
              </a:rPr>
              <a:t>Therefore, it is important to establish and launch intensive K-5 literacy and math interventions. Suggestions:</a:t>
            </a:r>
          </a:p>
          <a:p>
            <a:pPr marL="285750" indent="-285750" algn="ctr">
              <a:buFontTx/>
              <a:buChar char="-"/>
            </a:pPr>
            <a:r>
              <a:rPr lang="en-US" sz="1400" dirty="0">
                <a:solidFill>
                  <a:schemeClr val="bg1"/>
                </a:solidFill>
                <a:latin typeface="Times New Roman" panose="02020603050405020304" pitchFamily="18" charset="0"/>
                <a:cs typeface="Times New Roman" panose="02020603050405020304" pitchFamily="18" charset="0"/>
              </a:rPr>
              <a:t>Small flex grouping by skills and abilities</a:t>
            </a:r>
          </a:p>
          <a:p>
            <a:pPr marL="285750" indent="-285750" algn="ctr">
              <a:buFontTx/>
              <a:buChar char="-"/>
            </a:pPr>
            <a:r>
              <a:rPr lang="en-US" sz="1400" dirty="0">
                <a:solidFill>
                  <a:schemeClr val="bg1"/>
                </a:solidFill>
                <a:latin typeface="Times New Roman" panose="02020603050405020304" pitchFamily="18" charset="0"/>
                <a:cs typeface="Times New Roman" panose="02020603050405020304" pitchFamily="18" charset="0"/>
              </a:rPr>
              <a:t>MTSS Tier II and III supports that focus on phonological and phonemic awareness (i.e. the use of Haggerty, 95 Core Phonics) and numeracy foundational and conceptual gaps (i.e. HMH math)</a:t>
            </a:r>
          </a:p>
          <a:p>
            <a:pPr marL="285750" indent="-285750" algn="ctr">
              <a:buFontTx/>
              <a:buChar char="-"/>
            </a:pPr>
            <a:r>
              <a:rPr lang="en-US" sz="1400" dirty="0">
                <a:solidFill>
                  <a:schemeClr val="bg1"/>
                </a:solidFill>
                <a:latin typeface="Times New Roman" panose="02020603050405020304" pitchFamily="18" charset="0"/>
                <a:cs typeface="Times New Roman" panose="02020603050405020304" pitchFamily="18" charset="0"/>
              </a:rPr>
              <a:t>Maximize instructional time where tailored supports can be given regardless of level.</a:t>
            </a:r>
          </a:p>
        </p:txBody>
      </p:sp>
      <p:sp>
        <p:nvSpPr>
          <p:cNvPr id="5" name="Rounded Rectangle 4">
            <a:extLst>
              <a:ext uri="{FF2B5EF4-FFF2-40B4-BE49-F238E27FC236}">
                <a16:creationId xmlns:a16="http://schemas.microsoft.com/office/drawing/2014/main" id="{2D080FD9-69E4-0764-2D23-186BF0A2671A}"/>
              </a:ext>
            </a:extLst>
          </p:cNvPr>
          <p:cNvSpPr/>
          <p:nvPr/>
        </p:nvSpPr>
        <p:spPr>
          <a:xfrm>
            <a:off x="4030816" y="1720692"/>
            <a:ext cx="3924464" cy="460695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Addressing chronic absenteeism; it can be a challenge to ensure that students are there and ready to learn. There are high rates of students missing 15 or more days of school, especially among program subgroups including ED and SWD. </a:t>
            </a:r>
            <a:r>
              <a:rPr lang="en-US" sz="1400" dirty="0">
                <a:solidFill>
                  <a:schemeClr val="bg1"/>
                </a:solidFill>
                <a:latin typeface="Times New Roman" panose="02020603050405020304" pitchFamily="18" charset="0"/>
                <a:cs typeface="Times New Roman" panose="02020603050405020304" pitchFamily="18" charset="0"/>
              </a:rPr>
              <a:t>With this, it is important to focus on launching an attendance task force to track, engage, and follow up with families. Suggestions:</a:t>
            </a:r>
          </a:p>
          <a:p>
            <a:pPr marL="285750" indent="-285750" algn="ctr">
              <a:buFontTx/>
              <a:buChar char="-"/>
            </a:pPr>
            <a:r>
              <a:rPr lang="en-US" sz="1400" dirty="0">
                <a:solidFill>
                  <a:schemeClr val="bg1"/>
                </a:solidFill>
                <a:latin typeface="Times New Roman" panose="02020603050405020304" pitchFamily="18" charset="0"/>
                <a:cs typeface="Times New Roman" panose="02020603050405020304" pitchFamily="18" charset="0"/>
              </a:rPr>
              <a:t>Use student centered incentives (i.e. survey students to inquire what motivates them)</a:t>
            </a:r>
          </a:p>
          <a:p>
            <a:pPr marL="285750" indent="-285750" algn="ctr">
              <a:buFontTx/>
              <a:buChar char="-"/>
            </a:pPr>
            <a:r>
              <a:rPr lang="en-US" sz="1400" dirty="0">
                <a:solidFill>
                  <a:schemeClr val="bg1"/>
                </a:solidFill>
                <a:latin typeface="Times New Roman" panose="02020603050405020304" pitchFamily="18" charset="0"/>
                <a:cs typeface="Times New Roman" panose="02020603050405020304" pitchFamily="18" charset="0"/>
              </a:rPr>
              <a:t>Conduct home visits to show families the wrap around support they have available to them.</a:t>
            </a:r>
          </a:p>
          <a:p>
            <a:pPr marL="285750" indent="-285750" algn="ctr">
              <a:buFontTx/>
              <a:buChar char="-"/>
            </a:pPr>
            <a:r>
              <a:rPr lang="en-US" sz="1400" dirty="0">
                <a:solidFill>
                  <a:schemeClr val="bg1"/>
                </a:solidFill>
                <a:latin typeface="Times New Roman" panose="02020603050405020304" pitchFamily="18" charset="0"/>
                <a:cs typeface="Times New Roman" panose="02020603050405020304" pitchFamily="18" charset="0"/>
              </a:rPr>
              <a:t>Partner with the community to improve daily attendance. </a:t>
            </a:r>
          </a:p>
        </p:txBody>
      </p:sp>
      <p:sp>
        <p:nvSpPr>
          <p:cNvPr id="7" name="Rounded Rectangle 6">
            <a:extLst>
              <a:ext uri="{FF2B5EF4-FFF2-40B4-BE49-F238E27FC236}">
                <a16:creationId xmlns:a16="http://schemas.microsoft.com/office/drawing/2014/main" id="{E5FC0C69-F2C4-2537-9916-ACFF0E0646B0}"/>
              </a:ext>
            </a:extLst>
          </p:cNvPr>
          <p:cNvSpPr/>
          <p:nvPr/>
        </p:nvSpPr>
        <p:spPr>
          <a:xfrm>
            <a:off x="8267536" y="1704025"/>
            <a:ext cx="3924464" cy="4623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There is a lack of proficiency in ELA and Math across grade levels. Both elementary and middle school students are underperforming compared to the district/state averages. </a:t>
            </a:r>
            <a:r>
              <a:rPr lang="en-US" sz="1400" dirty="0">
                <a:solidFill>
                  <a:schemeClr val="bg1"/>
                </a:solidFill>
                <a:latin typeface="Times New Roman" panose="02020603050405020304" pitchFamily="18" charset="0"/>
                <a:cs typeface="Times New Roman" panose="02020603050405020304" pitchFamily="18" charset="0"/>
              </a:rPr>
              <a:t>These gaps present a reduction in readiness as students matriculate into high school. Suggestion:</a:t>
            </a:r>
          </a:p>
          <a:p>
            <a:pPr marL="285750" indent="-285750" algn="ctr">
              <a:buFontTx/>
              <a:buChar char="-"/>
            </a:pPr>
            <a:r>
              <a:rPr lang="en-US" sz="1400" dirty="0">
                <a:solidFill>
                  <a:schemeClr val="bg1"/>
                </a:solidFill>
                <a:latin typeface="Times New Roman" panose="02020603050405020304" pitchFamily="18" charset="0"/>
                <a:cs typeface="Times New Roman" panose="02020603050405020304" pitchFamily="18" charset="0"/>
              </a:rPr>
              <a:t>Conduct weekly data cycles through PLCs (professional learning communities) using a variety of benchmark and formative assessments to drive instruction.</a:t>
            </a:r>
          </a:p>
          <a:p>
            <a:pPr marL="285750" indent="-285750" algn="ctr">
              <a:buFontTx/>
              <a:buChar char="-"/>
            </a:pPr>
            <a:r>
              <a:rPr lang="en-US" sz="1400" dirty="0">
                <a:solidFill>
                  <a:schemeClr val="bg1"/>
                </a:solidFill>
                <a:latin typeface="Times New Roman" panose="02020603050405020304" pitchFamily="18" charset="0"/>
                <a:cs typeface="Times New Roman" panose="02020603050405020304" pitchFamily="18" charset="0"/>
              </a:rPr>
              <a:t>Create and implement an intensive tutoring camp as an extension to the school day to tackle weak academic areas.</a:t>
            </a:r>
          </a:p>
          <a:p>
            <a:pPr marL="285750" indent="-285750" algn="ctr">
              <a:buFontTx/>
              <a:buChar char="-"/>
            </a:pPr>
            <a:r>
              <a:rPr lang="en-US" sz="1400" dirty="0">
                <a:solidFill>
                  <a:schemeClr val="bg1"/>
                </a:solidFill>
                <a:latin typeface="Times New Roman" panose="02020603050405020304" pitchFamily="18" charset="0"/>
                <a:cs typeface="Times New Roman" panose="02020603050405020304" pitchFamily="18" charset="0"/>
              </a:rPr>
              <a:t>For students who struggle beyond grade-level content; partnering with interventionists to create plans to address foundational gaps. </a:t>
            </a:r>
            <a:r>
              <a:rPr lang="en-US" sz="1200" dirty="0">
                <a:solidFill>
                  <a:schemeClr val="bg1"/>
                </a:solidFill>
              </a:rPr>
              <a:t> </a:t>
            </a:r>
            <a:endParaRPr lang="en-US" sz="1400" dirty="0">
              <a:solidFill>
                <a:schemeClr val="bg1"/>
              </a:solidFill>
            </a:endParaRPr>
          </a:p>
        </p:txBody>
      </p:sp>
      <p:sp>
        <p:nvSpPr>
          <p:cNvPr id="3" name="TextBox 2">
            <a:extLst>
              <a:ext uri="{FF2B5EF4-FFF2-40B4-BE49-F238E27FC236}">
                <a16:creationId xmlns:a16="http://schemas.microsoft.com/office/drawing/2014/main" id="{2C444D74-920D-F719-C294-242A3697AF6E}"/>
              </a:ext>
            </a:extLst>
          </p:cNvPr>
          <p:cNvSpPr txBox="1"/>
          <p:nvPr/>
        </p:nvSpPr>
        <p:spPr>
          <a:xfrm>
            <a:off x="10105510" y="134862"/>
            <a:ext cx="1520434" cy="1013354"/>
          </a:xfrm>
          <a:prstGeom prst="rect">
            <a:avLst/>
          </a:prstGeom>
          <a:noFill/>
        </p:spPr>
        <p:txBody>
          <a:bodyPr wrap="square" rtlCol="0">
            <a:spAutoFit/>
          </a:bodyPr>
          <a:lstStyle/>
          <a:p>
            <a:pPr>
              <a:lnSpc>
                <a:spcPct val="95000"/>
              </a:lnSpc>
            </a:pPr>
            <a:r>
              <a:rPr lang="en-US" sz="1050" b="1" i="1" dirty="0">
                <a:solidFill>
                  <a:schemeClr val="bg1"/>
                </a:solidFill>
                <a:highlight>
                  <a:srgbClr val="C0C0C0"/>
                </a:highlight>
                <a:latin typeface="Times New Roman" panose="02020603050405020304" pitchFamily="18" charset="0"/>
                <a:cs typeface="Times New Roman" panose="02020603050405020304" pitchFamily="18" charset="0"/>
              </a:rPr>
              <a:t>ED</a:t>
            </a:r>
            <a:r>
              <a:rPr lang="en-US" sz="1050" i="1" dirty="0">
                <a:solidFill>
                  <a:schemeClr val="bg1"/>
                </a:solidFill>
                <a:highlight>
                  <a:srgbClr val="C0C0C0"/>
                </a:highlight>
                <a:latin typeface="Times New Roman" panose="02020603050405020304" pitchFamily="18" charset="0"/>
                <a:cs typeface="Times New Roman" panose="02020603050405020304" pitchFamily="18" charset="0"/>
              </a:rPr>
              <a:t>= Economically Disadvantaged</a:t>
            </a:r>
          </a:p>
          <a:p>
            <a:pPr>
              <a:lnSpc>
                <a:spcPct val="95000"/>
              </a:lnSpc>
            </a:pPr>
            <a:r>
              <a:rPr lang="en-US" sz="1050" b="1" i="1" dirty="0">
                <a:solidFill>
                  <a:schemeClr val="bg1"/>
                </a:solidFill>
                <a:highlight>
                  <a:srgbClr val="C0C0C0"/>
                </a:highlight>
                <a:latin typeface="Times New Roman" panose="02020603050405020304" pitchFamily="18" charset="0"/>
                <a:cs typeface="Times New Roman" panose="02020603050405020304" pitchFamily="18" charset="0"/>
              </a:rPr>
              <a:t>ELL</a:t>
            </a:r>
            <a:r>
              <a:rPr lang="en-US" sz="1050" i="1" dirty="0">
                <a:solidFill>
                  <a:schemeClr val="bg1"/>
                </a:solidFill>
                <a:highlight>
                  <a:srgbClr val="C0C0C0"/>
                </a:highlight>
                <a:latin typeface="Times New Roman" panose="02020603050405020304" pitchFamily="18" charset="0"/>
                <a:cs typeface="Times New Roman" panose="02020603050405020304" pitchFamily="18" charset="0"/>
              </a:rPr>
              <a:t>= English Language Learner</a:t>
            </a:r>
          </a:p>
          <a:p>
            <a:pPr>
              <a:lnSpc>
                <a:spcPct val="95000"/>
              </a:lnSpc>
            </a:pPr>
            <a:r>
              <a:rPr lang="en-US" sz="1050" b="1" i="1" dirty="0">
                <a:solidFill>
                  <a:schemeClr val="bg1"/>
                </a:solidFill>
                <a:highlight>
                  <a:srgbClr val="C0C0C0"/>
                </a:highlight>
                <a:latin typeface="Times New Roman" panose="02020603050405020304" pitchFamily="18" charset="0"/>
                <a:cs typeface="Times New Roman" panose="02020603050405020304" pitchFamily="18" charset="0"/>
              </a:rPr>
              <a:t>SWD</a:t>
            </a:r>
            <a:r>
              <a:rPr lang="en-US" sz="1050" i="1" dirty="0">
                <a:solidFill>
                  <a:schemeClr val="bg1"/>
                </a:solidFill>
                <a:highlight>
                  <a:srgbClr val="C0C0C0"/>
                </a:highlight>
                <a:latin typeface="Times New Roman" panose="02020603050405020304" pitchFamily="18" charset="0"/>
                <a:cs typeface="Times New Roman" panose="02020603050405020304" pitchFamily="18" charset="0"/>
              </a:rPr>
              <a:t>= Students with Disabilities</a:t>
            </a:r>
          </a:p>
        </p:txBody>
      </p:sp>
    </p:spTree>
    <p:extLst>
      <p:ext uri="{BB962C8B-B14F-4D97-AF65-F5344CB8AC3E}">
        <p14:creationId xmlns:p14="http://schemas.microsoft.com/office/powerpoint/2010/main" val="3250409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739F42-2F1B-BC50-72FF-5807E8F9480B}"/>
              </a:ext>
            </a:extLst>
          </p:cNvPr>
          <p:cNvSpPr>
            <a:spLocks noGrp="1"/>
          </p:cNvSpPr>
          <p:nvPr>
            <p:ph type="title"/>
          </p:nvPr>
        </p:nvSpPr>
        <p:spPr>
          <a:xfrm>
            <a:off x="1446118" y="60625"/>
            <a:ext cx="8935150" cy="808074"/>
          </a:xfrm>
          <a:solidFill>
            <a:schemeClr val="accent2"/>
          </a:solidFill>
        </p:spPr>
        <p:txBody>
          <a:bodyPr/>
          <a:lstStyle/>
          <a:p>
            <a:pPr algn="ctr"/>
            <a:r>
              <a:rPr lang="en-US" b="1" dirty="0">
                <a:solidFill>
                  <a:schemeClr val="bg1"/>
                </a:solidFill>
                <a:latin typeface="Times New Roman" panose="02020603050405020304" pitchFamily="18" charset="0"/>
                <a:cs typeface="Times New Roman" panose="02020603050405020304" pitchFamily="18" charset="0"/>
              </a:rPr>
              <a:t>Areas of Immediate Opportunities Plan</a:t>
            </a:r>
          </a:p>
        </p:txBody>
      </p:sp>
      <p:sp>
        <p:nvSpPr>
          <p:cNvPr id="7" name="TextBox 6">
            <a:extLst>
              <a:ext uri="{FF2B5EF4-FFF2-40B4-BE49-F238E27FC236}">
                <a16:creationId xmlns:a16="http://schemas.microsoft.com/office/drawing/2014/main" id="{16BD2FBB-E491-44E3-F933-E78DE23759B4}"/>
              </a:ext>
            </a:extLst>
          </p:cNvPr>
          <p:cNvSpPr txBox="1"/>
          <p:nvPr/>
        </p:nvSpPr>
        <p:spPr>
          <a:xfrm>
            <a:off x="0" y="949620"/>
            <a:ext cx="4295553" cy="5847755"/>
          </a:xfrm>
          <a:prstGeom prst="rect">
            <a:avLst/>
          </a:prstGeom>
          <a:solidFill>
            <a:schemeClr val="accent2"/>
          </a:solidFill>
        </p:spPr>
        <p:txBody>
          <a:bodyPr wrap="square" rtlCol="0">
            <a:spAutoFit/>
          </a:bodyPr>
          <a:lstStyle/>
          <a:p>
            <a:r>
              <a:rPr lang="en-US" sz="1100" b="1" dirty="0">
                <a:solidFill>
                  <a:schemeClr val="bg1"/>
                </a:solidFill>
                <a:latin typeface="Times New Roman" panose="02020603050405020304" pitchFamily="18" charset="0"/>
                <a:cs typeface="Times New Roman" panose="02020603050405020304" pitchFamily="18" charset="0"/>
              </a:rPr>
              <a:t>First 30 days (Addressing content mastery area of concern):</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Launch: </a:t>
            </a:r>
            <a:r>
              <a:rPr lang="en-US" sz="1100" dirty="0">
                <a:solidFill>
                  <a:schemeClr val="bg1"/>
                </a:solidFill>
                <a:latin typeface="Times New Roman" panose="02020603050405020304" pitchFamily="18" charset="0"/>
                <a:cs typeface="Times New Roman" panose="02020603050405020304" pitchFamily="18" charset="0"/>
              </a:rPr>
              <a:t>Academic Spiral Skills Assessment (this assessment will test student’s knowledge on state standards they have been taught and on standards that they haven been exposed to, to drive instructional decisions)</a:t>
            </a:r>
          </a:p>
          <a:p>
            <a:r>
              <a:rPr lang="en-US" sz="1100" dirty="0">
                <a:solidFill>
                  <a:schemeClr val="bg1"/>
                </a:solidFill>
                <a:latin typeface="Times New Roman" panose="02020603050405020304" pitchFamily="18" charset="0"/>
                <a:cs typeface="Times New Roman" panose="02020603050405020304" pitchFamily="18" charset="0"/>
              </a:rPr>
              <a:t>**If it is close to the middle of the year, then do MOY Benchmark testing**</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Professional development opportunities </a:t>
            </a:r>
            <a:r>
              <a:rPr lang="en-US" sz="1100" dirty="0">
                <a:solidFill>
                  <a:schemeClr val="bg1"/>
                </a:solidFill>
                <a:latin typeface="Times New Roman" panose="02020603050405020304" pitchFamily="18" charset="0"/>
                <a:cs typeface="Times New Roman" panose="02020603050405020304" pitchFamily="18" charset="0"/>
              </a:rPr>
              <a:t>for teachers who need additional pedagogical understanding in foundational skills:</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dirty="0">
                <a:solidFill>
                  <a:schemeClr val="bg1"/>
                </a:solidFill>
                <a:latin typeface="Times New Roman" panose="02020603050405020304" pitchFamily="18" charset="0"/>
                <a:cs typeface="Times New Roman" panose="02020603050405020304" pitchFamily="18" charset="0"/>
              </a:rPr>
              <a:t>- Science of Reading Foundations (with Heggerty + 95 Core Phonics)</a:t>
            </a:r>
          </a:p>
          <a:p>
            <a:pPr marL="171450" indent="-171450">
              <a:buFontTx/>
              <a:buChar char="-"/>
            </a:pPr>
            <a:r>
              <a:rPr lang="en-US" sz="1100" dirty="0">
                <a:solidFill>
                  <a:schemeClr val="bg1"/>
                </a:solidFill>
                <a:latin typeface="Times New Roman" panose="02020603050405020304" pitchFamily="18" charset="0"/>
                <a:cs typeface="Times New Roman" panose="02020603050405020304" pitchFamily="18" charset="0"/>
              </a:rPr>
              <a:t>Math Intervention Planning using HMH Math</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Implement:</a:t>
            </a:r>
            <a:endParaRPr lang="en-US" sz="1100" dirty="0">
              <a:solidFill>
                <a:schemeClr val="bg1"/>
              </a:solidFill>
              <a:latin typeface="Times New Roman" panose="02020603050405020304" pitchFamily="18" charset="0"/>
              <a:cs typeface="Times New Roman" panose="02020603050405020304" pitchFamily="18" charset="0"/>
            </a:endParaRPr>
          </a:p>
          <a:p>
            <a:r>
              <a:rPr lang="en-US" sz="1100" dirty="0">
                <a:solidFill>
                  <a:schemeClr val="bg1"/>
                </a:solidFill>
                <a:latin typeface="Times New Roman" panose="02020603050405020304" pitchFamily="18" charset="0"/>
                <a:cs typeface="Times New Roman" panose="02020603050405020304" pitchFamily="18" charset="0"/>
              </a:rPr>
              <a:t>- Small flex groups for daily intervention (based on diagnostic/ Spiral skills assessment data)</a:t>
            </a:r>
          </a:p>
          <a:p>
            <a:pPr marL="171450" indent="-171450">
              <a:buFontTx/>
              <a:buChar char="-"/>
            </a:pPr>
            <a:r>
              <a:rPr lang="en-US" sz="1100" dirty="0">
                <a:solidFill>
                  <a:schemeClr val="bg1"/>
                </a:solidFill>
                <a:latin typeface="Times New Roman" panose="02020603050405020304" pitchFamily="18" charset="0"/>
                <a:cs typeface="Times New Roman" panose="02020603050405020304" pitchFamily="18" charset="0"/>
              </a:rPr>
              <a:t>Tier II and Tier III MTSS cycles focused on phonological awareness, decoding, number sense</a:t>
            </a:r>
          </a:p>
          <a:p>
            <a:pPr marL="171450" indent="-171450">
              <a:buFontTx/>
              <a:buChar char="-"/>
            </a:pPr>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u="sng" dirty="0">
                <a:solidFill>
                  <a:schemeClr val="bg1"/>
                </a:solidFill>
                <a:latin typeface="Times New Roman" panose="02020603050405020304" pitchFamily="18" charset="0"/>
                <a:cs typeface="Times New Roman" panose="02020603050405020304" pitchFamily="18" charset="0"/>
              </a:rPr>
              <a:t>Next 30 Days</a:t>
            </a:r>
          </a:p>
          <a:p>
            <a:endParaRPr lang="en-US" sz="1100" b="1"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Monitor &amp; Adjust: </a:t>
            </a:r>
            <a:endParaRPr lang="en-US" sz="1100" dirty="0">
              <a:solidFill>
                <a:schemeClr val="bg1"/>
              </a:solidFill>
              <a:latin typeface="Times New Roman" panose="02020603050405020304" pitchFamily="18" charset="0"/>
              <a:cs typeface="Times New Roman" panose="02020603050405020304" pitchFamily="18" charset="0"/>
            </a:endParaRPr>
          </a:p>
          <a:p>
            <a:r>
              <a:rPr lang="en-US" sz="1100" dirty="0">
                <a:solidFill>
                  <a:schemeClr val="bg1"/>
                </a:solidFill>
                <a:latin typeface="Times New Roman" panose="02020603050405020304" pitchFamily="18" charset="0"/>
                <a:cs typeface="Times New Roman" panose="02020603050405020304" pitchFamily="18" charset="0"/>
              </a:rPr>
              <a:t>- Begin biweekly data checks for K–5 groups using PLC time.</a:t>
            </a:r>
          </a:p>
          <a:p>
            <a:pPr marL="171450" indent="-171450">
              <a:buFontTx/>
              <a:buChar char="-"/>
            </a:pPr>
            <a:r>
              <a:rPr lang="en-US" sz="1100" dirty="0">
                <a:solidFill>
                  <a:schemeClr val="bg1"/>
                </a:solidFill>
                <a:latin typeface="Times New Roman" panose="02020603050405020304" pitchFamily="18" charset="0"/>
                <a:cs typeface="Times New Roman" panose="02020603050405020304" pitchFamily="18" charset="0"/>
              </a:rPr>
              <a:t>Adjust groupings every 4 weeks based on progress</a:t>
            </a:r>
          </a:p>
          <a:p>
            <a:pPr marL="171450" indent="-171450">
              <a:buFontTx/>
              <a:buChar char="-"/>
            </a:pPr>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Professional Development:</a:t>
            </a:r>
          </a:p>
          <a:p>
            <a:r>
              <a:rPr lang="en-US" sz="1100" dirty="0">
                <a:solidFill>
                  <a:schemeClr val="bg1"/>
                </a:solidFill>
                <a:latin typeface="Times New Roman" panose="02020603050405020304" pitchFamily="18" charset="0"/>
                <a:cs typeface="Times New Roman" panose="02020603050405020304" pitchFamily="18" charset="0"/>
              </a:rPr>
              <a:t>- Lesson Planning for Differentiated Intervention</a:t>
            </a:r>
          </a:p>
          <a:p>
            <a:pPr marL="171450" indent="-171450">
              <a:buFontTx/>
              <a:buChar char="-"/>
            </a:pPr>
            <a:r>
              <a:rPr lang="en-US" sz="1100" dirty="0">
                <a:solidFill>
                  <a:schemeClr val="bg1"/>
                </a:solidFill>
                <a:latin typeface="Times New Roman" panose="02020603050405020304" pitchFamily="18" charset="0"/>
                <a:cs typeface="Times New Roman" panose="02020603050405020304" pitchFamily="18" charset="0"/>
              </a:rPr>
              <a:t>Using Wonders and i-Ready to Scaffold Tier I Reading</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Instructional  Strategy:</a:t>
            </a:r>
          </a:p>
          <a:p>
            <a:r>
              <a:rPr lang="en-US" sz="1100" dirty="0">
                <a:solidFill>
                  <a:schemeClr val="bg1"/>
                </a:solidFill>
                <a:latin typeface="Times New Roman" panose="02020603050405020304" pitchFamily="18" charset="0"/>
                <a:cs typeface="Times New Roman" panose="02020603050405020304" pitchFamily="18" charset="0"/>
              </a:rPr>
              <a:t>- Use walkthroughs and coaching to monitor fidelity of small group instruction.</a:t>
            </a:r>
          </a:p>
        </p:txBody>
      </p:sp>
      <p:sp>
        <p:nvSpPr>
          <p:cNvPr id="8" name="TextBox 7">
            <a:extLst>
              <a:ext uri="{FF2B5EF4-FFF2-40B4-BE49-F238E27FC236}">
                <a16:creationId xmlns:a16="http://schemas.microsoft.com/office/drawing/2014/main" id="{1D1C2409-D178-6E44-CA7D-815C5840144F}"/>
              </a:ext>
            </a:extLst>
          </p:cNvPr>
          <p:cNvSpPr txBox="1"/>
          <p:nvPr/>
        </p:nvSpPr>
        <p:spPr>
          <a:xfrm>
            <a:off x="4373526" y="949620"/>
            <a:ext cx="3733411" cy="5847755"/>
          </a:xfrm>
          <a:prstGeom prst="rect">
            <a:avLst/>
          </a:prstGeom>
          <a:solidFill>
            <a:schemeClr val="accent2">
              <a:lumMod val="40000"/>
              <a:lumOff val="60000"/>
            </a:schemeClr>
          </a:solidFill>
        </p:spPr>
        <p:txBody>
          <a:bodyPr wrap="square" rtlCol="0">
            <a:spAutoFit/>
          </a:bodyPr>
          <a:lstStyle/>
          <a:p>
            <a:r>
              <a:rPr lang="en-US" sz="1100" b="1" dirty="0">
                <a:solidFill>
                  <a:schemeClr val="bg1"/>
                </a:solidFill>
                <a:latin typeface="Times New Roman" panose="02020603050405020304" pitchFamily="18" charset="0"/>
                <a:cs typeface="Times New Roman" panose="02020603050405020304" pitchFamily="18" charset="0"/>
              </a:rPr>
              <a:t>First 30 days (Addressing chronic absenteeism for ED &amp; SWD subgroups):</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Form Attendance Task Force: </a:t>
            </a:r>
            <a:r>
              <a:rPr lang="en-US" sz="1100" dirty="0">
                <a:solidFill>
                  <a:schemeClr val="bg1"/>
                </a:solidFill>
                <a:latin typeface="Times New Roman" panose="02020603050405020304" pitchFamily="18" charset="0"/>
                <a:cs typeface="Times New Roman" panose="02020603050405020304" pitchFamily="18" charset="0"/>
              </a:rPr>
              <a:t>Include counselor, social worker, admin, teacher leads.</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Professional Development:</a:t>
            </a:r>
          </a:p>
          <a:p>
            <a:r>
              <a:rPr lang="en-US" sz="1100" dirty="0">
                <a:solidFill>
                  <a:schemeClr val="bg1"/>
                </a:solidFill>
                <a:latin typeface="Times New Roman" panose="02020603050405020304" pitchFamily="18" charset="0"/>
                <a:cs typeface="Times New Roman" panose="02020603050405020304" pitchFamily="18" charset="0"/>
              </a:rPr>
              <a:t>- Using SEL (Rethink Ed) to Build Belonging and Engagement</a:t>
            </a:r>
          </a:p>
          <a:p>
            <a:pPr marL="171450" indent="-171450">
              <a:buFontTx/>
              <a:buChar char="-"/>
            </a:pPr>
            <a:r>
              <a:rPr lang="en-US" sz="1100" dirty="0">
                <a:solidFill>
                  <a:schemeClr val="bg1"/>
                </a:solidFill>
                <a:latin typeface="Times New Roman" panose="02020603050405020304" pitchFamily="18" charset="0"/>
                <a:cs typeface="Times New Roman" panose="02020603050405020304" pitchFamily="18" charset="0"/>
              </a:rPr>
              <a:t>Attendance Messaging &amp; Family Engagement Strategies</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Implement:</a:t>
            </a:r>
          </a:p>
          <a:p>
            <a:r>
              <a:rPr lang="en-US" sz="1100" dirty="0">
                <a:solidFill>
                  <a:schemeClr val="bg1"/>
                </a:solidFill>
                <a:latin typeface="Times New Roman" panose="02020603050405020304" pitchFamily="18" charset="0"/>
                <a:cs typeface="Times New Roman" panose="02020603050405020304" pitchFamily="18" charset="0"/>
              </a:rPr>
              <a:t>- Daily attendance dashboard for quick alerts on students hitting 5+ absences.</a:t>
            </a:r>
          </a:p>
          <a:p>
            <a:r>
              <a:rPr lang="en-US" sz="1100" dirty="0">
                <a:solidFill>
                  <a:schemeClr val="bg1"/>
                </a:solidFill>
                <a:latin typeface="Times New Roman" panose="02020603050405020304" pitchFamily="18" charset="0"/>
                <a:cs typeface="Times New Roman" panose="02020603050405020304" pitchFamily="18" charset="0"/>
              </a:rPr>
              <a:t>- Student motivation survey to design tailored attendance incentives.</a:t>
            </a:r>
          </a:p>
          <a:p>
            <a:r>
              <a:rPr lang="en-US" sz="1100" dirty="0">
                <a:solidFill>
                  <a:schemeClr val="bg1"/>
                </a:solidFill>
                <a:latin typeface="Times New Roman" panose="02020603050405020304" pitchFamily="18" charset="0"/>
                <a:cs typeface="Times New Roman" panose="02020603050405020304" pitchFamily="18" charset="0"/>
              </a:rPr>
              <a:t>- Begin weekly calls and check-ins with families of chronically absent students.</a:t>
            </a:r>
          </a:p>
          <a:p>
            <a:endParaRPr lang="en-US" sz="1100" dirty="0">
              <a:solidFill>
                <a:schemeClr val="bg1"/>
              </a:solidFill>
              <a:latin typeface="Times New Roman" panose="02020603050405020304" pitchFamily="18" charset="0"/>
              <a:cs typeface="Times New Roman" panose="02020603050405020304" pitchFamily="18" charset="0"/>
            </a:endParaRP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u="sng" dirty="0">
                <a:solidFill>
                  <a:schemeClr val="bg1"/>
                </a:solidFill>
                <a:latin typeface="Times New Roman" panose="02020603050405020304" pitchFamily="18" charset="0"/>
                <a:cs typeface="Times New Roman" panose="02020603050405020304" pitchFamily="18" charset="0"/>
              </a:rPr>
              <a:t>Next 30 Days</a:t>
            </a:r>
          </a:p>
          <a:p>
            <a:endParaRPr lang="en-US" sz="1100" b="1"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Launch: </a:t>
            </a:r>
            <a:r>
              <a:rPr lang="en-US" sz="1100" dirty="0">
                <a:solidFill>
                  <a:schemeClr val="bg1"/>
                </a:solidFill>
                <a:latin typeface="Times New Roman" panose="02020603050405020304" pitchFamily="18" charset="0"/>
                <a:cs typeface="Times New Roman" panose="02020603050405020304" pitchFamily="18" charset="0"/>
              </a:rPr>
              <a:t>Attendance Campaign</a:t>
            </a:r>
          </a:p>
          <a:p>
            <a:r>
              <a:rPr lang="en-US" sz="1100" dirty="0">
                <a:solidFill>
                  <a:schemeClr val="bg1"/>
                </a:solidFill>
                <a:latin typeface="Times New Roman" panose="02020603050405020304" pitchFamily="18" charset="0"/>
                <a:cs typeface="Times New Roman" panose="02020603050405020304" pitchFamily="18" charset="0"/>
              </a:rPr>
              <a:t>- “Everyday Counts” week with classroom competitions.</a:t>
            </a:r>
          </a:p>
          <a:p>
            <a:r>
              <a:rPr lang="en-US" sz="1100" dirty="0">
                <a:solidFill>
                  <a:schemeClr val="bg1"/>
                </a:solidFill>
                <a:latin typeface="Times New Roman" panose="02020603050405020304" pitchFamily="18" charset="0"/>
                <a:cs typeface="Times New Roman" panose="02020603050405020304" pitchFamily="18" charset="0"/>
              </a:rPr>
              <a:t>- Community partnerships for reward sponsorship</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Professional development opportunities:</a:t>
            </a:r>
          </a:p>
          <a:p>
            <a:r>
              <a:rPr lang="en-US" sz="1100" dirty="0">
                <a:solidFill>
                  <a:schemeClr val="bg1"/>
                </a:solidFill>
                <a:latin typeface="Times New Roman" panose="02020603050405020304" pitchFamily="18" charset="0"/>
                <a:cs typeface="Times New Roman" panose="02020603050405020304" pitchFamily="18" charset="0"/>
              </a:rPr>
              <a:t>- Trauma-Informed Practices for Absenteeism</a:t>
            </a:r>
          </a:p>
          <a:p>
            <a:r>
              <a:rPr lang="en-US" sz="1100" dirty="0">
                <a:solidFill>
                  <a:schemeClr val="bg1"/>
                </a:solidFill>
                <a:latin typeface="Times New Roman" panose="02020603050405020304" pitchFamily="18" charset="0"/>
                <a:cs typeface="Times New Roman" panose="02020603050405020304" pitchFamily="18" charset="0"/>
              </a:rPr>
              <a:t>- Building Tier I SEL Routines (Rethink Ed)</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Implement:</a:t>
            </a:r>
            <a:endParaRPr lang="en-US" sz="1100" dirty="0">
              <a:solidFill>
                <a:schemeClr val="bg1"/>
              </a:solidFill>
              <a:latin typeface="Times New Roman" panose="02020603050405020304" pitchFamily="18" charset="0"/>
              <a:cs typeface="Times New Roman" panose="02020603050405020304" pitchFamily="18" charset="0"/>
            </a:endParaRPr>
          </a:p>
          <a:p>
            <a:pPr marL="171450" indent="-171450">
              <a:buFontTx/>
              <a:buChar char="-"/>
            </a:pPr>
            <a:r>
              <a:rPr lang="en-US" sz="1100" dirty="0">
                <a:solidFill>
                  <a:schemeClr val="bg1"/>
                </a:solidFill>
                <a:latin typeface="Times New Roman" panose="02020603050405020304" pitchFamily="18" charset="0"/>
                <a:cs typeface="Times New Roman" panose="02020603050405020304" pitchFamily="18" charset="0"/>
              </a:rPr>
              <a:t>Begin home visits for students missing 10+ days.</a:t>
            </a:r>
          </a:p>
          <a:p>
            <a:pPr marL="171450" indent="-171450">
              <a:buFontTx/>
              <a:buChar char="-"/>
            </a:pPr>
            <a:r>
              <a:rPr lang="en-US" sz="1100" dirty="0">
                <a:solidFill>
                  <a:schemeClr val="bg1"/>
                </a:solidFill>
                <a:latin typeface="Times New Roman" panose="02020603050405020304" pitchFamily="18" charset="0"/>
                <a:cs typeface="Times New Roman" panose="02020603050405020304" pitchFamily="18" charset="0"/>
              </a:rPr>
              <a:t>Provide wraparound service menus to families (transportation, clothing, food).</a:t>
            </a:r>
          </a:p>
          <a:p>
            <a:pPr marL="171450" indent="-171450">
              <a:buFontTx/>
              <a:buChar char="-"/>
            </a:pPr>
            <a:endParaRPr lang="en-US" sz="11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AE5FC38-AEC9-93EF-7EBE-3D18D775F64C}"/>
              </a:ext>
            </a:extLst>
          </p:cNvPr>
          <p:cNvSpPr txBox="1"/>
          <p:nvPr/>
        </p:nvSpPr>
        <p:spPr>
          <a:xfrm>
            <a:off x="10381269" y="8848"/>
            <a:ext cx="1810732" cy="969496"/>
          </a:xfrm>
          <a:prstGeom prst="rect">
            <a:avLst/>
          </a:prstGeom>
          <a:noFill/>
        </p:spPr>
        <p:txBody>
          <a:bodyPr wrap="square" rtlCol="0">
            <a:spAutoFit/>
          </a:bodyPr>
          <a:lstStyle/>
          <a:p>
            <a:pPr>
              <a:lnSpc>
                <a:spcPct val="95000"/>
              </a:lnSpc>
            </a:pPr>
            <a:r>
              <a:rPr lang="en-US" sz="1000" b="1" i="1" dirty="0">
                <a:solidFill>
                  <a:schemeClr val="bg1"/>
                </a:solidFill>
                <a:highlight>
                  <a:srgbClr val="C0C0C0"/>
                </a:highlight>
                <a:latin typeface="Times New Roman" panose="02020603050405020304" pitchFamily="18" charset="0"/>
                <a:cs typeface="Times New Roman" panose="02020603050405020304" pitchFamily="18" charset="0"/>
              </a:rPr>
              <a:t>ED</a:t>
            </a:r>
            <a:r>
              <a:rPr lang="en-US" sz="1000" i="1" dirty="0">
                <a:solidFill>
                  <a:schemeClr val="bg1"/>
                </a:solidFill>
                <a:highlight>
                  <a:srgbClr val="C0C0C0"/>
                </a:highlight>
                <a:latin typeface="Times New Roman" panose="02020603050405020304" pitchFamily="18" charset="0"/>
                <a:cs typeface="Times New Roman" panose="02020603050405020304" pitchFamily="18" charset="0"/>
              </a:rPr>
              <a:t>= Economically Disadvantaged</a:t>
            </a:r>
          </a:p>
          <a:p>
            <a:pPr>
              <a:lnSpc>
                <a:spcPct val="95000"/>
              </a:lnSpc>
            </a:pPr>
            <a:r>
              <a:rPr lang="en-US" sz="1000" b="1" i="1" dirty="0">
                <a:solidFill>
                  <a:schemeClr val="bg1"/>
                </a:solidFill>
                <a:highlight>
                  <a:srgbClr val="C0C0C0"/>
                </a:highlight>
                <a:latin typeface="Times New Roman" panose="02020603050405020304" pitchFamily="18" charset="0"/>
                <a:cs typeface="Times New Roman" panose="02020603050405020304" pitchFamily="18" charset="0"/>
              </a:rPr>
              <a:t>ELL</a:t>
            </a:r>
            <a:r>
              <a:rPr lang="en-US" sz="1000" i="1" dirty="0">
                <a:solidFill>
                  <a:schemeClr val="bg1"/>
                </a:solidFill>
                <a:highlight>
                  <a:srgbClr val="C0C0C0"/>
                </a:highlight>
                <a:latin typeface="Times New Roman" panose="02020603050405020304" pitchFamily="18" charset="0"/>
                <a:cs typeface="Times New Roman" panose="02020603050405020304" pitchFamily="18" charset="0"/>
              </a:rPr>
              <a:t>= English Language Learner</a:t>
            </a:r>
          </a:p>
          <a:p>
            <a:pPr>
              <a:lnSpc>
                <a:spcPct val="95000"/>
              </a:lnSpc>
            </a:pPr>
            <a:r>
              <a:rPr lang="en-US" sz="1000" b="1" i="1" dirty="0">
                <a:solidFill>
                  <a:schemeClr val="bg1"/>
                </a:solidFill>
                <a:highlight>
                  <a:srgbClr val="C0C0C0"/>
                </a:highlight>
                <a:latin typeface="Times New Roman" panose="02020603050405020304" pitchFamily="18" charset="0"/>
                <a:cs typeface="Times New Roman" panose="02020603050405020304" pitchFamily="18" charset="0"/>
              </a:rPr>
              <a:t>SWD</a:t>
            </a:r>
            <a:r>
              <a:rPr lang="en-US" sz="1000" i="1" dirty="0">
                <a:solidFill>
                  <a:schemeClr val="bg1"/>
                </a:solidFill>
                <a:highlight>
                  <a:srgbClr val="C0C0C0"/>
                </a:highlight>
                <a:latin typeface="Times New Roman" panose="02020603050405020304" pitchFamily="18" charset="0"/>
                <a:cs typeface="Times New Roman" panose="02020603050405020304" pitchFamily="18" charset="0"/>
              </a:rPr>
              <a:t>= Students with Disabilities</a:t>
            </a:r>
          </a:p>
        </p:txBody>
      </p:sp>
      <p:sp>
        <p:nvSpPr>
          <p:cNvPr id="10" name="TextBox 9">
            <a:extLst>
              <a:ext uri="{FF2B5EF4-FFF2-40B4-BE49-F238E27FC236}">
                <a16:creationId xmlns:a16="http://schemas.microsoft.com/office/drawing/2014/main" id="{24860477-4C0E-5D74-A805-58AF2A1ACB90}"/>
              </a:ext>
            </a:extLst>
          </p:cNvPr>
          <p:cNvSpPr txBox="1"/>
          <p:nvPr/>
        </p:nvSpPr>
        <p:spPr>
          <a:xfrm>
            <a:off x="8199487" y="949620"/>
            <a:ext cx="3992513" cy="5847755"/>
          </a:xfrm>
          <a:prstGeom prst="rect">
            <a:avLst/>
          </a:prstGeom>
          <a:solidFill>
            <a:schemeClr val="accent2"/>
          </a:solidFill>
        </p:spPr>
        <p:txBody>
          <a:bodyPr wrap="square" rtlCol="0">
            <a:spAutoFit/>
          </a:bodyPr>
          <a:lstStyle/>
          <a:p>
            <a:r>
              <a:rPr lang="en-US" sz="1100" b="1" dirty="0">
                <a:solidFill>
                  <a:schemeClr val="bg1"/>
                </a:solidFill>
                <a:latin typeface="Times New Roman" panose="02020603050405020304" pitchFamily="18" charset="0"/>
                <a:cs typeface="Times New Roman" panose="02020603050405020304" pitchFamily="18" charset="0"/>
              </a:rPr>
              <a:t>First 30 days (Addressing low ELA/Math proficiency):</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Launch: </a:t>
            </a:r>
            <a:r>
              <a:rPr lang="en-US" sz="1100" dirty="0">
                <a:solidFill>
                  <a:schemeClr val="bg1"/>
                </a:solidFill>
                <a:latin typeface="Times New Roman" panose="02020603050405020304" pitchFamily="18" charset="0"/>
                <a:cs typeface="Times New Roman" panose="02020603050405020304" pitchFamily="18" charset="0"/>
              </a:rPr>
              <a:t>Professional Learning Communities (PLCs) start weekly data cycles focused on Professional development opportunities for teachers who need additional pedagogical understanding in foundational skills:</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Professional development:</a:t>
            </a:r>
          </a:p>
          <a:p>
            <a:r>
              <a:rPr lang="en-US" sz="1100" dirty="0">
                <a:solidFill>
                  <a:schemeClr val="bg1"/>
                </a:solidFill>
                <a:latin typeface="Times New Roman" panose="02020603050405020304" pitchFamily="18" charset="0"/>
                <a:cs typeface="Times New Roman" panose="02020603050405020304" pitchFamily="18" charset="0"/>
              </a:rPr>
              <a:t>- Using Data to Inform Small Group Instruction</a:t>
            </a:r>
          </a:p>
          <a:p>
            <a:r>
              <a:rPr lang="en-US" sz="1100" dirty="0">
                <a:solidFill>
                  <a:schemeClr val="bg1"/>
                </a:solidFill>
                <a:latin typeface="Times New Roman" panose="02020603050405020304" pitchFamily="18" charset="0"/>
                <a:cs typeface="Times New Roman" panose="02020603050405020304" pitchFamily="18" charset="0"/>
              </a:rPr>
              <a:t>- Aligning Formative Assessments to State Standards</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Implement (tutoring extension program):</a:t>
            </a:r>
            <a:endParaRPr lang="en-US" sz="1100" dirty="0">
              <a:solidFill>
                <a:schemeClr val="bg1"/>
              </a:solidFill>
              <a:latin typeface="Times New Roman" panose="02020603050405020304" pitchFamily="18" charset="0"/>
              <a:cs typeface="Times New Roman" panose="02020603050405020304" pitchFamily="18" charset="0"/>
            </a:endParaRPr>
          </a:p>
          <a:p>
            <a:pPr marL="171450" indent="-171450">
              <a:buFontTx/>
              <a:buChar char="-"/>
            </a:pPr>
            <a:r>
              <a:rPr lang="en-US" sz="1100" dirty="0">
                <a:solidFill>
                  <a:schemeClr val="bg1"/>
                </a:solidFill>
                <a:latin typeface="Times New Roman" panose="02020603050405020304" pitchFamily="18" charset="0"/>
                <a:cs typeface="Times New Roman" panose="02020603050405020304" pitchFamily="18" charset="0"/>
              </a:rPr>
              <a:t>Identify students performing at “Beginning” level.</a:t>
            </a:r>
          </a:p>
          <a:p>
            <a:pPr marL="171450" indent="-171450">
              <a:buFontTx/>
              <a:buChar char="-"/>
            </a:pPr>
            <a:r>
              <a:rPr lang="en-US" sz="1100" dirty="0">
                <a:solidFill>
                  <a:schemeClr val="bg1"/>
                </a:solidFill>
                <a:latin typeface="Times New Roman" panose="02020603050405020304" pitchFamily="18" charset="0"/>
                <a:cs typeface="Times New Roman" panose="02020603050405020304" pitchFamily="18" charset="0"/>
              </a:rPr>
              <a:t>Develop after-school tutoring schedule with certified staff.</a:t>
            </a:r>
          </a:p>
          <a:p>
            <a:pPr marL="171450" indent="-171450">
              <a:buFontTx/>
              <a:buChar char="-"/>
            </a:pPr>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u="sng" dirty="0">
                <a:solidFill>
                  <a:schemeClr val="bg1"/>
                </a:solidFill>
                <a:latin typeface="Times New Roman" panose="02020603050405020304" pitchFamily="18" charset="0"/>
                <a:cs typeface="Times New Roman" panose="02020603050405020304" pitchFamily="18" charset="0"/>
              </a:rPr>
              <a:t>Next 30 Days</a:t>
            </a:r>
          </a:p>
          <a:p>
            <a:endParaRPr lang="en-US" sz="1100" b="1" dirty="0">
              <a:solidFill>
                <a:schemeClr val="bg1"/>
              </a:solidFill>
              <a:latin typeface="Times New Roman" panose="02020603050405020304" pitchFamily="18" charset="0"/>
              <a:cs typeface="Times New Roman" panose="02020603050405020304" pitchFamily="18" charset="0"/>
            </a:endParaRPr>
          </a:p>
          <a:p>
            <a:r>
              <a:rPr lang="en-US" sz="1100" b="1" i="0" u="none" strike="noStrike" dirty="0">
                <a:solidFill>
                  <a:srgbClr val="000000"/>
                </a:solidFill>
                <a:effectLst/>
                <a:latin typeface="-webkit-standard"/>
              </a:rPr>
              <a:t>Launch: </a:t>
            </a:r>
            <a:r>
              <a:rPr lang="en-US" sz="1100" b="0" i="0" u="none" strike="noStrike" dirty="0">
                <a:solidFill>
                  <a:srgbClr val="000000"/>
                </a:solidFill>
                <a:effectLst/>
                <a:latin typeface="-webkit-standard"/>
              </a:rPr>
              <a:t>Tutoring Camp (After-School)</a:t>
            </a:r>
          </a:p>
          <a:p>
            <a:r>
              <a:rPr lang="en-US" sz="1100" dirty="0">
                <a:solidFill>
                  <a:schemeClr val="bg1"/>
                </a:solidFill>
                <a:latin typeface="Times New Roman" panose="02020603050405020304" pitchFamily="18" charset="0"/>
                <a:cs typeface="Times New Roman" panose="02020603050405020304" pitchFamily="18" charset="0"/>
              </a:rPr>
              <a:t>- Prioritize students with lowest proficiency scores.</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Professional Development:</a:t>
            </a:r>
          </a:p>
          <a:p>
            <a:r>
              <a:rPr lang="en-US" sz="1100" dirty="0">
                <a:solidFill>
                  <a:schemeClr val="bg1"/>
                </a:solidFill>
                <a:latin typeface="Times New Roman" panose="02020603050405020304" pitchFamily="18" charset="0"/>
                <a:cs typeface="Times New Roman" panose="02020603050405020304" pitchFamily="18" charset="0"/>
              </a:rPr>
              <a:t>- Remediation Strategies for Below-Level Learners</a:t>
            </a:r>
          </a:p>
          <a:p>
            <a:r>
              <a:rPr lang="en-US" sz="1100" dirty="0">
                <a:solidFill>
                  <a:schemeClr val="bg1"/>
                </a:solidFill>
                <a:latin typeface="Times New Roman" panose="02020603050405020304" pitchFamily="18" charset="0"/>
                <a:cs typeface="Times New Roman" panose="02020603050405020304" pitchFamily="18" charset="0"/>
              </a:rPr>
              <a:t>- Effective Questioning and Feedback for Struggling Students</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Progress Monitor Tutoring Effectiveness:</a:t>
            </a:r>
          </a:p>
          <a:p>
            <a:pPr marL="171450" indent="-171450">
              <a:buFontTx/>
              <a:buChar char="-"/>
            </a:pPr>
            <a:r>
              <a:rPr lang="en-US" sz="1100" dirty="0">
                <a:solidFill>
                  <a:schemeClr val="bg1"/>
                </a:solidFill>
                <a:latin typeface="Times New Roman" panose="02020603050405020304" pitchFamily="18" charset="0"/>
                <a:cs typeface="Times New Roman" panose="02020603050405020304" pitchFamily="18" charset="0"/>
              </a:rPr>
              <a:t>Track via pre/post assessments every 4 weeks.</a:t>
            </a:r>
          </a:p>
          <a:p>
            <a:pPr marL="171450" indent="-171450">
              <a:buFontTx/>
              <a:buChar char="-"/>
            </a:pPr>
            <a:endParaRPr lang="en-US" sz="1100" dirty="0">
              <a:solidFill>
                <a:schemeClr val="bg1"/>
              </a:solidFill>
              <a:latin typeface="Times New Roman" panose="02020603050405020304" pitchFamily="18" charset="0"/>
              <a:cs typeface="Times New Roman" panose="02020603050405020304" pitchFamily="18" charset="0"/>
            </a:endParaRPr>
          </a:p>
          <a:p>
            <a:pPr marL="171450" indent="-171450">
              <a:buFontTx/>
              <a:buChar char="-"/>
            </a:pPr>
            <a:endParaRPr lang="en-US" sz="1100" dirty="0">
              <a:solidFill>
                <a:schemeClr val="bg1"/>
              </a:solidFill>
              <a:latin typeface="Times New Roman" panose="02020603050405020304" pitchFamily="18" charset="0"/>
              <a:cs typeface="Times New Roman" panose="02020603050405020304" pitchFamily="18" charset="0"/>
            </a:endParaRPr>
          </a:p>
          <a:p>
            <a:endParaRPr lang="en-US" sz="1100" dirty="0">
              <a:solidFill>
                <a:schemeClr val="bg1"/>
              </a:solidFill>
              <a:latin typeface="Times New Roman" panose="02020603050405020304" pitchFamily="18" charset="0"/>
              <a:cs typeface="Times New Roman" panose="02020603050405020304" pitchFamily="18" charset="0"/>
            </a:endParaRPr>
          </a:p>
          <a:p>
            <a:endParaRPr lang="en-US" sz="1100" dirty="0">
              <a:solidFill>
                <a:schemeClr val="bg1"/>
              </a:solidFill>
              <a:latin typeface="Times New Roman" panose="02020603050405020304" pitchFamily="18" charset="0"/>
              <a:cs typeface="Times New Roman" panose="02020603050405020304" pitchFamily="18" charset="0"/>
            </a:endParaRPr>
          </a:p>
          <a:p>
            <a:endParaRPr lang="en-US" sz="1100" dirty="0">
              <a:solidFill>
                <a:schemeClr val="bg1"/>
              </a:solidFill>
              <a:latin typeface="Times New Roman" panose="02020603050405020304" pitchFamily="18" charset="0"/>
              <a:cs typeface="Times New Roman" panose="02020603050405020304" pitchFamily="18" charset="0"/>
            </a:endParaRPr>
          </a:p>
          <a:p>
            <a:endParaRPr lang="en-US" sz="1100" dirty="0">
              <a:solidFill>
                <a:schemeClr val="bg1"/>
              </a:solidFill>
              <a:latin typeface="Times New Roman" panose="02020603050405020304" pitchFamily="18" charset="0"/>
              <a:cs typeface="Times New Roman" panose="02020603050405020304" pitchFamily="18" charset="0"/>
            </a:endParaRP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b="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8722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1D46-D90E-491F-2DEE-1AD0A0C84931}"/>
              </a:ext>
            </a:extLst>
          </p:cNvPr>
          <p:cNvSpPr>
            <a:spLocks noGrp="1"/>
          </p:cNvSpPr>
          <p:nvPr>
            <p:ph type="title"/>
          </p:nvPr>
        </p:nvSpPr>
        <p:spPr>
          <a:xfrm>
            <a:off x="502920" y="174034"/>
            <a:ext cx="11186160" cy="1077229"/>
          </a:xfrm>
        </p:spPr>
        <p:txBody>
          <a:bodyPr>
            <a:noAutofit/>
          </a:bodyPr>
          <a:lstStyle/>
          <a:p>
            <a:pPr algn="ctr"/>
            <a:r>
              <a:rPr lang="en-US" sz="2800" b="1" dirty="0">
                <a:solidFill>
                  <a:schemeClr val="bg1"/>
                </a:solidFill>
                <a:highlight>
                  <a:srgbClr val="C0C0C0"/>
                </a:highlight>
                <a:latin typeface="Times New Roman" panose="02020603050405020304" pitchFamily="18" charset="0"/>
                <a:cs typeface="Times New Roman" panose="02020603050405020304" pitchFamily="18" charset="0"/>
              </a:rPr>
              <a:t>Suggested Academic Curricula/Resources to Use (Elementary and Middle Grades)</a:t>
            </a:r>
          </a:p>
        </p:txBody>
      </p:sp>
      <p:graphicFrame>
        <p:nvGraphicFramePr>
          <p:cNvPr id="4" name="Content Placeholder 3">
            <a:extLst>
              <a:ext uri="{FF2B5EF4-FFF2-40B4-BE49-F238E27FC236}">
                <a16:creationId xmlns:a16="http://schemas.microsoft.com/office/drawing/2014/main" id="{116F1515-A92C-E20D-66BF-FF209C311D6D}"/>
              </a:ext>
            </a:extLst>
          </p:cNvPr>
          <p:cNvGraphicFramePr>
            <a:graphicFrameLocks noGrp="1"/>
          </p:cNvGraphicFramePr>
          <p:nvPr>
            <p:ph idx="1"/>
            <p:extLst>
              <p:ext uri="{D42A27DB-BD31-4B8C-83A1-F6EECF244321}">
                <p14:modId xmlns:p14="http://schemas.microsoft.com/office/powerpoint/2010/main" val="4280186086"/>
              </p:ext>
            </p:extLst>
          </p:nvPr>
        </p:nvGraphicFramePr>
        <p:xfrm>
          <a:off x="0" y="1013460"/>
          <a:ext cx="12192000" cy="58445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627442777"/>
                    </a:ext>
                  </a:extLst>
                </a:gridCol>
                <a:gridCol w="2438400">
                  <a:extLst>
                    <a:ext uri="{9D8B030D-6E8A-4147-A177-3AD203B41FA5}">
                      <a16:colId xmlns:a16="http://schemas.microsoft.com/office/drawing/2014/main" val="3683165485"/>
                    </a:ext>
                  </a:extLst>
                </a:gridCol>
                <a:gridCol w="2438400">
                  <a:extLst>
                    <a:ext uri="{9D8B030D-6E8A-4147-A177-3AD203B41FA5}">
                      <a16:colId xmlns:a16="http://schemas.microsoft.com/office/drawing/2014/main" val="3561040370"/>
                    </a:ext>
                  </a:extLst>
                </a:gridCol>
                <a:gridCol w="2438400">
                  <a:extLst>
                    <a:ext uri="{9D8B030D-6E8A-4147-A177-3AD203B41FA5}">
                      <a16:colId xmlns:a16="http://schemas.microsoft.com/office/drawing/2014/main" val="2978919365"/>
                    </a:ext>
                  </a:extLst>
                </a:gridCol>
                <a:gridCol w="2438400">
                  <a:extLst>
                    <a:ext uri="{9D8B030D-6E8A-4147-A177-3AD203B41FA5}">
                      <a16:colId xmlns:a16="http://schemas.microsoft.com/office/drawing/2014/main" val="3721203534"/>
                    </a:ext>
                  </a:extLst>
                </a:gridCol>
              </a:tblGrid>
              <a:tr h="307148">
                <a:tc>
                  <a:txBody>
                    <a:bodyPr/>
                    <a:lstStyle/>
                    <a:p>
                      <a:r>
                        <a:rPr lang="en-US" sz="1000" dirty="0">
                          <a:solidFill>
                            <a:schemeClr val="bg1"/>
                          </a:solidFill>
                        </a:rPr>
                        <a:t>Heggerty (Phonemic awareness)</a:t>
                      </a:r>
                    </a:p>
                  </a:txBody>
                  <a:tcPr/>
                </a:tc>
                <a:tc>
                  <a:txBody>
                    <a:bodyPr/>
                    <a:lstStyle/>
                    <a:p>
                      <a:r>
                        <a:rPr lang="en-US" sz="1000" dirty="0">
                          <a:solidFill>
                            <a:schemeClr val="bg1"/>
                          </a:solidFill>
                        </a:rPr>
                        <a:t>95 Core Phonics</a:t>
                      </a:r>
                    </a:p>
                  </a:txBody>
                  <a:tcPr/>
                </a:tc>
                <a:tc>
                  <a:txBody>
                    <a:bodyPr/>
                    <a:lstStyle/>
                    <a:p>
                      <a:r>
                        <a:rPr lang="en-US" sz="1000" dirty="0">
                          <a:solidFill>
                            <a:schemeClr val="bg1"/>
                          </a:solidFill>
                        </a:rPr>
                        <a:t>MTSS Intervention support (Fast Bridge, iReady)</a:t>
                      </a:r>
                    </a:p>
                  </a:txBody>
                  <a:tcPr/>
                </a:tc>
                <a:tc>
                  <a:txBody>
                    <a:bodyPr/>
                    <a:lstStyle/>
                    <a:p>
                      <a:r>
                        <a:rPr lang="en-US" sz="1000" dirty="0">
                          <a:solidFill>
                            <a:schemeClr val="bg1"/>
                          </a:solidFill>
                        </a:rPr>
                        <a:t>Wonders (Reading skills)</a:t>
                      </a:r>
                    </a:p>
                  </a:txBody>
                  <a:tcPr/>
                </a:tc>
                <a:tc>
                  <a:txBody>
                    <a:bodyPr/>
                    <a:lstStyle/>
                    <a:p>
                      <a:r>
                        <a:rPr lang="en-US" sz="1000" dirty="0">
                          <a:solidFill>
                            <a:schemeClr val="bg1"/>
                          </a:solidFill>
                        </a:rPr>
                        <a:t>SEL- Rethink ED</a:t>
                      </a:r>
                    </a:p>
                  </a:txBody>
                  <a:tcPr/>
                </a:tc>
                <a:extLst>
                  <a:ext uri="{0D108BD9-81ED-4DB2-BD59-A6C34878D82A}">
                    <a16:rowId xmlns:a16="http://schemas.microsoft.com/office/drawing/2014/main" val="2270717224"/>
                  </a:ext>
                </a:extLst>
              </a:tr>
              <a:tr h="4310034">
                <a:tc>
                  <a:txBody>
                    <a:bodyPr/>
                    <a:lstStyle/>
                    <a:p>
                      <a:r>
                        <a:rPr lang="en-US" sz="950" b="0" i="0" dirty="0">
                          <a:latin typeface="Times New Roman" panose="02020603050405020304" pitchFamily="18" charset="0"/>
                          <a:cs typeface="Times New Roman" panose="02020603050405020304" pitchFamily="18" charset="0"/>
                        </a:rPr>
                        <a:t>Ideal for Tier II intervention. Heggerty supports foundational phonological awareness critical for early literacy. For students who scored in the range of “needs support” reading range, Heggerty can be used in either small group instruction or strategic flex grouping to target phonemic awareness skills. </a:t>
                      </a:r>
                    </a:p>
                    <a:p>
                      <a:endParaRPr lang="en-US" sz="950" b="0" i="0" dirty="0">
                        <a:latin typeface="Times New Roman" panose="02020603050405020304" pitchFamily="18" charset="0"/>
                        <a:cs typeface="Times New Roman" panose="02020603050405020304" pitchFamily="18" charset="0"/>
                      </a:endParaRPr>
                    </a:p>
                    <a:p>
                      <a:r>
                        <a:rPr lang="en-US" sz="950" b="1" i="0" dirty="0">
                          <a:latin typeface="Times New Roman" panose="02020603050405020304" pitchFamily="18" charset="0"/>
                          <a:cs typeface="Times New Roman" panose="02020603050405020304" pitchFamily="18" charset="0"/>
                        </a:rPr>
                        <a:t>Middle School focused:</a:t>
                      </a:r>
                    </a:p>
                    <a:p>
                      <a:endParaRPr lang="en-US" sz="950" b="0" i="0" dirty="0">
                        <a:latin typeface="Times New Roman" panose="02020603050405020304" pitchFamily="18" charset="0"/>
                        <a:cs typeface="Times New Roman" panose="02020603050405020304" pitchFamily="18" charset="0"/>
                      </a:endParaRPr>
                    </a:p>
                    <a:p>
                      <a:r>
                        <a:rPr lang="en-US" sz="950" b="1" i="0" dirty="0">
                          <a:latin typeface="Times New Roman" panose="02020603050405020304" pitchFamily="18" charset="0"/>
                          <a:cs typeface="Times New Roman" panose="02020603050405020304" pitchFamily="18" charset="0"/>
                        </a:rPr>
                        <a:t>Newsela</a:t>
                      </a:r>
                      <a:r>
                        <a:rPr lang="en-US" sz="950" b="0" i="0" dirty="0">
                          <a:latin typeface="Times New Roman" panose="02020603050405020304" pitchFamily="18" charset="0"/>
                          <a:cs typeface="Times New Roman" panose="02020603050405020304" pitchFamily="18" charset="0"/>
                        </a:rPr>
                        <a:t>- an adaptive platform with leveled, high-interest non-fiction articles.  As Newsela provides tailored text to student’s Lexile levels, at CHCS, this program can be used for bellringers, cross-curricular reading (i.e. Scientific texts and historical texts), and Tier II and III interventions.</a:t>
                      </a:r>
                    </a:p>
                    <a:p>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0" i="0" dirty="0">
                          <a:latin typeface="Times New Roman" panose="02020603050405020304" pitchFamily="18" charset="0"/>
                          <a:cs typeface="Times New Roman" panose="02020603050405020304" pitchFamily="18" charset="0"/>
                        </a:rPr>
                        <a:t>**It is important to note that this resource can be utilized for special education supports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i="0" dirty="0">
                          <a:latin typeface="Times New Roman" panose="02020603050405020304" pitchFamily="18" charset="0"/>
                          <a:cs typeface="Times New Roman" panose="02020603050405020304" pitchFamily="18" charset="0"/>
                        </a:rPr>
                        <a:t>How can this help CHCS?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0" i="0" dirty="0">
                          <a:latin typeface="Times New Roman" panose="02020603050405020304" pitchFamily="18" charset="0"/>
                          <a:cs typeface="Times New Roman" panose="02020603050405020304" pitchFamily="18" charset="0"/>
                        </a:rPr>
                        <a:t>As Heggerty targets phonemic and phonological awareness, students identified within the lower 42.9% of proficiency compared to the district can benefit from Tier I mini lessons and adaptable Tier II and III supports. </a:t>
                      </a:r>
                    </a:p>
                  </a:txBody>
                  <a:tcPr/>
                </a:tc>
                <a:tc>
                  <a:txBody>
                    <a:bodyPr/>
                    <a:lstStyle/>
                    <a:p>
                      <a:r>
                        <a:rPr lang="en-US" sz="950" b="0" i="0" dirty="0">
                          <a:latin typeface="Times New Roman" panose="02020603050405020304" pitchFamily="18" charset="0"/>
                          <a:cs typeface="Times New Roman" panose="02020603050405020304" pitchFamily="18" charset="0"/>
                        </a:rPr>
                        <a:t>Ideal for Tier I instruction as an introduction to the reading block. Although it is ideal for Tier I instruction, it can be used during intervention blocks in grades 1-5. Intended to build critical phonics skills through explicit instruction, students can gain success in skills including decoding, encoding, and written dictation.</a:t>
                      </a:r>
                    </a:p>
                    <a:p>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0" i="0" dirty="0">
                          <a:latin typeface="Times New Roman" panose="02020603050405020304" pitchFamily="18" charset="0"/>
                          <a:cs typeface="Times New Roman" panose="02020603050405020304" pitchFamily="18" charset="0"/>
                        </a:rPr>
                        <a:t>**It is important to note that this resource can be utilized for special education supports**</a:t>
                      </a:r>
                    </a:p>
                    <a:p>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i="0" dirty="0">
                          <a:latin typeface="Times New Roman" panose="02020603050405020304" pitchFamily="18" charset="0"/>
                          <a:cs typeface="Times New Roman" panose="02020603050405020304" pitchFamily="18" charset="0"/>
                        </a:rPr>
                        <a:t>How can this help CHCS?</a:t>
                      </a:r>
                    </a:p>
                    <a:p>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0" i="0" dirty="0">
                          <a:latin typeface="Times New Roman" panose="02020603050405020304" pitchFamily="18" charset="0"/>
                          <a:cs typeface="Times New Roman" panose="02020603050405020304" pitchFamily="18" charset="0"/>
                        </a:rPr>
                        <a:t>As 95 Core Phonics survey identifies the specific phonics pattern students have mastered or missed, tier II and Tier III instruction can be implemented to address severe phonics gaps (e.g., short vowels, digraphs, vowel teams, multisyllabic word reading) for students at CHCS. Through structured intervention times of the day, interventionists can work with students one-on-one or in small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1"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i="0" dirty="0">
                          <a:latin typeface="Times New Roman" panose="02020603050405020304" pitchFamily="18" charset="0"/>
                          <a:cs typeface="Times New Roman" panose="02020603050405020304" pitchFamily="18" charset="0"/>
                        </a:rPr>
                        <a:t>Middle School Focused: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0" i="0" dirty="0">
                          <a:latin typeface="Times New Roman" panose="02020603050405020304" pitchFamily="18" charset="0"/>
                          <a:cs typeface="Times New Roman" panose="02020603050405020304" pitchFamily="18" charset="0"/>
                        </a:rPr>
                        <a:t>Although this program is typically designed for early elementary grades, it can be beneficial for students with foundational gaps. In Tier I instruction, Teachers can target the exact phonics skill deficits, rather than reteaching all early literacy concepts. For Tier II/III intervention support, interventionists can help close the decoding gap for students reading below grade level.</a:t>
                      </a:r>
                    </a:p>
                  </a:txBody>
                  <a:tcPr/>
                </a:tc>
                <a:tc>
                  <a:txBody>
                    <a:bodyPr/>
                    <a:lstStyle/>
                    <a:p>
                      <a:r>
                        <a:rPr lang="en-US" sz="950" b="1" i="0" dirty="0">
                          <a:latin typeface="Times New Roman" panose="02020603050405020304" pitchFamily="18" charset="0"/>
                          <a:cs typeface="Times New Roman" panose="02020603050405020304" pitchFamily="18" charset="0"/>
                        </a:rPr>
                        <a:t>FastBridge: </a:t>
                      </a:r>
                      <a:r>
                        <a:rPr lang="en-US" sz="950" b="0" i="0" dirty="0">
                          <a:latin typeface="Times New Roman" panose="02020603050405020304" pitchFamily="18" charset="0"/>
                          <a:cs typeface="Times New Roman" panose="02020603050405020304" pitchFamily="18" charset="0"/>
                        </a:rPr>
                        <a:t>(Academic/behavior) Ideal for Tier III intervention screening and progress monitoring in elementary and middle school. As FastBridge identifies student’s academic and social-emotional behavior needs, this platform can help bridge the gap in understanding and help students gain confidence to approach grade level content and age-appropriate behavior. FastBridge is not only used academically but has a behavioral component to help address behavioral needs in Tier II and Tier III phases of intervention. </a:t>
                      </a:r>
                    </a:p>
                    <a:p>
                      <a:endParaRPr lang="en-US" sz="950" b="0" i="0" dirty="0">
                        <a:latin typeface="Times New Roman" panose="02020603050405020304" pitchFamily="18" charset="0"/>
                        <a:cs typeface="Times New Roman" panose="02020603050405020304" pitchFamily="18" charset="0"/>
                      </a:endParaRPr>
                    </a:p>
                    <a:p>
                      <a:r>
                        <a:rPr lang="en-US" sz="950" b="0" i="0" dirty="0">
                          <a:latin typeface="Times New Roman" panose="02020603050405020304" pitchFamily="18" charset="0"/>
                          <a:cs typeface="Times New Roman" panose="02020603050405020304" pitchFamily="18" charset="0"/>
                        </a:rPr>
                        <a:t>**It is important to note that this resource can be utilized for special education supports as well**</a:t>
                      </a:r>
                    </a:p>
                    <a:p>
                      <a:endParaRPr lang="en-US" sz="950" b="0" i="0" dirty="0">
                        <a:latin typeface="Times New Roman" panose="02020603050405020304" pitchFamily="18" charset="0"/>
                        <a:cs typeface="Times New Roman" panose="02020603050405020304" pitchFamily="18" charset="0"/>
                      </a:endParaRPr>
                    </a:p>
                    <a:p>
                      <a:endParaRPr lang="en-US" sz="950" b="0" i="0" dirty="0">
                        <a:latin typeface="Times New Roman" panose="02020603050405020304" pitchFamily="18" charset="0"/>
                        <a:cs typeface="Times New Roman" panose="02020603050405020304" pitchFamily="18" charset="0"/>
                      </a:endParaRPr>
                    </a:p>
                    <a:p>
                      <a:r>
                        <a:rPr lang="en-US" sz="950" b="1" i="0" dirty="0">
                          <a:latin typeface="Times New Roman" panose="02020603050405020304" pitchFamily="18" charset="0"/>
                          <a:cs typeface="Times New Roman" panose="02020603050405020304" pitchFamily="18" charset="0"/>
                        </a:rPr>
                        <a:t>iReady: </a:t>
                      </a:r>
                    </a:p>
                    <a:p>
                      <a:r>
                        <a:rPr lang="en-US" sz="950" b="0" i="0" dirty="0">
                          <a:latin typeface="Times New Roman" panose="02020603050405020304" pitchFamily="18" charset="0"/>
                          <a:cs typeface="Times New Roman" panose="02020603050405020304" pitchFamily="18" charset="0"/>
                        </a:rPr>
                        <a:t>As iReady is an adaptive diagnostic tool with individualized and teacher-led instructional components, teachers can use this tool during Tier I and II instruction while interventionists can adapt the program to examine foundational gaps and provide multiple means of individualized practice.</a:t>
                      </a:r>
                    </a:p>
                    <a:p>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i="0" dirty="0">
                          <a:latin typeface="Times New Roman" panose="02020603050405020304" pitchFamily="18" charset="0"/>
                          <a:cs typeface="Times New Roman" panose="02020603050405020304" pitchFamily="18" charset="0"/>
                        </a:rPr>
                        <a:t>How can this help CHCS?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0" i="0" dirty="0">
                          <a:latin typeface="Times New Roman" panose="02020603050405020304" pitchFamily="18" charset="0"/>
                          <a:cs typeface="Times New Roman" panose="02020603050405020304" pitchFamily="18" charset="0"/>
                        </a:rPr>
                        <a:t>As iReady can track progress for SWD and ED students, instruction can be modified and accommodated to fit their academic level as nearly 55 percent of CHCS students are economically disadvantaged and over 11 percent of students receive special education services. </a:t>
                      </a:r>
                    </a:p>
                  </a:txBody>
                  <a:tcPr/>
                </a:tc>
                <a:tc>
                  <a:txBody>
                    <a:bodyPr/>
                    <a:lstStyle/>
                    <a:p>
                      <a:r>
                        <a:rPr lang="en-US" sz="950" b="0" i="0" dirty="0">
                          <a:latin typeface="Times New Roman" panose="02020603050405020304" pitchFamily="18" charset="0"/>
                          <a:cs typeface="Times New Roman" panose="02020603050405020304" pitchFamily="18" charset="0"/>
                        </a:rPr>
                        <a:t>Ideal for Tier 1 instruction but has Tier II and III components to address foundational gaps in skills that interventionists can utilize. Wonders provides a comprehensive, research-based curriculum that builds reading fluency, comprehension, and vocabulary through whole-group, small group, and independent reading instruction. Additionally, Wonders focuses on gradual skill progression aligned with state standards.</a:t>
                      </a:r>
                    </a:p>
                    <a:p>
                      <a:endParaRPr lang="en-US" sz="950" b="0" i="0" dirty="0">
                        <a:latin typeface="Times New Roman" panose="02020603050405020304" pitchFamily="18" charset="0"/>
                        <a:cs typeface="Times New Roman" panose="02020603050405020304" pitchFamily="18" charset="0"/>
                      </a:endParaRPr>
                    </a:p>
                    <a:p>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i="0" dirty="0">
                          <a:latin typeface="Times New Roman" panose="02020603050405020304" pitchFamily="18" charset="0"/>
                          <a:cs typeface="Times New Roman" panose="02020603050405020304" pitchFamily="18" charset="0"/>
                        </a:rPr>
                        <a:t>How can this help CHCS</a:t>
                      </a:r>
                      <a:r>
                        <a:rPr lang="en-US" sz="950" b="0" i="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0" i="0" dirty="0">
                          <a:latin typeface="Times New Roman" panose="02020603050405020304" pitchFamily="18" charset="0"/>
                          <a:cs typeface="Times New Roman" panose="02020603050405020304" pitchFamily="18" charset="0"/>
                        </a:rPr>
                        <a:t>Only 26 percent of elementary students are proficient or above in ELA, which is significantly below the district average of 56.85 percent. Tier I instruction across grade levels can be used to close foundational gaps. Additionally, Wonders can be paired with programs like Heggerty and 95 Core Phonics for Tier II and II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0" i="0" dirty="0">
                          <a:latin typeface="Times New Roman" panose="02020603050405020304" pitchFamily="18" charset="0"/>
                          <a:cs typeface="Times New Roman" panose="02020603050405020304" pitchFamily="18" charset="0"/>
                        </a:rPr>
                        <a:t>**It is important to note that this resource can be utilized for special education supports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0" i="0" dirty="0">
                        <a:latin typeface="Times New Roman" panose="02020603050405020304" pitchFamily="18" charset="0"/>
                        <a:cs typeface="Times New Roman" panose="02020603050405020304" pitchFamily="18" charset="0"/>
                      </a:endParaRPr>
                    </a:p>
                  </a:txBody>
                  <a:tcPr/>
                </a:tc>
                <a:tc>
                  <a:txBody>
                    <a:bodyPr/>
                    <a:lstStyle/>
                    <a:p>
                      <a:r>
                        <a:rPr lang="en-US" sz="950" b="0" i="0" dirty="0">
                          <a:latin typeface="Times New Roman" panose="02020603050405020304" pitchFamily="18" charset="0"/>
                          <a:cs typeface="Times New Roman" panose="02020603050405020304" pitchFamily="18" charset="0"/>
                        </a:rPr>
                        <a:t>Ideal for Tier I, II, and III instruction and is a </a:t>
                      </a:r>
                      <a:r>
                        <a:rPr lang="en-US" sz="950" b="0" i="0" u="none" strike="noStrike" kern="1200" dirty="0">
                          <a:solidFill>
                            <a:schemeClr val="dk1"/>
                          </a:solidFill>
                          <a:effectLst/>
                          <a:latin typeface="Times New Roman" panose="02020603050405020304" pitchFamily="18" charset="0"/>
                          <a:ea typeface="+mn-ea"/>
                          <a:cs typeface="Times New Roman" panose="02020603050405020304" pitchFamily="18" charset="0"/>
                        </a:rPr>
                        <a:t>comprehensive educational platform that provides evidence-based solutions to support the academic, behavioral, and social-emotional development of students.</a:t>
                      </a:r>
                      <a:endParaRPr lang="en-US" sz="950" b="0" i="0" dirty="0">
                        <a:latin typeface="Times New Roman" panose="02020603050405020304" pitchFamily="18" charset="0"/>
                        <a:cs typeface="Times New Roman" panose="02020603050405020304" pitchFamily="18" charset="0"/>
                      </a:endParaRPr>
                    </a:p>
                    <a:p>
                      <a:endParaRPr lang="en-US" sz="950" b="0" i="0" dirty="0">
                        <a:latin typeface="Times New Roman" panose="02020603050405020304" pitchFamily="18" charset="0"/>
                        <a:cs typeface="Times New Roman" panose="02020603050405020304" pitchFamily="18" charset="0"/>
                      </a:endParaRPr>
                    </a:p>
                    <a:p>
                      <a:endParaRPr lang="en-US" sz="950" b="0" i="0" dirty="0">
                        <a:latin typeface="Times New Roman" panose="02020603050405020304" pitchFamily="18" charset="0"/>
                        <a:cs typeface="Times New Roman" panose="02020603050405020304" pitchFamily="18" charset="0"/>
                      </a:endParaRPr>
                    </a:p>
                    <a:p>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i="0" dirty="0">
                          <a:latin typeface="Times New Roman" panose="02020603050405020304" pitchFamily="18" charset="0"/>
                          <a:cs typeface="Times New Roman" panose="02020603050405020304" pitchFamily="18" charset="0"/>
                        </a:rPr>
                        <a:t>How can this help CHCS?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0" i="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Times New Roman" panose="02020603050405020304" pitchFamily="18" charset="0"/>
                          <a:ea typeface="+mn-ea"/>
                          <a:cs typeface="Times New Roman" panose="02020603050405020304" pitchFamily="18" charset="0"/>
                        </a:rPr>
                        <a:t>As Rethink ED offers a range of resources designed to create healthier school climates, enhance mental health awareness, and empower educators with effective instructional tools, it is helpful for CHCS as there are high rates of absenteeism (absent over 15 days) among ED and SWD student subgroups. Through Rethink ED, student connections are built through daily SEL check-ins, emotional regulation strategies, and lessons on self-awareness and responsibility.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0" i="0" dirty="0">
                          <a:latin typeface="Times New Roman" panose="02020603050405020304" pitchFamily="18" charset="0"/>
                          <a:cs typeface="Times New Roman" panose="02020603050405020304" pitchFamily="18" charset="0"/>
                        </a:rPr>
                        <a:t>**It is important to note that this resource can be utilized for special education supports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a:tc>
                <a:extLst>
                  <a:ext uri="{0D108BD9-81ED-4DB2-BD59-A6C34878D82A}">
                    <a16:rowId xmlns:a16="http://schemas.microsoft.com/office/drawing/2014/main" val="1060609285"/>
                  </a:ext>
                </a:extLst>
              </a:tr>
            </a:tbl>
          </a:graphicData>
        </a:graphic>
      </p:graphicFrame>
    </p:spTree>
    <p:extLst>
      <p:ext uri="{BB962C8B-B14F-4D97-AF65-F5344CB8AC3E}">
        <p14:creationId xmlns:p14="http://schemas.microsoft.com/office/powerpoint/2010/main" val="36209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4047-C9CF-4F22-3384-02169EEED3CD}"/>
              </a:ext>
            </a:extLst>
          </p:cNvPr>
          <p:cNvSpPr>
            <a:spLocks noGrp="1"/>
          </p:cNvSpPr>
          <p:nvPr>
            <p:ph type="title"/>
          </p:nvPr>
        </p:nvSpPr>
        <p:spPr>
          <a:xfrm>
            <a:off x="2378128" y="218776"/>
            <a:ext cx="7958331" cy="1077229"/>
          </a:xfrm>
        </p:spPr>
        <p:txBody>
          <a:bodyPr/>
          <a:lstStyle/>
          <a:p>
            <a:pPr algn="ctr"/>
            <a:r>
              <a:rPr lang="en-US" b="1" dirty="0">
                <a:latin typeface="Times New Roman" panose="02020603050405020304" pitchFamily="18" charset="0"/>
                <a:cs typeface="Times New Roman" panose="02020603050405020304" pitchFamily="18" charset="0"/>
              </a:rPr>
              <a:t>Suggested Professional Development Opportunities</a:t>
            </a:r>
          </a:p>
        </p:txBody>
      </p:sp>
      <p:sp>
        <p:nvSpPr>
          <p:cNvPr id="4" name="TextBox 3">
            <a:extLst>
              <a:ext uri="{FF2B5EF4-FFF2-40B4-BE49-F238E27FC236}">
                <a16:creationId xmlns:a16="http://schemas.microsoft.com/office/drawing/2014/main" id="{FC088862-80FD-D93C-31B9-4CAAA524003E}"/>
              </a:ext>
            </a:extLst>
          </p:cNvPr>
          <p:cNvSpPr txBox="1"/>
          <p:nvPr/>
        </p:nvSpPr>
        <p:spPr>
          <a:xfrm>
            <a:off x="111760" y="1745577"/>
            <a:ext cx="5781040" cy="4693593"/>
          </a:xfrm>
          <a:prstGeom prst="rect">
            <a:avLst/>
          </a:prstGeom>
          <a:solidFill>
            <a:schemeClr val="accent1">
              <a:lumMod val="60000"/>
              <a:lumOff val="40000"/>
            </a:schemeClr>
          </a:solidFill>
        </p:spPr>
        <p:txBody>
          <a:bodyPr wrap="square" rtlCol="0">
            <a:spAutoFit/>
          </a:bodyPr>
          <a:lstStyle/>
          <a:p>
            <a:r>
              <a:rPr lang="en-US" sz="1300" b="1" dirty="0">
                <a:solidFill>
                  <a:schemeClr val="bg1"/>
                </a:solidFill>
                <a:latin typeface="Times New Roman" panose="02020603050405020304" pitchFamily="18" charset="0"/>
                <a:cs typeface="Times New Roman" panose="02020603050405020304" pitchFamily="18" charset="0"/>
              </a:rPr>
              <a:t>First 30 days: Foundational Response to Urgent Needs </a:t>
            </a:r>
          </a:p>
          <a:p>
            <a:endParaRPr lang="en-US" sz="1300" dirty="0">
              <a:solidFill>
                <a:schemeClr val="bg1"/>
              </a:solidFill>
              <a:latin typeface="Times New Roman" panose="02020603050405020304" pitchFamily="18" charset="0"/>
              <a:cs typeface="Times New Roman" panose="02020603050405020304" pitchFamily="18" charset="0"/>
            </a:endParaRPr>
          </a:p>
          <a:p>
            <a:r>
              <a:rPr lang="en-US" sz="1300" dirty="0">
                <a:solidFill>
                  <a:schemeClr val="bg1"/>
                </a:solidFill>
                <a:latin typeface="Times New Roman" panose="02020603050405020304" pitchFamily="18" charset="0"/>
                <a:cs typeface="Times New Roman" panose="02020603050405020304" pitchFamily="18" charset="0"/>
              </a:rPr>
              <a:t>Through a 4-week Cycle, here are PD opportunities:</a:t>
            </a:r>
          </a:p>
          <a:p>
            <a:endParaRPr lang="en-US" sz="1300" dirty="0">
              <a:solidFill>
                <a:schemeClr val="bg1"/>
              </a:solidFill>
              <a:latin typeface="Times New Roman" panose="02020603050405020304" pitchFamily="18" charset="0"/>
              <a:cs typeface="Times New Roman" panose="02020603050405020304" pitchFamily="18" charset="0"/>
            </a:endParaRPr>
          </a:p>
          <a:p>
            <a:r>
              <a:rPr lang="en-US" sz="1300" b="1" dirty="0">
                <a:solidFill>
                  <a:schemeClr val="bg1"/>
                </a:solidFill>
                <a:latin typeface="Times New Roman" panose="02020603050405020304" pitchFamily="18" charset="0"/>
                <a:cs typeface="Times New Roman" panose="02020603050405020304" pitchFamily="18" charset="0"/>
              </a:rPr>
              <a:t>Week 1-2 Focus: Foundational Literacy &amp; Math Interventions</a:t>
            </a:r>
          </a:p>
          <a:p>
            <a:pPr marL="171450" indent="-171450">
              <a:buFont typeface="Arial" panose="020B0604020202020204" pitchFamily="34" charset="0"/>
              <a:buChar char="•"/>
            </a:pPr>
            <a:r>
              <a:rPr lang="en-US" sz="1300" dirty="0">
                <a:solidFill>
                  <a:schemeClr val="bg1"/>
                </a:solidFill>
                <a:latin typeface="Times New Roman" panose="02020603050405020304" pitchFamily="18" charset="0"/>
                <a:cs typeface="Times New Roman" panose="02020603050405020304" pitchFamily="18" charset="0"/>
              </a:rPr>
              <a:t>PD- The Science of Reading- Applying Heggerty and 95 Core Phonics</a:t>
            </a:r>
          </a:p>
          <a:p>
            <a:r>
              <a:rPr lang="en-US" sz="1300" dirty="0">
                <a:solidFill>
                  <a:schemeClr val="bg1"/>
                </a:solidFill>
                <a:latin typeface="Times New Roman" panose="02020603050405020304" pitchFamily="18" charset="0"/>
                <a:cs typeface="Times New Roman" panose="02020603050405020304" pitchFamily="18" charset="0"/>
              </a:rPr>
              <a:t>      - Direct focus: Phonemic awareness, decoding, Tier II/III supports</a:t>
            </a:r>
          </a:p>
          <a:p>
            <a:pPr marL="171450" indent="-171450">
              <a:buFont typeface="Arial" panose="020B0604020202020204" pitchFamily="34" charset="0"/>
              <a:buChar char="•"/>
            </a:pPr>
            <a:r>
              <a:rPr lang="en-US" sz="1300" dirty="0">
                <a:solidFill>
                  <a:schemeClr val="bg1"/>
                </a:solidFill>
                <a:latin typeface="Times New Roman" panose="02020603050405020304" pitchFamily="18" charset="0"/>
                <a:cs typeface="Times New Roman" panose="02020603050405020304" pitchFamily="18" charset="0"/>
              </a:rPr>
              <a:t>PD: Math Fluency and Conceptual Understanding (K–8)</a:t>
            </a:r>
          </a:p>
          <a:p>
            <a:r>
              <a:rPr lang="en-US" sz="1300" dirty="0">
                <a:solidFill>
                  <a:schemeClr val="bg1"/>
                </a:solidFill>
                <a:latin typeface="Times New Roman" panose="02020603050405020304" pitchFamily="18" charset="0"/>
                <a:cs typeface="Times New Roman" panose="02020603050405020304" pitchFamily="18" charset="0"/>
              </a:rPr>
              <a:t>      -  Direct focus: </a:t>
            </a:r>
            <a:r>
              <a:rPr lang="en-US" sz="1300" u="none" strike="noStrike" dirty="0">
                <a:solidFill>
                  <a:srgbClr val="000000"/>
                </a:solidFill>
                <a:effectLst/>
                <a:latin typeface="Times New Roman" panose="02020603050405020304" pitchFamily="18" charset="0"/>
                <a:cs typeface="Times New Roman" panose="02020603050405020304" pitchFamily="18" charset="0"/>
              </a:rPr>
              <a:t>Using HMH Math for building numeracy and flexible grouping</a:t>
            </a:r>
            <a:endParaRPr lang="en-US" sz="1300" u="none" strike="noStrike" dirty="0">
              <a:solidFill>
                <a:schemeClr val="bg1"/>
              </a:solidFill>
              <a:effectLst/>
              <a:latin typeface="Times New Roman" panose="02020603050405020304" pitchFamily="18" charset="0"/>
              <a:cs typeface="Times New Roman" panose="02020603050405020304" pitchFamily="18" charset="0"/>
            </a:endParaRPr>
          </a:p>
          <a:p>
            <a:endParaRPr lang="en-US" sz="1300" dirty="0">
              <a:solidFill>
                <a:schemeClr val="bg1"/>
              </a:solidFill>
              <a:latin typeface="Times New Roman" panose="02020603050405020304" pitchFamily="18" charset="0"/>
              <a:cs typeface="Times New Roman" panose="02020603050405020304" pitchFamily="18" charset="0"/>
            </a:endParaRPr>
          </a:p>
          <a:p>
            <a:r>
              <a:rPr lang="en-US" sz="1300" b="1" dirty="0">
                <a:solidFill>
                  <a:schemeClr val="bg1"/>
                </a:solidFill>
                <a:latin typeface="Times New Roman" panose="02020603050405020304" pitchFamily="18" charset="0"/>
                <a:cs typeface="Times New Roman" panose="02020603050405020304" pitchFamily="18" charset="0"/>
              </a:rPr>
              <a:t>Week 3 Focus: MTSS Kickoff &amp; Tiered Support Systems</a:t>
            </a:r>
          </a:p>
          <a:p>
            <a:pPr marL="171450" indent="-171450">
              <a:buFont typeface="Arial" panose="020B0604020202020204" pitchFamily="34" charset="0"/>
              <a:buChar char="•"/>
            </a:pPr>
            <a:r>
              <a:rPr lang="en-US" sz="1300" dirty="0">
                <a:solidFill>
                  <a:schemeClr val="bg1"/>
                </a:solidFill>
                <a:latin typeface="Times New Roman" panose="02020603050405020304" pitchFamily="18" charset="0"/>
                <a:cs typeface="Times New Roman" panose="02020603050405020304" pitchFamily="18" charset="0"/>
              </a:rPr>
              <a:t>PD: Building an Effective MTSS Framework</a:t>
            </a:r>
          </a:p>
          <a:p>
            <a:r>
              <a:rPr lang="en-US" sz="1300" dirty="0">
                <a:solidFill>
                  <a:schemeClr val="bg1"/>
                </a:solidFill>
                <a:latin typeface="Times New Roman" panose="02020603050405020304" pitchFamily="18" charset="0"/>
                <a:cs typeface="Times New Roman" panose="02020603050405020304" pitchFamily="18" charset="0"/>
              </a:rPr>
              <a:t>      - Direct focus: Tier I differentiation, Tier II/III intervention strategies, documentation</a:t>
            </a:r>
          </a:p>
          <a:p>
            <a:pPr marL="171450" indent="-171450">
              <a:buFont typeface="Arial" panose="020B0604020202020204" pitchFamily="34" charset="0"/>
              <a:buChar char="•"/>
            </a:pPr>
            <a:r>
              <a:rPr lang="en-US" sz="1300" dirty="0">
                <a:solidFill>
                  <a:schemeClr val="bg1"/>
                </a:solidFill>
                <a:latin typeface="Times New Roman" panose="02020603050405020304" pitchFamily="18" charset="0"/>
                <a:cs typeface="Times New Roman" panose="02020603050405020304" pitchFamily="18" charset="0"/>
              </a:rPr>
              <a:t>PD: </a:t>
            </a:r>
            <a:r>
              <a:rPr lang="en-US" sz="1300" u="none" strike="noStrike" dirty="0">
                <a:solidFill>
                  <a:srgbClr val="000000"/>
                </a:solidFill>
                <a:effectLst/>
                <a:latin typeface="Times New Roman" panose="02020603050405020304" pitchFamily="18" charset="0"/>
                <a:cs typeface="Times New Roman" panose="02020603050405020304" pitchFamily="18" charset="0"/>
              </a:rPr>
              <a:t>Creating Skill-Based Intervention Blocks</a:t>
            </a:r>
          </a:p>
          <a:p>
            <a:r>
              <a:rPr lang="en-US" sz="1300" dirty="0">
                <a:solidFill>
                  <a:srgbClr val="000000"/>
                </a:solidFill>
                <a:latin typeface="Times New Roman" panose="02020603050405020304" pitchFamily="18" charset="0"/>
                <a:cs typeface="Times New Roman" panose="02020603050405020304" pitchFamily="18" charset="0"/>
              </a:rPr>
              <a:t>      - Direct focus: Scheduling and managing time for small-group instruction</a:t>
            </a:r>
          </a:p>
          <a:p>
            <a:endParaRPr lang="en-US" sz="1300" dirty="0">
              <a:solidFill>
                <a:srgbClr val="000000"/>
              </a:solidFill>
              <a:latin typeface="Times New Roman" panose="02020603050405020304" pitchFamily="18" charset="0"/>
              <a:cs typeface="Times New Roman" panose="02020603050405020304" pitchFamily="18" charset="0"/>
            </a:endParaRPr>
          </a:p>
          <a:p>
            <a:r>
              <a:rPr lang="en-US" sz="1300" b="1" dirty="0">
                <a:solidFill>
                  <a:srgbClr val="000000"/>
                </a:solidFill>
                <a:latin typeface="Times New Roman" panose="02020603050405020304" pitchFamily="18" charset="0"/>
                <a:cs typeface="Times New Roman" panose="02020603050405020304" pitchFamily="18" charset="0"/>
              </a:rPr>
              <a:t>Week 4 Focus: SEL &amp; Attendance Intervention Foundations</a:t>
            </a:r>
          </a:p>
          <a:p>
            <a:pPr marL="171450" indent="-171450">
              <a:buFont typeface="Arial" panose="020B0604020202020204" pitchFamily="34" charset="0"/>
              <a:buChar char="•"/>
            </a:pPr>
            <a:r>
              <a:rPr lang="en-US" sz="1300" dirty="0">
                <a:solidFill>
                  <a:srgbClr val="000000"/>
                </a:solidFill>
                <a:latin typeface="Times New Roman" panose="02020603050405020304" pitchFamily="18" charset="0"/>
                <a:cs typeface="Times New Roman" panose="02020603050405020304" pitchFamily="18" charset="0"/>
              </a:rPr>
              <a:t>PD: Rethink Ed SEL Training – Daily Routines and Check-ins</a:t>
            </a:r>
          </a:p>
          <a:p>
            <a:r>
              <a:rPr lang="en-US" sz="1300" dirty="0">
                <a:solidFill>
                  <a:srgbClr val="000000"/>
                </a:solidFill>
                <a:latin typeface="Times New Roman" panose="02020603050405020304" pitchFamily="18" charset="0"/>
                <a:cs typeface="Times New Roman" panose="02020603050405020304" pitchFamily="18" charset="0"/>
              </a:rPr>
              <a:t>      - Direct focus: </a:t>
            </a:r>
            <a:r>
              <a:rPr lang="en-US" sz="1300" u="none" strike="noStrike" dirty="0">
                <a:solidFill>
                  <a:srgbClr val="000000"/>
                </a:solidFill>
                <a:effectLst/>
                <a:latin typeface="Times New Roman" panose="02020603050405020304" pitchFamily="18" charset="0"/>
                <a:cs typeface="Times New Roman" panose="02020603050405020304" pitchFamily="18" charset="0"/>
              </a:rPr>
              <a:t>Embedding SEL lessons and emotional check-ins into instruction</a:t>
            </a:r>
          </a:p>
          <a:p>
            <a:pPr marL="171450" indent="-171450">
              <a:buFont typeface="Arial" panose="020B0604020202020204" pitchFamily="34" charset="0"/>
              <a:buChar char="•"/>
            </a:pPr>
            <a:r>
              <a:rPr lang="en-US" sz="1300" dirty="0">
                <a:solidFill>
                  <a:srgbClr val="000000"/>
                </a:solidFill>
                <a:latin typeface="Times New Roman" panose="02020603050405020304" pitchFamily="18" charset="0"/>
                <a:cs typeface="Times New Roman" panose="02020603050405020304" pitchFamily="18" charset="0"/>
              </a:rPr>
              <a:t>PD: </a:t>
            </a:r>
            <a:r>
              <a:rPr lang="en-US" sz="1300" u="none" strike="noStrike" dirty="0">
                <a:solidFill>
                  <a:srgbClr val="000000"/>
                </a:solidFill>
                <a:effectLst/>
                <a:latin typeface="Times New Roman" panose="02020603050405020304" pitchFamily="18" charset="0"/>
                <a:cs typeface="Times New Roman" panose="02020603050405020304" pitchFamily="18" charset="0"/>
              </a:rPr>
              <a:t>Launching an Attendance Task Force</a:t>
            </a:r>
          </a:p>
          <a:p>
            <a:r>
              <a:rPr lang="en-US" sz="1300" dirty="0">
                <a:solidFill>
                  <a:srgbClr val="000000"/>
                </a:solidFill>
                <a:latin typeface="Times New Roman" panose="02020603050405020304" pitchFamily="18" charset="0"/>
                <a:cs typeface="Times New Roman" panose="02020603050405020304" pitchFamily="18" charset="0"/>
              </a:rPr>
              <a:t>       - Direct focus: </a:t>
            </a:r>
            <a:r>
              <a:rPr lang="en-US" sz="1300" u="none" strike="noStrike" dirty="0">
                <a:solidFill>
                  <a:srgbClr val="000000"/>
                </a:solidFill>
                <a:effectLst/>
                <a:latin typeface="Times New Roman" panose="02020603050405020304" pitchFamily="18" charset="0"/>
                <a:cs typeface="Times New Roman" panose="02020603050405020304" pitchFamily="18" charset="0"/>
              </a:rPr>
              <a:t>Attendance data tracking, family engagement strategies, student incentives</a:t>
            </a:r>
            <a:endParaRPr lang="en-US" sz="13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4E9FBC4-0FCF-0754-D396-0B2C24E31F14}"/>
              </a:ext>
            </a:extLst>
          </p:cNvPr>
          <p:cNvSpPr txBox="1"/>
          <p:nvPr/>
        </p:nvSpPr>
        <p:spPr>
          <a:xfrm>
            <a:off x="6004560" y="1745577"/>
            <a:ext cx="6187440" cy="4693593"/>
          </a:xfrm>
          <a:prstGeom prst="rect">
            <a:avLst/>
          </a:prstGeom>
          <a:solidFill>
            <a:schemeClr val="accent1">
              <a:lumMod val="60000"/>
              <a:lumOff val="40000"/>
            </a:schemeClr>
          </a:solidFill>
        </p:spPr>
        <p:txBody>
          <a:bodyPr wrap="square" rtlCol="0">
            <a:spAutoFit/>
          </a:bodyPr>
          <a:lstStyle/>
          <a:p>
            <a:r>
              <a:rPr lang="en-US" sz="1300" b="1" dirty="0">
                <a:solidFill>
                  <a:schemeClr val="bg1"/>
                </a:solidFill>
                <a:latin typeface="Times New Roman" panose="02020603050405020304" pitchFamily="18" charset="0"/>
                <a:cs typeface="Times New Roman" panose="02020603050405020304" pitchFamily="18" charset="0"/>
              </a:rPr>
              <a:t>Next 30 days: </a:t>
            </a:r>
            <a:r>
              <a:rPr lang="en-US" sz="1300" b="1" u="none" strike="noStrike" dirty="0">
                <a:solidFill>
                  <a:srgbClr val="000000"/>
                </a:solidFill>
                <a:effectLst/>
                <a:latin typeface="Times New Roman" panose="02020603050405020304" pitchFamily="18" charset="0"/>
                <a:cs typeface="Times New Roman" panose="02020603050405020304" pitchFamily="18" charset="0"/>
              </a:rPr>
              <a:t>Data Use, Differentiation &amp; Inclusive Practices</a:t>
            </a:r>
            <a:endParaRPr lang="en-US" sz="1300" dirty="0">
              <a:solidFill>
                <a:schemeClr val="bg1"/>
              </a:solidFill>
              <a:latin typeface="Times New Roman" panose="02020603050405020304" pitchFamily="18" charset="0"/>
              <a:cs typeface="Times New Roman" panose="02020603050405020304" pitchFamily="18" charset="0"/>
            </a:endParaRPr>
          </a:p>
          <a:p>
            <a:endParaRPr lang="en-US" sz="1300" dirty="0">
              <a:solidFill>
                <a:schemeClr val="bg1"/>
              </a:solidFill>
              <a:latin typeface="Times New Roman" panose="02020603050405020304" pitchFamily="18" charset="0"/>
              <a:cs typeface="Times New Roman" panose="02020603050405020304" pitchFamily="18" charset="0"/>
            </a:endParaRPr>
          </a:p>
          <a:p>
            <a:r>
              <a:rPr lang="en-US" sz="1300" b="1" dirty="0">
                <a:solidFill>
                  <a:schemeClr val="bg1"/>
                </a:solidFill>
                <a:latin typeface="Times New Roman" panose="02020603050405020304" pitchFamily="18" charset="0"/>
                <a:cs typeface="Times New Roman" panose="02020603050405020304" pitchFamily="18" charset="0"/>
              </a:rPr>
              <a:t>Week 5-6 Focus: Data-Driven Instruction &amp; PLCs</a:t>
            </a:r>
          </a:p>
          <a:p>
            <a:pPr marL="171450" indent="-171450">
              <a:buFont typeface="Arial" panose="020B0604020202020204" pitchFamily="34" charset="0"/>
              <a:buChar char="•"/>
            </a:pPr>
            <a:r>
              <a:rPr lang="en-US" sz="1300" dirty="0">
                <a:solidFill>
                  <a:schemeClr val="bg1"/>
                </a:solidFill>
                <a:latin typeface="Times New Roman" panose="02020603050405020304" pitchFamily="18" charset="0"/>
                <a:cs typeface="Times New Roman" panose="02020603050405020304" pitchFamily="18" charset="0"/>
              </a:rPr>
              <a:t>PD- Using iReady and Benchmark Data in Weekly PLCs</a:t>
            </a:r>
          </a:p>
          <a:p>
            <a:r>
              <a:rPr lang="en-US" sz="1300" dirty="0">
                <a:solidFill>
                  <a:schemeClr val="bg1"/>
                </a:solidFill>
                <a:latin typeface="Times New Roman" panose="02020603050405020304" pitchFamily="18" charset="0"/>
                <a:cs typeface="Times New Roman" panose="02020603050405020304" pitchFamily="18" charset="0"/>
              </a:rPr>
              <a:t>      - Direct focus: </a:t>
            </a:r>
            <a:r>
              <a:rPr lang="en-US" sz="1300" u="none" strike="noStrike" dirty="0">
                <a:solidFill>
                  <a:srgbClr val="000000"/>
                </a:solidFill>
                <a:effectLst/>
                <a:latin typeface="Times New Roman" panose="02020603050405020304" pitchFamily="18" charset="0"/>
                <a:cs typeface="Times New Roman" panose="02020603050405020304" pitchFamily="18" charset="0"/>
              </a:rPr>
              <a:t>Analyzing diagnostic data, setting goals, creating intervention groups</a:t>
            </a:r>
            <a:endParaRPr lang="en-US" sz="1300" dirty="0">
              <a:solidFill>
                <a:schemeClr val="bg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300" dirty="0">
                <a:solidFill>
                  <a:schemeClr val="bg1"/>
                </a:solidFill>
                <a:latin typeface="Times New Roman" panose="02020603050405020304" pitchFamily="18" charset="0"/>
                <a:cs typeface="Times New Roman" panose="02020603050405020304" pitchFamily="18" charset="0"/>
              </a:rPr>
              <a:t>PD: Creating Instructional Plans from Formative Assessments</a:t>
            </a:r>
          </a:p>
          <a:p>
            <a:r>
              <a:rPr lang="en-US" sz="1300" dirty="0">
                <a:solidFill>
                  <a:schemeClr val="bg1"/>
                </a:solidFill>
                <a:latin typeface="Times New Roman" panose="02020603050405020304" pitchFamily="18" charset="0"/>
                <a:cs typeface="Times New Roman" panose="02020603050405020304" pitchFamily="18" charset="0"/>
              </a:rPr>
              <a:t>      -  Direct focus: </a:t>
            </a:r>
            <a:r>
              <a:rPr lang="en-US" sz="1300" u="none" strike="noStrike" dirty="0">
                <a:solidFill>
                  <a:srgbClr val="000000"/>
                </a:solidFill>
                <a:effectLst/>
                <a:latin typeface="Times New Roman" panose="02020603050405020304" pitchFamily="18" charset="0"/>
                <a:cs typeface="Times New Roman" panose="02020603050405020304" pitchFamily="18" charset="0"/>
              </a:rPr>
              <a:t>Aligning small group instruction to student data</a:t>
            </a:r>
            <a:endParaRPr lang="en-US" sz="1300" u="none" strike="noStrike" dirty="0">
              <a:solidFill>
                <a:schemeClr val="bg1"/>
              </a:solidFill>
              <a:effectLst/>
              <a:latin typeface="Times New Roman" panose="02020603050405020304" pitchFamily="18" charset="0"/>
              <a:cs typeface="Times New Roman" panose="02020603050405020304" pitchFamily="18" charset="0"/>
            </a:endParaRPr>
          </a:p>
          <a:p>
            <a:endParaRPr lang="en-US" sz="1300" dirty="0">
              <a:solidFill>
                <a:schemeClr val="bg1"/>
              </a:solidFill>
              <a:latin typeface="Times New Roman" panose="02020603050405020304" pitchFamily="18" charset="0"/>
              <a:cs typeface="Times New Roman" panose="02020603050405020304" pitchFamily="18" charset="0"/>
            </a:endParaRPr>
          </a:p>
          <a:p>
            <a:r>
              <a:rPr lang="en-US" sz="1300" b="1" dirty="0">
                <a:solidFill>
                  <a:schemeClr val="bg1"/>
                </a:solidFill>
                <a:latin typeface="Times New Roman" panose="02020603050405020304" pitchFamily="18" charset="0"/>
                <a:cs typeface="Times New Roman" panose="02020603050405020304" pitchFamily="18" charset="0"/>
              </a:rPr>
              <a:t>Week 7 Focus: Differentiation &amp; Inclusion</a:t>
            </a:r>
          </a:p>
          <a:p>
            <a:pPr marL="171450" indent="-171450">
              <a:buFont typeface="Arial" panose="020B0604020202020204" pitchFamily="34" charset="0"/>
              <a:buChar char="•"/>
            </a:pPr>
            <a:r>
              <a:rPr lang="en-US" sz="1300" dirty="0">
                <a:solidFill>
                  <a:schemeClr val="bg1"/>
                </a:solidFill>
                <a:latin typeface="Times New Roman" panose="02020603050405020304" pitchFamily="18" charset="0"/>
                <a:cs typeface="Times New Roman" panose="02020603050405020304" pitchFamily="18" charset="0"/>
              </a:rPr>
              <a:t>PD: Co-Teaching and Inclusion Strategies for SWDs</a:t>
            </a:r>
          </a:p>
          <a:p>
            <a:r>
              <a:rPr lang="en-US" sz="1300" dirty="0">
                <a:solidFill>
                  <a:schemeClr val="bg1"/>
                </a:solidFill>
                <a:latin typeface="Times New Roman" panose="02020603050405020304" pitchFamily="18" charset="0"/>
                <a:cs typeface="Times New Roman" panose="02020603050405020304" pitchFamily="18" charset="0"/>
              </a:rPr>
              <a:t>      - Direct focus: Supporting 11.5% SWD population with UDL (Universal Design Learning) and scaffolded instruction</a:t>
            </a:r>
          </a:p>
          <a:p>
            <a:pPr marL="171450" indent="-171450">
              <a:buFont typeface="Arial" panose="020B0604020202020204" pitchFamily="34" charset="0"/>
              <a:buChar char="•"/>
            </a:pPr>
            <a:r>
              <a:rPr lang="en-US" sz="1300" dirty="0">
                <a:solidFill>
                  <a:schemeClr val="bg1"/>
                </a:solidFill>
                <a:latin typeface="Times New Roman" panose="02020603050405020304" pitchFamily="18" charset="0"/>
                <a:cs typeface="Times New Roman" panose="02020603050405020304" pitchFamily="18" charset="0"/>
              </a:rPr>
              <a:t>PD: </a:t>
            </a:r>
            <a:r>
              <a:rPr lang="en-US" sz="1300" u="none" strike="noStrike" dirty="0">
                <a:solidFill>
                  <a:srgbClr val="000000"/>
                </a:solidFill>
                <a:effectLst/>
                <a:latin typeface="Times New Roman" panose="02020603050405020304" pitchFamily="18" charset="0"/>
                <a:cs typeface="Times New Roman" panose="02020603050405020304" pitchFamily="18" charset="0"/>
              </a:rPr>
              <a:t>Differentiated Instruction for </a:t>
            </a:r>
            <a:r>
              <a:rPr lang="en-US" sz="1300" i="1" u="none" strike="noStrike" dirty="0">
                <a:solidFill>
                  <a:srgbClr val="000000"/>
                </a:solidFill>
                <a:effectLst/>
                <a:latin typeface="Times New Roman" panose="02020603050405020304" pitchFamily="18" charset="0"/>
                <a:cs typeface="Times New Roman" panose="02020603050405020304" pitchFamily="18" charset="0"/>
              </a:rPr>
              <a:t>High-Need </a:t>
            </a:r>
            <a:r>
              <a:rPr lang="en-US" sz="1300" u="none" strike="noStrike" dirty="0">
                <a:solidFill>
                  <a:srgbClr val="000000"/>
                </a:solidFill>
                <a:effectLst/>
                <a:latin typeface="Times New Roman" panose="02020603050405020304" pitchFamily="18" charset="0"/>
                <a:cs typeface="Times New Roman" panose="02020603050405020304" pitchFamily="18" charset="0"/>
              </a:rPr>
              <a:t>Subgroups</a:t>
            </a:r>
          </a:p>
          <a:p>
            <a:r>
              <a:rPr lang="en-US" sz="1300" dirty="0">
                <a:solidFill>
                  <a:srgbClr val="000000"/>
                </a:solidFill>
                <a:latin typeface="Times New Roman" panose="02020603050405020304" pitchFamily="18" charset="0"/>
                <a:cs typeface="Times New Roman" panose="02020603050405020304" pitchFamily="18" charset="0"/>
              </a:rPr>
              <a:t>      - Direct focus: Culturally responsive teaching and small group management</a:t>
            </a:r>
          </a:p>
          <a:p>
            <a:endParaRPr lang="en-US" sz="1300" dirty="0">
              <a:solidFill>
                <a:srgbClr val="000000"/>
              </a:solidFill>
              <a:latin typeface="Times New Roman" panose="02020603050405020304" pitchFamily="18" charset="0"/>
              <a:cs typeface="Times New Roman" panose="02020603050405020304" pitchFamily="18" charset="0"/>
            </a:endParaRPr>
          </a:p>
          <a:p>
            <a:r>
              <a:rPr lang="en-US" sz="1300" b="1" dirty="0">
                <a:solidFill>
                  <a:srgbClr val="000000"/>
                </a:solidFill>
                <a:latin typeface="Times New Roman" panose="02020603050405020304" pitchFamily="18" charset="0"/>
                <a:cs typeface="Times New Roman" panose="02020603050405020304" pitchFamily="18" charset="0"/>
              </a:rPr>
              <a:t>Week 8 Focus: SEL &amp; Behavior Support Expansion</a:t>
            </a:r>
          </a:p>
          <a:p>
            <a:pPr marL="171450" indent="-171450">
              <a:buFont typeface="Arial" panose="020B0604020202020204" pitchFamily="34" charset="0"/>
              <a:buChar char="•"/>
            </a:pPr>
            <a:r>
              <a:rPr lang="en-US" sz="1300" dirty="0">
                <a:solidFill>
                  <a:srgbClr val="000000"/>
                </a:solidFill>
                <a:latin typeface="Times New Roman" panose="02020603050405020304" pitchFamily="18" charset="0"/>
                <a:cs typeface="Times New Roman" panose="02020603050405020304" pitchFamily="18" charset="0"/>
              </a:rPr>
              <a:t>PD: Trauma-Informed Strategies &amp; Restorative Practices</a:t>
            </a:r>
          </a:p>
          <a:p>
            <a:r>
              <a:rPr lang="en-US" sz="1300" dirty="0">
                <a:solidFill>
                  <a:srgbClr val="000000"/>
                </a:solidFill>
                <a:latin typeface="Times New Roman" panose="02020603050405020304" pitchFamily="18" charset="0"/>
                <a:cs typeface="Times New Roman" panose="02020603050405020304" pitchFamily="18" charset="0"/>
              </a:rPr>
              <a:t>      - Direct focus: </a:t>
            </a:r>
            <a:r>
              <a:rPr lang="en-US" sz="1300" u="none" strike="noStrike" dirty="0">
                <a:solidFill>
                  <a:srgbClr val="000000"/>
                </a:solidFill>
                <a:effectLst/>
                <a:latin typeface="Times New Roman" panose="02020603050405020304" pitchFamily="18" charset="0"/>
                <a:cs typeface="Times New Roman" panose="02020603050405020304" pitchFamily="18" charset="0"/>
              </a:rPr>
              <a:t>Addressing discipline trends and strengthening student-teacher relationships</a:t>
            </a:r>
          </a:p>
          <a:p>
            <a:pPr marL="171450" indent="-171450">
              <a:buFont typeface="Arial" panose="020B0604020202020204" pitchFamily="34" charset="0"/>
              <a:buChar char="•"/>
            </a:pPr>
            <a:r>
              <a:rPr lang="en-US" sz="1300" dirty="0">
                <a:solidFill>
                  <a:srgbClr val="000000"/>
                </a:solidFill>
                <a:latin typeface="Times New Roman" panose="02020603050405020304" pitchFamily="18" charset="0"/>
                <a:cs typeface="Times New Roman" panose="02020603050405020304" pitchFamily="18" charset="0"/>
              </a:rPr>
              <a:t>PD: </a:t>
            </a:r>
            <a:r>
              <a:rPr lang="en-US" sz="1300" u="none" strike="noStrike" dirty="0">
                <a:solidFill>
                  <a:srgbClr val="000000"/>
                </a:solidFill>
                <a:effectLst/>
                <a:latin typeface="Times New Roman" panose="02020603050405020304" pitchFamily="18" charset="0"/>
                <a:cs typeface="Times New Roman" panose="02020603050405020304" pitchFamily="18" charset="0"/>
              </a:rPr>
              <a:t>Using Rethink Ed for Behavior Coaching and Conflict Resolution</a:t>
            </a:r>
          </a:p>
          <a:p>
            <a:r>
              <a:rPr lang="en-US" sz="1300" dirty="0">
                <a:solidFill>
                  <a:srgbClr val="000000"/>
                </a:solidFill>
                <a:latin typeface="Times New Roman" panose="02020603050405020304" pitchFamily="18" charset="0"/>
                <a:cs typeface="Times New Roman" panose="02020603050405020304" pitchFamily="18" charset="0"/>
              </a:rPr>
              <a:t>       - Direct focus: </a:t>
            </a:r>
            <a:r>
              <a:rPr lang="en-US" sz="1300" u="none" strike="noStrike" dirty="0">
                <a:solidFill>
                  <a:srgbClr val="000000"/>
                </a:solidFill>
                <a:effectLst/>
                <a:latin typeface="Times New Roman" panose="02020603050405020304" pitchFamily="18" charset="0"/>
                <a:cs typeface="Times New Roman" panose="02020603050405020304" pitchFamily="18" charset="0"/>
              </a:rPr>
              <a:t>Targeted supports for at-risk students (ED, SWD)</a:t>
            </a:r>
          </a:p>
          <a:p>
            <a:endParaRPr lang="en-US" sz="1300" dirty="0">
              <a:solidFill>
                <a:srgbClr val="000000"/>
              </a:solidFill>
              <a:latin typeface="Times New Roman" panose="02020603050405020304" pitchFamily="18" charset="0"/>
              <a:cs typeface="Times New Roman" panose="02020603050405020304" pitchFamily="18" charset="0"/>
            </a:endParaRPr>
          </a:p>
          <a:p>
            <a:endParaRPr lang="en-US" sz="13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08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C7D7-67B8-D458-E45F-D2F755393891}"/>
              </a:ext>
            </a:extLst>
          </p:cNvPr>
          <p:cNvSpPr>
            <a:spLocks noGrp="1"/>
          </p:cNvSpPr>
          <p:nvPr>
            <p:ph type="title"/>
          </p:nvPr>
        </p:nvSpPr>
        <p:spPr/>
        <p:txBody>
          <a:bodyPr>
            <a:normAutofit/>
          </a:bodyPr>
          <a:lstStyle/>
          <a:p>
            <a:pPr algn="ctr"/>
            <a:r>
              <a:rPr lang="en-US" sz="5400" b="1" dirty="0">
                <a:latin typeface="Times New Roman" panose="02020603050405020304" pitchFamily="18" charset="0"/>
                <a:cs typeface="Times New Roman" panose="02020603050405020304" pitchFamily="18" charset="0"/>
              </a:rPr>
              <a:t>References</a:t>
            </a:r>
          </a:p>
        </p:txBody>
      </p:sp>
      <p:sp>
        <p:nvSpPr>
          <p:cNvPr id="6" name="TextBox 5">
            <a:extLst>
              <a:ext uri="{FF2B5EF4-FFF2-40B4-BE49-F238E27FC236}">
                <a16:creationId xmlns:a16="http://schemas.microsoft.com/office/drawing/2014/main" id="{14167890-ECA9-1CB7-6113-0EE5399F1CF4}"/>
              </a:ext>
            </a:extLst>
          </p:cNvPr>
          <p:cNvSpPr txBox="1"/>
          <p:nvPr/>
        </p:nvSpPr>
        <p:spPr>
          <a:xfrm>
            <a:off x="985838" y="1932076"/>
            <a:ext cx="11206161" cy="2492990"/>
          </a:xfrm>
          <a:prstGeom prst="rect">
            <a:avLst/>
          </a:prstGeom>
          <a:solidFill>
            <a:schemeClr val="accent2">
              <a:lumMod val="40000"/>
              <a:lumOff val="60000"/>
            </a:schemeClr>
          </a:solidFill>
        </p:spPr>
        <p:txBody>
          <a:bodyPr wrap="square" rtlCol="0">
            <a:spAutoFit/>
          </a:bodyPr>
          <a:lstStyle/>
          <a:p>
            <a:pPr marL="171450" indent="-171450">
              <a:buFont typeface="Arial" panose="020B0604020202020204" pitchFamily="34" charset="0"/>
              <a:buChar char="•"/>
            </a:pPr>
            <a:r>
              <a:rPr lang="en-US" sz="1200" u="none" strike="noStrike" dirty="0">
                <a:solidFill>
                  <a:srgbClr val="000000"/>
                </a:solidFill>
                <a:effectLst/>
                <a:latin typeface="Times New Roman" panose="02020603050405020304" pitchFamily="18" charset="0"/>
                <a:cs typeface="Times New Roman" panose="02020603050405020304" pitchFamily="18" charset="0"/>
              </a:rPr>
              <a:t>GaDOE. (n.d.). Georgia Student Health Survey. Survey Results. https://apps.gadoe.org/GSHSSurveyResults/Pages/default.aspx </a:t>
            </a:r>
          </a:p>
          <a:p>
            <a:pPr marL="171450" indent="-171450">
              <a:buFont typeface="Arial" panose="020B0604020202020204" pitchFamily="34" charset="0"/>
              <a:buChar char="•"/>
            </a:pPr>
            <a:endParaRPr lang="en-US" sz="1200" dirty="0">
              <a:solidFill>
                <a:srgbClr val="00000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u="none" strike="noStrike" dirty="0">
                <a:solidFill>
                  <a:srgbClr val="000000"/>
                </a:solidFill>
                <a:effectLst/>
                <a:latin typeface="Times New Roman" panose="02020603050405020304" pitchFamily="18" charset="0"/>
                <a:cs typeface="Times New Roman" panose="02020603050405020304" pitchFamily="18" charset="0"/>
              </a:rPr>
              <a:t>Oracle Business Intelligence. (n.d.). https://gaawards.gosa.ga.gov/analytics/saw.dll?Dashboard </a:t>
            </a:r>
          </a:p>
          <a:p>
            <a:pPr marL="171450" indent="-171450">
              <a:buFont typeface="Arial" panose="020B0604020202020204" pitchFamily="34" charset="0"/>
              <a:buChar char="•"/>
            </a:pPr>
            <a:endParaRPr lang="en-US" sz="1200" dirty="0">
              <a:solidFill>
                <a:srgbClr val="00000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u="none" strike="noStrike" dirty="0">
                <a:solidFill>
                  <a:srgbClr val="000000"/>
                </a:solidFill>
                <a:effectLst/>
                <a:latin typeface="Times New Roman" panose="02020603050405020304" pitchFamily="18" charset="0"/>
                <a:cs typeface="Times New Roman" panose="02020603050405020304" pitchFamily="18" charset="0"/>
              </a:rPr>
              <a:t>Gadoe. (n.d.). College and career ready performance index (CCRPI) reports. GADOE CCRPI Reporting System. https://ccrpi.gadoe.org/Reports/Views/Shared/_Layout.html </a:t>
            </a:r>
          </a:p>
          <a:p>
            <a:pPr marL="171450" indent="-171450">
              <a:buFont typeface="Arial" panose="020B0604020202020204" pitchFamily="34" charset="0"/>
              <a:buChar char="•"/>
            </a:pPr>
            <a:endParaRPr lang="en-US" sz="1200" dirty="0">
              <a:solidFill>
                <a:srgbClr val="00000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u="none" strike="noStrike" dirty="0">
                <a:solidFill>
                  <a:schemeClr val="bg1"/>
                </a:solidFill>
                <a:effectLst/>
                <a:latin typeface="Times New Roman" panose="02020603050405020304" pitchFamily="18" charset="0"/>
                <a:cs typeface="Times New Roman" panose="02020603050405020304" pitchFamily="18" charset="0"/>
              </a:rPr>
              <a:t>K-12 Public Schools Report Card.” Oracle Business Intelligence, </a:t>
            </a:r>
            <a:r>
              <a:rPr lang="en-US" sz="1200" u="none"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https://gaawards.gosa.ga.gov/analytics/saw.dll?dashboard</a:t>
            </a:r>
            <a:r>
              <a:rPr lang="en-US" sz="1200" u="none" strike="noStrike" dirty="0">
                <a:solidFill>
                  <a:schemeClr val="bg1"/>
                </a:solidFill>
                <a:effectLst/>
                <a:latin typeface="Times New Roman" panose="02020603050405020304" pitchFamily="18" charset="0"/>
                <a:cs typeface="Times New Roman" panose="02020603050405020304" pitchFamily="18" charset="0"/>
              </a:rPr>
              <a:t> </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200" dirty="0">
              <a:solidFill>
                <a:srgbClr val="000000"/>
              </a:solidFill>
              <a:latin typeface="Times New Roman" panose="02020603050405020304" pitchFamily="18" charset="0"/>
              <a:cs typeface="Times New Roman" panose="02020603050405020304" pitchFamily="18" charset="0"/>
            </a:endParaRPr>
          </a:p>
          <a:p>
            <a:endParaRPr lang="en-US" sz="120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sz="120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sz="1200" dirty="0">
              <a:solidFill>
                <a:srgbClr val="000000"/>
              </a:solidFill>
              <a:latin typeface="Times New Roman" panose="02020603050405020304" pitchFamily="18" charset="0"/>
              <a:cs typeface="Times New Roman" panose="02020603050405020304" pitchFamily="18" charset="0"/>
            </a:endParaRPr>
          </a:p>
          <a:p>
            <a:endParaRPr lang="en-US" sz="120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185096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13D71-1330-1A9D-60C8-23FF745E0909}"/>
              </a:ext>
            </a:extLst>
          </p:cNvPr>
          <p:cNvSpPr>
            <a:spLocks noGrp="1"/>
          </p:cNvSpPr>
          <p:nvPr>
            <p:ph type="title"/>
          </p:nvPr>
        </p:nvSpPr>
        <p:spPr>
          <a:xfrm>
            <a:off x="2215003" y="695200"/>
            <a:ext cx="8355136" cy="1244582"/>
          </a:xfrm>
        </p:spPr>
        <p:txBody>
          <a:bodyPr>
            <a:noAutofit/>
          </a:bodyPr>
          <a:lstStyle/>
          <a:p>
            <a:pPr algn="ctr"/>
            <a:r>
              <a:rPr lang="en-US" sz="2800" dirty="0"/>
              <a:t>Chattahoochee Hills Charter School Fall/Spring Enrollment</a:t>
            </a:r>
            <a:br>
              <a:rPr lang="en-US" sz="2800" dirty="0"/>
            </a:br>
            <a:r>
              <a:rPr lang="en-US" sz="2800" dirty="0"/>
              <a:t>2023-24 </a:t>
            </a:r>
          </a:p>
        </p:txBody>
      </p:sp>
      <p:graphicFrame>
        <p:nvGraphicFramePr>
          <p:cNvPr id="4" name="Content Placeholder 3">
            <a:extLst>
              <a:ext uri="{FF2B5EF4-FFF2-40B4-BE49-F238E27FC236}">
                <a16:creationId xmlns:a16="http://schemas.microsoft.com/office/drawing/2014/main" id="{6B2908CD-8192-12AB-CBE3-D7F4ABA71CA6}"/>
              </a:ext>
            </a:extLst>
          </p:cNvPr>
          <p:cNvGraphicFramePr>
            <a:graphicFrameLocks noGrp="1"/>
          </p:cNvGraphicFramePr>
          <p:nvPr>
            <p:ph idx="1"/>
            <p:extLst>
              <p:ext uri="{D42A27DB-BD31-4B8C-83A1-F6EECF244321}">
                <p14:modId xmlns:p14="http://schemas.microsoft.com/office/powerpoint/2010/main" val="2620614640"/>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AB3A58D-5BB1-06F1-455C-C575897100A3}"/>
              </a:ext>
            </a:extLst>
          </p:cNvPr>
          <p:cNvSpPr txBox="1"/>
          <p:nvPr/>
        </p:nvSpPr>
        <p:spPr>
          <a:xfrm rot="16200000">
            <a:off x="1152131" y="3290499"/>
            <a:ext cx="2402743" cy="276999"/>
          </a:xfrm>
          <a:prstGeom prst="rect">
            <a:avLst/>
          </a:prstGeom>
          <a:noFill/>
        </p:spPr>
        <p:txBody>
          <a:bodyPr wrap="square" rtlCol="0">
            <a:spAutoFit/>
          </a:bodyPr>
          <a:lstStyle/>
          <a:p>
            <a:pPr algn="ctr"/>
            <a:r>
              <a:rPr lang="en-US" sz="1200" b="1" dirty="0">
                <a:solidFill>
                  <a:schemeClr val="bg1"/>
                </a:solidFill>
                <a:highlight>
                  <a:srgbClr val="C0C0C0"/>
                </a:highlight>
              </a:rPr>
              <a:t>Number of students</a:t>
            </a:r>
          </a:p>
        </p:txBody>
      </p:sp>
      <p:sp>
        <p:nvSpPr>
          <p:cNvPr id="6" name="TextBox 5">
            <a:extLst>
              <a:ext uri="{FF2B5EF4-FFF2-40B4-BE49-F238E27FC236}">
                <a16:creationId xmlns:a16="http://schemas.microsoft.com/office/drawing/2014/main" id="{F2DE0B08-EA4E-A2F7-6862-44C5E0FFB85A}"/>
              </a:ext>
            </a:extLst>
          </p:cNvPr>
          <p:cNvSpPr txBox="1"/>
          <p:nvPr/>
        </p:nvSpPr>
        <p:spPr>
          <a:xfrm>
            <a:off x="6096000" y="5515898"/>
            <a:ext cx="1794387" cy="246221"/>
          </a:xfrm>
          <a:prstGeom prst="rect">
            <a:avLst/>
          </a:prstGeom>
          <a:noFill/>
        </p:spPr>
        <p:txBody>
          <a:bodyPr wrap="square" rtlCol="0">
            <a:spAutoFit/>
          </a:bodyPr>
          <a:lstStyle/>
          <a:p>
            <a:pPr algn="ctr"/>
            <a:r>
              <a:rPr lang="en-US" sz="1000" b="1" dirty="0">
                <a:solidFill>
                  <a:schemeClr val="bg1"/>
                </a:solidFill>
                <a:highlight>
                  <a:srgbClr val="C0C0C0"/>
                </a:highlight>
              </a:rPr>
              <a:t>Grade Level</a:t>
            </a:r>
          </a:p>
        </p:txBody>
      </p:sp>
      <p:sp>
        <p:nvSpPr>
          <p:cNvPr id="3" name="TextBox 2">
            <a:extLst>
              <a:ext uri="{FF2B5EF4-FFF2-40B4-BE49-F238E27FC236}">
                <a16:creationId xmlns:a16="http://schemas.microsoft.com/office/drawing/2014/main" id="{3AB617B1-0F02-0FED-2E98-DC4EF9FD221D}"/>
              </a:ext>
            </a:extLst>
          </p:cNvPr>
          <p:cNvSpPr txBox="1"/>
          <p:nvPr/>
        </p:nvSpPr>
        <p:spPr>
          <a:xfrm>
            <a:off x="1007870" y="6581001"/>
            <a:ext cx="9748684" cy="276999"/>
          </a:xfrm>
          <a:prstGeom prst="rect">
            <a:avLst/>
          </a:prstGeom>
          <a:noFill/>
        </p:spPr>
        <p:txBody>
          <a:bodyPr wrap="square" rtlCol="0">
            <a:spAutoFit/>
          </a:bodyPr>
          <a:lstStyle/>
          <a:p>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K-12 Public Schools Report Card.” Oracle Business Intelligence, </a:t>
            </a:r>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https://gaawards.gosa.ga.gov/analytics/saw.dll?dashboard</a:t>
            </a:r>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 </a:t>
            </a:r>
            <a:endParaRPr lang="en-US" sz="1200" dirty="0">
              <a:solidFill>
                <a:schemeClr val="bg1"/>
              </a:solidFill>
              <a:highlight>
                <a:srgbClr val="C0C0C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08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B8F0-53EF-8FEA-893B-31460D95FB5A}"/>
              </a:ext>
            </a:extLst>
          </p:cNvPr>
          <p:cNvSpPr>
            <a:spLocks noGrp="1"/>
          </p:cNvSpPr>
          <p:nvPr>
            <p:ph type="title"/>
          </p:nvPr>
        </p:nvSpPr>
        <p:spPr>
          <a:xfrm>
            <a:off x="2611808" y="616327"/>
            <a:ext cx="7958331" cy="1256718"/>
          </a:xfrm>
        </p:spPr>
        <p:txBody>
          <a:bodyPr>
            <a:noAutofit/>
          </a:bodyPr>
          <a:lstStyle/>
          <a:p>
            <a:pPr algn="ctr"/>
            <a:r>
              <a:rPr lang="en-US" sz="2800" dirty="0"/>
              <a:t>Chattahoochee Hills Charter School Enrollment by Race/Ethnicity</a:t>
            </a:r>
            <a:br>
              <a:rPr lang="en-US" sz="2800" dirty="0"/>
            </a:br>
            <a:r>
              <a:rPr lang="en-US" sz="2800" dirty="0"/>
              <a:t>2023-24 </a:t>
            </a:r>
          </a:p>
        </p:txBody>
      </p:sp>
      <p:graphicFrame>
        <p:nvGraphicFramePr>
          <p:cNvPr id="4" name="Content Placeholder 3">
            <a:extLst>
              <a:ext uri="{FF2B5EF4-FFF2-40B4-BE49-F238E27FC236}">
                <a16:creationId xmlns:a16="http://schemas.microsoft.com/office/drawing/2014/main" id="{DA80A81F-DE05-3909-41B7-40417C4F16C2}"/>
              </a:ext>
            </a:extLst>
          </p:cNvPr>
          <p:cNvGraphicFramePr>
            <a:graphicFrameLocks noGrp="1"/>
          </p:cNvGraphicFramePr>
          <p:nvPr>
            <p:ph idx="1"/>
            <p:extLst>
              <p:ext uri="{D42A27DB-BD31-4B8C-83A1-F6EECF244321}">
                <p14:modId xmlns:p14="http://schemas.microsoft.com/office/powerpoint/2010/main" val="407261824"/>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4368C4B-F59F-2CB2-B20F-79CF287A7823}"/>
              </a:ext>
            </a:extLst>
          </p:cNvPr>
          <p:cNvSpPr txBox="1"/>
          <p:nvPr/>
        </p:nvSpPr>
        <p:spPr>
          <a:xfrm>
            <a:off x="4058897" y="4937070"/>
            <a:ext cx="1932039" cy="276999"/>
          </a:xfrm>
          <a:prstGeom prst="rect">
            <a:avLst/>
          </a:prstGeom>
          <a:noFill/>
        </p:spPr>
        <p:txBody>
          <a:bodyPr wrap="square" rtlCol="0">
            <a:spAutoFit/>
          </a:bodyPr>
          <a:lstStyle/>
          <a:p>
            <a:pPr algn="ctr"/>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Race/Ethnicity</a:t>
            </a:r>
          </a:p>
        </p:txBody>
      </p:sp>
      <p:sp>
        <p:nvSpPr>
          <p:cNvPr id="6" name="TextBox 5">
            <a:extLst>
              <a:ext uri="{FF2B5EF4-FFF2-40B4-BE49-F238E27FC236}">
                <a16:creationId xmlns:a16="http://schemas.microsoft.com/office/drawing/2014/main" id="{DEC4205E-51BC-104C-5086-40F933209056}"/>
              </a:ext>
            </a:extLst>
          </p:cNvPr>
          <p:cNvSpPr txBox="1"/>
          <p:nvPr/>
        </p:nvSpPr>
        <p:spPr>
          <a:xfrm rot="16200000">
            <a:off x="1566429" y="3275111"/>
            <a:ext cx="2090757" cy="307777"/>
          </a:xfrm>
          <a:prstGeom prst="rect">
            <a:avLst/>
          </a:prstGeom>
          <a:noFill/>
        </p:spPr>
        <p:txBody>
          <a:bodyPr wrap="square" rtlCol="0">
            <a:spAutoFit/>
          </a:bodyPr>
          <a:lstStyle/>
          <a:p>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7" name="TextBox 6">
            <a:extLst>
              <a:ext uri="{FF2B5EF4-FFF2-40B4-BE49-F238E27FC236}">
                <a16:creationId xmlns:a16="http://schemas.microsoft.com/office/drawing/2014/main" id="{589C28C7-B8E2-07BC-3523-6B79D09357E4}"/>
              </a:ext>
            </a:extLst>
          </p:cNvPr>
          <p:cNvSpPr txBox="1"/>
          <p:nvPr/>
        </p:nvSpPr>
        <p:spPr>
          <a:xfrm>
            <a:off x="4822723" y="2422246"/>
            <a:ext cx="619432" cy="338554"/>
          </a:xfrm>
          <a:prstGeom prst="rect">
            <a:avLst/>
          </a:prstGeom>
          <a:noFill/>
        </p:spPr>
        <p:txBody>
          <a:bodyPr wrap="square" rtlCol="0">
            <a:spAutoFit/>
          </a:bodyPr>
          <a:lstStyle/>
          <a:p>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87</a:t>
            </a:r>
          </a:p>
        </p:txBody>
      </p:sp>
      <p:sp>
        <p:nvSpPr>
          <p:cNvPr id="8" name="TextBox 7">
            <a:extLst>
              <a:ext uri="{FF2B5EF4-FFF2-40B4-BE49-F238E27FC236}">
                <a16:creationId xmlns:a16="http://schemas.microsoft.com/office/drawing/2014/main" id="{531B9DA2-C269-2C42-2742-0E5D1D7662E6}"/>
              </a:ext>
            </a:extLst>
          </p:cNvPr>
          <p:cNvSpPr txBox="1"/>
          <p:nvPr/>
        </p:nvSpPr>
        <p:spPr>
          <a:xfrm>
            <a:off x="9602992" y="3765287"/>
            <a:ext cx="368710" cy="338554"/>
          </a:xfrm>
          <a:prstGeom prst="rect">
            <a:avLst/>
          </a:prstGeom>
          <a:noFill/>
        </p:spPr>
        <p:txBody>
          <a:bodyPr wrap="square" rtlCol="0">
            <a:spAutoFit/>
          </a:bodyPr>
          <a:lstStyle/>
          <a:p>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8A9538D9-8500-5641-73B7-3526F3433FAF}"/>
              </a:ext>
            </a:extLst>
          </p:cNvPr>
          <p:cNvSpPr txBox="1"/>
          <p:nvPr/>
        </p:nvSpPr>
        <p:spPr>
          <a:xfrm>
            <a:off x="8419153" y="3784541"/>
            <a:ext cx="368710" cy="338554"/>
          </a:xfrm>
          <a:prstGeom prst="rect">
            <a:avLst/>
          </a:prstGeom>
          <a:noFill/>
        </p:spPr>
        <p:txBody>
          <a:bodyPr wrap="square" rtlCol="0">
            <a:spAutoFit/>
          </a:bodyPr>
          <a:lstStyle/>
          <a:p>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id="{9BADCC27-9C92-56E8-085F-CE63451DE2BD}"/>
              </a:ext>
            </a:extLst>
          </p:cNvPr>
          <p:cNvSpPr txBox="1"/>
          <p:nvPr/>
        </p:nvSpPr>
        <p:spPr>
          <a:xfrm>
            <a:off x="6096000" y="3743523"/>
            <a:ext cx="368710" cy="338554"/>
          </a:xfrm>
          <a:prstGeom prst="rect">
            <a:avLst/>
          </a:prstGeom>
          <a:noFill/>
        </p:spPr>
        <p:txBody>
          <a:bodyPr wrap="square" rtlCol="0">
            <a:spAutoFit/>
          </a:bodyPr>
          <a:lstStyle/>
          <a:p>
            <a:r>
              <a:rPr lang="en-US" sz="1600" b="1" dirty="0">
                <a:solidFill>
                  <a:schemeClr val="bg1"/>
                </a:solidFill>
                <a:highlight>
                  <a:srgbClr val="C0C0C0"/>
                </a:highlight>
                <a:latin typeface="Times New Roman" panose="02020603050405020304" pitchFamily="18" charset="0"/>
                <a:cs typeface="Times New Roman" panose="02020603050405020304" pitchFamily="18" charset="0"/>
              </a:rPr>
              <a:t>6</a:t>
            </a:r>
          </a:p>
        </p:txBody>
      </p:sp>
      <p:sp>
        <p:nvSpPr>
          <p:cNvPr id="3" name="TextBox 2">
            <a:extLst>
              <a:ext uri="{FF2B5EF4-FFF2-40B4-BE49-F238E27FC236}">
                <a16:creationId xmlns:a16="http://schemas.microsoft.com/office/drawing/2014/main" id="{20811658-62A4-F58A-D707-A91F2256A946}"/>
              </a:ext>
            </a:extLst>
          </p:cNvPr>
          <p:cNvSpPr txBox="1"/>
          <p:nvPr/>
        </p:nvSpPr>
        <p:spPr>
          <a:xfrm>
            <a:off x="972244" y="6560538"/>
            <a:ext cx="9748684" cy="276999"/>
          </a:xfrm>
          <a:prstGeom prst="rect">
            <a:avLst/>
          </a:prstGeom>
          <a:noFill/>
        </p:spPr>
        <p:txBody>
          <a:bodyPr wrap="square" rtlCol="0">
            <a:spAutoFit/>
          </a:bodyPr>
          <a:lstStyle/>
          <a:p>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K-12 Public Schools Report Card.” Oracle Business Intelligence, </a:t>
            </a:r>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https://gaawards.gosa.ga.gov/analytics/saw.dll?dashboard</a:t>
            </a:r>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 </a:t>
            </a:r>
            <a:endParaRPr lang="en-US" sz="1200" dirty="0">
              <a:solidFill>
                <a:schemeClr val="bg1"/>
              </a:solidFill>
              <a:highlight>
                <a:srgbClr val="C0C0C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75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C2C2-7800-911A-8562-65CFCE99F100}"/>
              </a:ext>
            </a:extLst>
          </p:cNvPr>
          <p:cNvSpPr>
            <a:spLocks noGrp="1"/>
          </p:cNvSpPr>
          <p:nvPr>
            <p:ph type="title"/>
          </p:nvPr>
        </p:nvSpPr>
        <p:spPr>
          <a:xfrm>
            <a:off x="2611808" y="442452"/>
            <a:ext cx="7958331" cy="1295350"/>
          </a:xfrm>
        </p:spPr>
        <p:txBody>
          <a:bodyPr>
            <a:normAutofit fontScale="90000"/>
          </a:bodyPr>
          <a:lstStyle/>
          <a:p>
            <a:pPr algn="ctr"/>
            <a:r>
              <a:rPr lang="en-US" sz="3600" dirty="0"/>
              <a:t>Chattahoochee Hills Charter School Enrollment by Subgroups</a:t>
            </a:r>
            <a:br>
              <a:rPr lang="en-US" sz="3600" dirty="0"/>
            </a:br>
            <a:r>
              <a:rPr lang="en-US" sz="3600" dirty="0"/>
              <a:t>2023-24 </a:t>
            </a:r>
            <a:endParaRPr lang="en-US" dirty="0"/>
          </a:p>
        </p:txBody>
      </p:sp>
      <p:graphicFrame>
        <p:nvGraphicFramePr>
          <p:cNvPr id="4" name="Content Placeholder 3">
            <a:extLst>
              <a:ext uri="{FF2B5EF4-FFF2-40B4-BE49-F238E27FC236}">
                <a16:creationId xmlns:a16="http://schemas.microsoft.com/office/drawing/2014/main" id="{9A18ADF2-9A05-67F4-321E-33EB92EDD150}"/>
              </a:ext>
            </a:extLst>
          </p:cNvPr>
          <p:cNvGraphicFramePr>
            <a:graphicFrameLocks noGrp="1"/>
          </p:cNvGraphicFramePr>
          <p:nvPr>
            <p:ph idx="1"/>
            <p:extLst>
              <p:ext uri="{D42A27DB-BD31-4B8C-83A1-F6EECF244321}">
                <p14:modId xmlns:p14="http://schemas.microsoft.com/office/powerpoint/2010/main" val="240444656"/>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8086831-7DCF-8CBE-EB29-53E717829305}"/>
              </a:ext>
            </a:extLst>
          </p:cNvPr>
          <p:cNvSpPr txBox="1"/>
          <p:nvPr/>
        </p:nvSpPr>
        <p:spPr>
          <a:xfrm>
            <a:off x="7492180" y="5545394"/>
            <a:ext cx="1740310" cy="276999"/>
          </a:xfrm>
          <a:prstGeom prst="rect">
            <a:avLst/>
          </a:prstGeom>
          <a:noFill/>
        </p:spPr>
        <p:txBody>
          <a:bodyPr wrap="square" rtlCol="0">
            <a:spAutoFit/>
          </a:bodyPr>
          <a:lstStyle/>
          <a:p>
            <a:pPr algn="ctr"/>
            <a:r>
              <a:rPr lang="en-US" sz="1200" b="1" dirty="0">
                <a:solidFill>
                  <a:schemeClr val="bg1"/>
                </a:solidFill>
                <a:highlight>
                  <a:srgbClr val="C0C0C0"/>
                </a:highlight>
                <a:latin typeface="Times New Roman" panose="02020603050405020304" pitchFamily="18" charset="0"/>
                <a:cs typeface="Times New Roman" panose="02020603050405020304" pitchFamily="18" charset="0"/>
              </a:rPr>
              <a:t>Subgroups</a:t>
            </a:r>
          </a:p>
        </p:txBody>
      </p:sp>
      <p:sp>
        <p:nvSpPr>
          <p:cNvPr id="6" name="TextBox 5">
            <a:extLst>
              <a:ext uri="{FF2B5EF4-FFF2-40B4-BE49-F238E27FC236}">
                <a16:creationId xmlns:a16="http://schemas.microsoft.com/office/drawing/2014/main" id="{0DA04E07-6CF4-F7AE-D096-225D3D539593}"/>
              </a:ext>
            </a:extLst>
          </p:cNvPr>
          <p:cNvSpPr txBox="1"/>
          <p:nvPr/>
        </p:nvSpPr>
        <p:spPr>
          <a:xfrm rot="16200000">
            <a:off x="1191506" y="3684507"/>
            <a:ext cx="2563606" cy="307777"/>
          </a:xfrm>
          <a:prstGeom prst="rect">
            <a:avLst/>
          </a:prstGeom>
          <a:noFill/>
        </p:spPr>
        <p:txBody>
          <a:bodyPr wrap="square" rtlCol="0">
            <a:spAutoFit/>
          </a:bodyPr>
          <a:lstStyle/>
          <a:p>
            <a:pPr algn="ctr"/>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Percentage of Students</a:t>
            </a:r>
          </a:p>
        </p:txBody>
      </p:sp>
      <p:sp>
        <p:nvSpPr>
          <p:cNvPr id="7" name="TextBox 6">
            <a:extLst>
              <a:ext uri="{FF2B5EF4-FFF2-40B4-BE49-F238E27FC236}">
                <a16:creationId xmlns:a16="http://schemas.microsoft.com/office/drawing/2014/main" id="{947BD81F-33F3-52F0-B8AD-5B4D213E7723}"/>
              </a:ext>
            </a:extLst>
          </p:cNvPr>
          <p:cNvSpPr txBox="1"/>
          <p:nvPr/>
        </p:nvSpPr>
        <p:spPr>
          <a:xfrm>
            <a:off x="3598606" y="4748981"/>
            <a:ext cx="516194" cy="371218"/>
          </a:xfrm>
          <a:prstGeom prst="rect">
            <a:avLst/>
          </a:prstGeom>
          <a:noFill/>
        </p:spPr>
        <p:txBody>
          <a:bodyPr wrap="square" rtlCol="0">
            <a:spAutoFit/>
          </a:bodyPr>
          <a:lstStyle/>
          <a:p>
            <a:r>
              <a:rPr lang="en-US" dirty="0">
                <a:solidFill>
                  <a:schemeClr val="bg1"/>
                </a:solidFill>
                <a:highlight>
                  <a:srgbClr val="C0C0C0"/>
                </a:highlight>
                <a:latin typeface="Times New Roman" panose="02020603050405020304" pitchFamily="18" charset="0"/>
                <a:cs typeface="Times New Roman" panose="02020603050405020304" pitchFamily="18" charset="0"/>
              </a:rPr>
              <a:t>1.0</a:t>
            </a:r>
          </a:p>
        </p:txBody>
      </p:sp>
      <p:sp>
        <p:nvSpPr>
          <p:cNvPr id="8" name="TextBox 7">
            <a:extLst>
              <a:ext uri="{FF2B5EF4-FFF2-40B4-BE49-F238E27FC236}">
                <a16:creationId xmlns:a16="http://schemas.microsoft.com/office/drawing/2014/main" id="{18CB75FE-6022-BA83-E849-C72897B0D87D}"/>
              </a:ext>
            </a:extLst>
          </p:cNvPr>
          <p:cNvSpPr txBox="1"/>
          <p:nvPr/>
        </p:nvSpPr>
        <p:spPr>
          <a:xfrm>
            <a:off x="5093110" y="2506227"/>
            <a:ext cx="516194" cy="369332"/>
          </a:xfrm>
          <a:prstGeom prst="rect">
            <a:avLst/>
          </a:prstGeom>
          <a:noFill/>
        </p:spPr>
        <p:txBody>
          <a:bodyPr wrap="square" rtlCol="0">
            <a:spAutoFit/>
          </a:bodyPr>
          <a:lstStyle/>
          <a:p>
            <a:r>
              <a:rPr lang="en-US" dirty="0">
                <a:solidFill>
                  <a:schemeClr val="bg1"/>
                </a:solidFill>
                <a:highlight>
                  <a:srgbClr val="C0C0C0"/>
                </a:highlight>
                <a:latin typeface="Times New Roman" panose="02020603050405020304" pitchFamily="18" charset="0"/>
                <a:cs typeface="Times New Roman" panose="02020603050405020304" pitchFamily="18" charset="0"/>
              </a:rPr>
              <a:t>70</a:t>
            </a:r>
          </a:p>
        </p:txBody>
      </p:sp>
      <p:sp>
        <p:nvSpPr>
          <p:cNvPr id="9" name="TextBox 8">
            <a:extLst>
              <a:ext uri="{FF2B5EF4-FFF2-40B4-BE49-F238E27FC236}">
                <a16:creationId xmlns:a16="http://schemas.microsoft.com/office/drawing/2014/main" id="{E24DC5CD-1572-AA68-F7C3-992F65C733A2}"/>
              </a:ext>
            </a:extLst>
          </p:cNvPr>
          <p:cNvSpPr txBox="1"/>
          <p:nvPr/>
        </p:nvSpPr>
        <p:spPr>
          <a:xfrm>
            <a:off x="6566393" y="4467763"/>
            <a:ext cx="516194" cy="369332"/>
          </a:xfrm>
          <a:prstGeom prst="rect">
            <a:avLst/>
          </a:prstGeom>
          <a:noFill/>
        </p:spPr>
        <p:txBody>
          <a:bodyPr wrap="square" rtlCol="0">
            <a:spAutoFit/>
          </a:bodyPr>
          <a:lstStyle/>
          <a:p>
            <a:r>
              <a:rPr lang="en-US" dirty="0">
                <a:solidFill>
                  <a:schemeClr val="bg1"/>
                </a:solidFill>
                <a:highlight>
                  <a:srgbClr val="C0C0C0"/>
                </a:highlight>
                <a:latin typeface="Times New Roman" panose="02020603050405020304" pitchFamily="18" charset="0"/>
                <a:cs typeface="Times New Roman" panose="02020603050405020304" pitchFamily="18" charset="0"/>
              </a:rPr>
              <a:t>9.4</a:t>
            </a:r>
          </a:p>
        </p:txBody>
      </p:sp>
      <p:sp>
        <p:nvSpPr>
          <p:cNvPr id="10" name="TextBox 9">
            <a:extLst>
              <a:ext uri="{FF2B5EF4-FFF2-40B4-BE49-F238E27FC236}">
                <a16:creationId xmlns:a16="http://schemas.microsoft.com/office/drawing/2014/main" id="{3186679D-4F69-8B18-B8D7-E8250C749E35}"/>
              </a:ext>
            </a:extLst>
          </p:cNvPr>
          <p:cNvSpPr txBox="1"/>
          <p:nvPr/>
        </p:nvSpPr>
        <p:spPr>
          <a:xfrm>
            <a:off x="8000999" y="3059668"/>
            <a:ext cx="516194" cy="369332"/>
          </a:xfrm>
          <a:prstGeom prst="rect">
            <a:avLst/>
          </a:prstGeom>
          <a:noFill/>
        </p:spPr>
        <p:txBody>
          <a:bodyPr wrap="square" rtlCol="0">
            <a:spAutoFit/>
          </a:bodyPr>
          <a:lstStyle/>
          <a:p>
            <a:r>
              <a:rPr lang="en-US" dirty="0">
                <a:solidFill>
                  <a:schemeClr val="bg1"/>
                </a:solidFill>
                <a:highlight>
                  <a:srgbClr val="C0C0C0"/>
                </a:highlight>
                <a:latin typeface="Times New Roman" panose="02020603050405020304" pitchFamily="18" charset="0"/>
                <a:cs typeface="Times New Roman" panose="02020603050405020304" pitchFamily="18" charset="0"/>
              </a:rPr>
              <a:t>50</a:t>
            </a:r>
          </a:p>
        </p:txBody>
      </p:sp>
      <p:sp>
        <p:nvSpPr>
          <p:cNvPr id="11" name="TextBox 10">
            <a:extLst>
              <a:ext uri="{FF2B5EF4-FFF2-40B4-BE49-F238E27FC236}">
                <a16:creationId xmlns:a16="http://schemas.microsoft.com/office/drawing/2014/main" id="{E6550EA7-46CE-1871-E409-6BCF473D974A}"/>
              </a:ext>
            </a:extLst>
          </p:cNvPr>
          <p:cNvSpPr txBox="1"/>
          <p:nvPr/>
        </p:nvSpPr>
        <p:spPr>
          <a:xfrm>
            <a:off x="9418637" y="3099400"/>
            <a:ext cx="516194" cy="369332"/>
          </a:xfrm>
          <a:prstGeom prst="rect">
            <a:avLst/>
          </a:prstGeom>
          <a:noFill/>
        </p:spPr>
        <p:txBody>
          <a:bodyPr wrap="square" rtlCol="0">
            <a:spAutoFit/>
          </a:bodyPr>
          <a:lstStyle/>
          <a:p>
            <a:r>
              <a:rPr lang="en-US" dirty="0">
                <a:solidFill>
                  <a:schemeClr val="bg1"/>
                </a:solidFill>
                <a:highlight>
                  <a:srgbClr val="C0C0C0"/>
                </a:highlight>
                <a:latin typeface="Times New Roman" panose="02020603050405020304" pitchFamily="18" charset="0"/>
                <a:cs typeface="Times New Roman" panose="02020603050405020304" pitchFamily="18" charset="0"/>
              </a:rPr>
              <a:t>50</a:t>
            </a:r>
          </a:p>
        </p:txBody>
      </p:sp>
      <p:sp>
        <p:nvSpPr>
          <p:cNvPr id="3" name="TextBox 2">
            <a:extLst>
              <a:ext uri="{FF2B5EF4-FFF2-40B4-BE49-F238E27FC236}">
                <a16:creationId xmlns:a16="http://schemas.microsoft.com/office/drawing/2014/main" id="{88C742D2-D414-8038-CB9F-B514DB365A92}"/>
              </a:ext>
            </a:extLst>
          </p:cNvPr>
          <p:cNvSpPr txBox="1"/>
          <p:nvPr/>
        </p:nvSpPr>
        <p:spPr>
          <a:xfrm>
            <a:off x="984120" y="6544520"/>
            <a:ext cx="9748684" cy="276999"/>
          </a:xfrm>
          <a:prstGeom prst="rect">
            <a:avLst/>
          </a:prstGeom>
          <a:noFill/>
        </p:spPr>
        <p:txBody>
          <a:bodyPr wrap="square" rtlCol="0">
            <a:spAutoFit/>
          </a:bodyPr>
          <a:lstStyle/>
          <a:p>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K-12 Public Schools Report Card.” Oracle Business Intelligence, </a:t>
            </a:r>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https://gaawards.gosa.ga.gov/analytics/saw.dll?dashboard</a:t>
            </a:r>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 </a:t>
            </a:r>
            <a:endParaRPr lang="en-US" sz="1200" dirty="0">
              <a:solidFill>
                <a:schemeClr val="bg1"/>
              </a:solidFill>
              <a:highlight>
                <a:srgbClr val="C0C0C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242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E2CA-DE4A-E624-1276-B1CEAA99E394}"/>
              </a:ext>
            </a:extLst>
          </p:cNvPr>
          <p:cNvSpPr>
            <a:spLocks noGrp="1"/>
          </p:cNvSpPr>
          <p:nvPr>
            <p:ph type="title"/>
          </p:nvPr>
        </p:nvSpPr>
        <p:spPr>
          <a:xfrm>
            <a:off x="2611808" y="808056"/>
            <a:ext cx="7958331" cy="1244060"/>
          </a:xfrm>
        </p:spPr>
        <p:txBody>
          <a:bodyPr>
            <a:normAutofit fontScale="90000"/>
          </a:bodyPr>
          <a:lstStyle/>
          <a:p>
            <a:pPr algn="ctr"/>
            <a:r>
              <a:rPr lang="en-US" sz="3200" dirty="0"/>
              <a:t>Chattahoochee Hills Charter School Staff Demographics</a:t>
            </a:r>
            <a:br>
              <a:rPr lang="en-US" sz="3200" dirty="0"/>
            </a:br>
            <a:r>
              <a:rPr lang="en-US" sz="3200" dirty="0"/>
              <a:t>2023-24 </a:t>
            </a:r>
            <a:endParaRPr lang="en-US" dirty="0"/>
          </a:p>
        </p:txBody>
      </p:sp>
      <p:graphicFrame>
        <p:nvGraphicFramePr>
          <p:cNvPr id="4" name="Content Placeholder 3">
            <a:extLst>
              <a:ext uri="{FF2B5EF4-FFF2-40B4-BE49-F238E27FC236}">
                <a16:creationId xmlns:a16="http://schemas.microsoft.com/office/drawing/2014/main" id="{88C63EC1-A6BA-32FD-42AF-98A3F515B0FF}"/>
              </a:ext>
            </a:extLst>
          </p:cNvPr>
          <p:cNvGraphicFramePr>
            <a:graphicFrameLocks noGrp="1"/>
          </p:cNvGraphicFramePr>
          <p:nvPr>
            <p:ph idx="1"/>
            <p:extLst>
              <p:ext uri="{D42A27DB-BD31-4B8C-83A1-F6EECF244321}">
                <p14:modId xmlns:p14="http://schemas.microsoft.com/office/powerpoint/2010/main" val="1062116489"/>
              </p:ext>
            </p:extLst>
          </p:nvPr>
        </p:nvGraphicFramePr>
        <p:xfrm>
          <a:off x="2773363" y="2052638"/>
          <a:ext cx="779621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230C7DB-5F00-3C21-492E-27A715B712F8}"/>
              </a:ext>
            </a:extLst>
          </p:cNvPr>
          <p:cNvSpPr txBox="1"/>
          <p:nvPr/>
        </p:nvSpPr>
        <p:spPr>
          <a:xfrm rot="16200000">
            <a:off x="1463034" y="3897411"/>
            <a:ext cx="1843549" cy="307777"/>
          </a:xfrm>
          <a:prstGeom prst="rect">
            <a:avLst/>
          </a:prstGeom>
          <a:noFill/>
        </p:spPr>
        <p:txBody>
          <a:bodyPr wrap="square" rtlCol="0">
            <a:spAutoFit/>
          </a:bodyPr>
          <a:lstStyle/>
          <a:p>
            <a:r>
              <a:rPr lang="en-US" sz="1400" b="1" dirty="0">
                <a:solidFill>
                  <a:schemeClr val="bg1"/>
                </a:solidFill>
                <a:highlight>
                  <a:srgbClr val="C0C0C0"/>
                </a:highlight>
                <a:latin typeface="Times New Roman" panose="02020603050405020304" pitchFamily="18" charset="0"/>
                <a:cs typeface="Times New Roman" panose="02020603050405020304" pitchFamily="18" charset="0"/>
              </a:rPr>
              <a:t>Number of personnel</a:t>
            </a:r>
          </a:p>
        </p:txBody>
      </p:sp>
      <p:sp>
        <p:nvSpPr>
          <p:cNvPr id="6" name="TextBox 5">
            <a:extLst>
              <a:ext uri="{FF2B5EF4-FFF2-40B4-BE49-F238E27FC236}">
                <a16:creationId xmlns:a16="http://schemas.microsoft.com/office/drawing/2014/main" id="{B443C7C9-FA79-4B85-A5B8-940460A34293}"/>
              </a:ext>
            </a:extLst>
          </p:cNvPr>
          <p:cNvSpPr txBox="1"/>
          <p:nvPr/>
        </p:nvSpPr>
        <p:spPr>
          <a:xfrm>
            <a:off x="3406877" y="4409768"/>
            <a:ext cx="398207" cy="369332"/>
          </a:xfrm>
          <a:prstGeom prst="rect">
            <a:avLst/>
          </a:prstGeom>
          <a:noFill/>
        </p:spPr>
        <p:txBody>
          <a:bodyPr wrap="square" rtlCol="0">
            <a:spAutoFit/>
          </a:bodyPr>
          <a:lstStyle/>
          <a:p>
            <a:r>
              <a:rPr lang="en-US" dirty="0">
                <a:solidFill>
                  <a:schemeClr val="bg1"/>
                </a:solidFill>
                <a:highlight>
                  <a:srgbClr val="C0C0C0"/>
                </a:highlight>
              </a:rPr>
              <a:t>6</a:t>
            </a:r>
          </a:p>
        </p:txBody>
      </p:sp>
      <p:sp>
        <p:nvSpPr>
          <p:cNvPr id="7" name="TextBox 6">
            <a:extLst>
              <a:ext uri="{FF2B5EF4-FFF2-40B4-BE49-F238E27FC236}">
                <a16:creationId xmlns:a16="http://schemas.microsoft.com/office/drawing/2014/main" id="{2EB06B8E-A612-7115-DD36-21F3FA4BF793}"/>
              </a:ext>
            </a:extLst>
          </p:cNvPr>
          <p:cNvSpPr txBox="1"/>
          <p:nvPr/>
        </p:nvSpPr>
        <p:spPr>
          <a:xfrm>
            <a:off x="4326193" y="2600633"/>
            <a:ext cx="526026" cy="369332"/>
          </a:xfrm>
          <a:prstGeom prst="rect">
            <a:avLst/>
          </a:prstGeom>
          <a:noFill/>
        </p:spPr>
        <p:txBody>
          <a:bodyPr wrap="square" rtlCol="0">
            <a:spAutoFit/>
          </a:bodyPr>
          <a:lstStyle/>
          <a:p>
            <a:r>
              <a:rPr lang="en-US" dirty="0">
                <a:solidFill>
                  <a:schemeClr val="bg1"/>
                </a:solidFill>
                <a:highlight>
                  <a:srgbClr val="C0C0C0"/>
                </a:highlight>
              </a:rPr>
              <a:t>34</a:t>
            </a:r>
          </a:p>
        </p:txBody>
      </p:sp>
      <p:sp>
        <p:nvSpPr>
          <p:cNvPr id="8" name="TextBox 7">
            <a:extLst>
              <a:ext uri="{FF2B5EF4-FFF2-40B4-BE49-F238E27FC236}">
                <a16:creationId xmlns:a16="http://schemas.microsoft.com/office/drawing/2014/main" id="{8612783B-0B8C-FC6F-1C83-32CF8B9C333E}"/>
              </a:ext>
            </a:extLst>
          </p:cNvPr>
          <p:cNvSpPr txBox="1"/>
          <p:nvPr/>
        </p:nvSpPr>
        <p:spPr>
          <a:xfrm>
            <a:off x="5216013" y="2600633"/>
            <a:ext cx="526026" cy="369332"/>
          </a:xfrm>
          <a:prstGeom prst="rect">
            <a:avLst/>
          </a:prstGeom>
          <a:noFill/>
        </p:spPr>
        <p:txBody>
          <a:bodyPr wrap="square" rtlCol="0">
            <a:spAutoFit/>
          </a:bodyPr>
          <a:lstStyle/>
          <a:p>
            <a:r>
              <a:rPr lang="en-US" dirty="0">
                <a:solidFill>
                  <a:schemeClr val="bg1"/>
                </a:solidFill>
                <a:highlight>
                  <a:srgbClr val="C0C0C0"/>
                </a:highlight>
              </a:rPr>
              <a:t>34</a:t>
            </a:r>
          </a:p>
        </p:txBody>
      </p:sp>
      <p:sp>
        <p:nvSpPr>
          <p:cNvPr id="9" name="TextBox 8">
            <a:extLst>
              <a:ext uri="{FF2B5EF4-FFF2-40B4-BE49-F238E27FC236}">
                <a16:creationId xmlns:a16="http://schemas.microsoft.com/office/drawing/2014/main" id="{29DC889A-F605-8818-7E50-7D7502B64D33}"/>
              </a:ext>
            </a:extLst>
          </p:cNvPr>
          <p:cNvSpPr txBox="1"/>
          <p:nvPr/>
        </p:nvSpPr>
        <p:spPr>
          <a:xfrm>
            <a:off x="6145443" y="4422370"/>
            <a:ext cx="526026" cy="369332"/>
          </a:xfrm>
          <a:prstGeom prst="rect">
            <a:avLst/>
          </a:prstGeom>
          <a:noFill/>
        </p:spPr>
        <p:txBody>
          <a:bodyPr wrap="square" rtlCol="0">
            <a:spAutoFit/>
          </a:bodyPr>
          <a:lstStyle/>
          <a:p>
            <a:r>
              <a:rPr lang="en-US" dirty="0">
                <a:solidFill>
                  <a:schemeClr val="bg1"/>
                </a:solidFill>
                <a:highlight>
                  <a:srgbClr val="C0C0C0"/>
                </a:highlight>
              </a:rPr>
              <a:t>6</a:t>
            </a:r>
          </a:p>
        </p:txBody>
      </p:sp>
      <p:sp>
        <p:nvSpPr>
          <p:cNvPr id="10" name="TextBox 9">
            <a:extLst>
              <a:ext uri="{FF2B5EF4-FFF2-40B4-BE49-F238E27FC236}">
                <a16:creationId xmlns:a16="http://schemas.microsoft.com/office/drawing/2014/main" id="{305FFB77-56CA-D1EC-C3F0-B784DDEC48C0}"/>
              </a:ext>
            </a:extLst>
          </p:cNvPr>
          <p:cNvSpPr txBox="1"/>
          <p:nvPr/>
        </p:nvSpPr>
        <p:spPr>
          <a:xfrm>
            <a:off x="7103693" y="4834424"/>
            <a:ext cx="338942" cy="369332"/>
          </a:xfrm>
          <a:prstGeom prst="rect">
            <a:avLst/>
          </a:prstGeom>
          <a:noFill/>
        </p:spPr>
        <p:txBody>
          <a:bodyPr wrap="square" rtlCol="0">
            <a:spAutoFit/>
          </a:bodyPr>
          <a:lstStyle/>
          <a:p>
            <a:r>
              <a:rPr lang="en-US" dirty="0">
                <a:solidFill>
                  <a:schemeClr val="bg1"/>
                </a:solidFill>
                <a:highlight>
                  <a:srgbClr val="C0C0C0"/>
                </a:highlight>
              </a:rPr>
              <a:t>0</a:t>
            </a:r>
          </a:p>
        </p:txBody>
      </p:sp>
      <p:sp>
        <p:nvSpPr>
          <p:cNvPr id="11" name="TextBox 10">
            <a:extLst>
              <a:ext uri="{FF2B5EF4-FFF2-40B4-BE49-F238E27FC236}">
                <a16:creationId xmlns:a16="http://schemas.microsoft.com/office/drawing/2014/main" id="{2F799D15-FD0A-E357-54E1-1D4077DD5FAB}"/>
              </a:ext>
            </a:extLst>
          </p:cNvPr>
          <p:cNvSpPr txBox="1"/>
          <p:nvPr/>
        </p:nvSpPr>
        <p:spPr>
          <a:xfrm>
            <a:off x="7978764" y="4834424"/>
            <a:ext cx="338942" cy="369332"/>
          </a:xfrm>
          <a:prstGeom prst="rect">
            <a:avLst/>
          </a:prstGeom>
          <a:noFill/>
        </p:spPr>
        <p:txBody>
          <a:bodyPr wrap="square" rtlCol="0">
            <a:spAutoFit/>
          </a:bodyPr>
          <a:lstStyle/>
          <a:p>
            <a:r>
              <a:rPr lang="en-US" dirty="0">
                <a:solidFill>
                  <a:schemeClr val="bg1"/>
                </a:solidFill>
                <a:highlight>
                  <a:srgbClr val="C0C0C0"/>
                </a:highlight>
              </a:rPr>
              <a:t>0</a:t>
            </a:r>
          </a:p>
        </p:txBody>
      </p:sp>
      <p:sp>
        <p:nvSpPr>
          <p:cNvPr id="12" name="TextBox 11">
            <a:extLst>
              <a:ext uri="{FF2B5EF4-FFF2-40B4-BE49-F238E27FC236}">
                <a16:creationId xmlns:a16="http://schemas.microsoft.com/office/drawing/2014/main" id="{DF851B43-8CE6-4FCC-204D-0925A09231D6}"/>
              </a:ext>
            </a:extLst>
          </p:cNvPr>
          <p:cNvSpPr txBox="1"/>
          <p:nvPr/>
        </p:nvSpPr>
        <p:spPr>
          <a:xfrm>
            <a:off x="8900430" y="4834424"/>
            <a:ext cx="338942" cy="369332"/>
          </a:xfrm>
          <a:prstGeom prst="rect">
            <a:avLst/>
          </a:prstGeom>
          <a:noFill/>
        </p:spPr>
        <p:txBody>
          <a:bodyPr wrap="square" rtlCol="0">
            <a:spAutoFit/>
          </a:bodyPr>
          <a:lstStyle/>
          <a:p>
            <a:r>
              <a:rPr lang="en-US" dirty="0">
                <a:solidFill>
                  <a:schemeClr val="bg1"/>
                </a:solidFill>
                <a:highlight>
                  <a:srgbClr val="C0C0C0"/>
                </a:highlight>
              </a:rPr>
              <a:t>0</a:t>
            </a:r>
          </a:p>
        </p:txBody>
      </p:sp>
      <p:sp>
        <p:nvSpPr>
          <p:cNvPr id="13" name="TextBox 12">
            <a:extLst>
              <a:ext uri="{FF2B5EF4-FFF2-40B4-BE49-F238E27FC236}">
                <a16:creationId xmlns:a16="http://schemas.microsoft.com/office/drawing/2014/main" id="{8C725E98-7D6D-80CA-967E-2188E3EC5DFB}"/>
              </a:ext>
            </a:extLst>
          </p:cNvPr>
          <p:cNvSpPr txBox="1"/>
          <p:nvPr/>
        </p:nvSpPr>
        <p:spPr>
          <a:xfrm>
            <a:off x="9791609" y="4834424"/>
            <a:ext cx="338942" cy="369332"/>
          </a:xfrm>
          <a:prstGeom prst="rect">
            <a:avLst/>
          </a:prstGeom>
          <a:noFill/>
        </p:spPr>
        <p:txBody>
          <a:bodyPr wrap="square" rtlCol="0">
            <a:spAutoFit/>
          </a:bodyPr>
          <a:lstStyle/>
          <a:p>
            <a:r>
              <a:rPr lang="en-US" dirty="0">
                <a:solidFill>
                  <a:schemeClr val="bg1"/>
                </a:solidFill>
                <a:highlight>
                  <a:srgbClr val="C0C0C0"/>
                </a:highlight>
              </a:rPr>
              <a:t>0</a:t>
            </a:r>
          </a:p>
        </p:txBody>
      </p:sp>
      <p:sp>
        <p:nvSpPr>
          <p:cNvPr id="3" name="TextBox 2">
            <a:extLst>
              <a:ext uri="{FF2B5EF4-FFF2-40B4-BE49-F238E27FC236}">
                <a16:creationId xmlns:a16="http://schemas.microsoft.com/office/drawing/2014/main" id="{5569F3A8-73A4-051E-BE7E-4BAF9668AF88}"/>
              </a:ext>
            </a:extLst>
          </p:cNvPr>
          <p:cNvSpPr txBox="1"/>
          <p:nvPr/>
        </p:nvSpPr>
        <p:spPr>
          <a:xfrm>
            <a:off x="1019746" y="6540594"/>
            <a:ext cx="9748684" cy="276999"/>
          </a:xfrm>
          <a:prstGeom prst="rect">
            <a:avLst/>
          </a:prstGeom>
          <a:noFill/>
        </p:spPr>
        <p:txBody>
          <a:bodyPr wrap="square" rtlCol="0">
            <a:spAutoFit/>
          </a:bodyPr>
          <a:lstStyle/>
          <a:p>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K-12 Public Schools Report Card.” Oracle Business Intelligence, </a:t>
            </a:r>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https://gaawards.gosa.ga.gov/analytics/saw.dll?dashboard</a:t>
            </a:r>
            <a:r>
              <a:rPr lang="en-US" sz="1200" u="none" strike="noStrike" dirty="0">
                <a:solidFill>
                  <a:schemeClr val="bg1"/>
                </a:solidFill>
                <a:effectLst/>
                <a:highlight>
                  <a:srgbClr val="C0C0C0"/>
                </a:highlight>
                <a:latin typeface="Times New Roman" panose="02020603050405020304" pitchFamily="18" charset="0"/>
                <a:cs typeface="Times New Roman" panose="02020603050405020304" pitchFamily="18" charset="0"/>
              </a:rPr>
              <a:t> </a:t>
            </a:r>
            <a:endParaRPr lang="en-US" sz="1200" dirty="0">
              <a:solidFill>
                <a:schemeClr val="bg1"/>
              </a:solidFill>
              <a:highlight>
                <a:srgbClr val="C0C0C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63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00DB6-AE60-FF08-5DA7-672197D5CE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4BCB6-8A0F-0AA3-284E-E53BD4EF1B52}"/>
              </a:ext>
            </a:extLst>
          </p:cNvPr>
          <p:cNvSpPr>
            <a:spLocks noGrp="1"/>
          </p:cNvSpPr>
          <p:nvPr>
            <p:ph type="title"/>
          </p:nvPr>
        </p:nvSpPr>
        <p:spPr>
          <a:xfrm>
            <a:off x="1165123" y="1515979"/>
            <a:ext cx="10205883" cy="1758163"/>
          </a:xfrm>
        </p:spPr>
        <p:txBody>
          <a:bodyPr>
            <a:normAutofit/>
          </a:bodyPr>
          <a:lstStyle/>
          <a:p>
            <a:pPr algn="ctr"/>
            <a:r>
              <a:rPr lang="en-US" sz="9600" dirty="0">
                <a:latin typeface="Times New Roman" panose="02020603050405020304" pitchFamily="18" charset="0"/>
                <a:cs typeface="Times New Roman" panose="02020603050405020304" pitchFamily="18" charset="0"/>
              </a:rPr>
              <a:t>Achievement Data</a:t>
            </a:r>
          </a:p>
        </p:txBody>
      </p:sp>
    </p:spTree>
    <p:extLst>
      <p:ext uri="{BB962C8B-B14F-4D97-AF65-F5344CB8AC3E}">
        <p14:creationId xmlns:p14="http://schemas.microsoft.com/office/powerpoint/2010/main" val="49150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AA7C31-76FD-4B44-A1FF-D13D2515AE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F5CE85F9-F4EE-4E5D-8235-528527A401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17338BB4-74FF-4836-86B7-F1B0C2B62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1ABFA8A3-A231-4BC1-B8A5-C5BE7315C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FE35963E-79B2-4A8E-8F24-A94E8DDDD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308E4331-210E-4E5F-9501-4C830E340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4" name="TextBox 23">
            <a:extLst>
              <a:ext uri="{FF2B5EF4-FFF2-40B4-BE49-F238E27FC236}">
                <a16:creationId xmlns:a16="http://schemas.microsoft.com/office/drawing/2014/main" id="{1A54F778-4E1C-4F6F-9318-9795AA35C2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433A6E3D-A9D1-4ED0-9D63-8A7C984CD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3E8DE9F6-AAE7-4B7F-8320-F42D7FE9E5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02F5CC7A-20D5-482F-9972-536DE9D9F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EFD0F8E2-404A-4011-8B36-EE9525F0E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66013F9C-B3D7-47F8-B53A-481C54952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EE26732-AACE-40A0-B955-3C8876BBF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97F688-8C56-CCB3-BF2A-C4CCADCD35CD}"/>
              </a:ext>
            </a:extLst>
          </p:cNvPr>
          <p:cNvSpPr>
            <a:spLocks noGrp="1"/>
          </p:cNvSpPr>
          <p:nvPr>
            <p:ph type="title"/>
          </p:nvPr>
        </p:nvSpPr>
        <p:spPr>
          <a:xfrm>
            <a:off x="932077" y="1444047"/>
            <a:ext cx="4435817" cy="2268559"/>
          </a:xfrm>
        </p:spPr>
        <p:txBody>
          <a:bodyPr vert="horz" lIns="91440" tIns="45720" rIns="91440" bIns="45720" rtlCol="0" anchor="t">
            <a:normAutofit/>
          </a:bodyPr>
          <a:lstStyle/>
          <a:p>
            <a:r>
              <a:rPr lang="en-US" sz="3600" b="1" dirty="0">
                <a:latin typeface="Times New Roman" panose="02020603050405020304" pitchFamily="18" charset="0"/>
                <a:cs typeface="Times New Roman" panose="02020603050405020304" pitchFamily="18" charset="0"/>
              </a:rPr>
              <a:t>Chattahoochee Hills Charter School ELA GMAS Achievement Levels by Subgroups</a:t>
            </a:r>
          </a:p>
        </p:txBody>
      </p:sp>
      <p:sp>
        <p:nvSpPr>
          <p:cNvPr id="38" name="Rectangle 37">
            <a:extLst>
              <a:ext uri="{FF2B5EF4-FFF2-40B4-BE49-F238E27FC236}">
                <a16:creationId xmlns:a16="http://schemas.microsoft.com/office/drawing/2014/main" id="{55D11F7B-77AF-4C85-90B0-7317F47D9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8927" y="645833"/>
            <a:ext cx="4972332" cy="5565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graph of a number of students&#10;&#10;AI-generated content may be incorrect.">
            <a:extLst>
              <a:ext uri="{FF2B5EF4-FFF2-40B4-BE49-F238E27FC236}">
                <a16:creationId xmlns:a16="http://schemas.microsoft.com/office/drawing/2014/main" id="{05F6F24B-1BFA-3C54-81F5-6716BDFCCD4D}"/>
              </a:ext>
            </a:extLst>
          </p:cNvPr>
          <p:cNvPicPr>
            <a:picLocks noGrp="1" noChangeAspect="1"/>
          </p:cNvPicPr>
          <p:nvPr>
            <p:ph idx="1"/>
          </p:nvPr>
        </p:nvPicPr>
        <p:blipFill>
          <a:blip r:embed="rId5"/>
          <a:stretch>
            <a:fillRect/>
          </a:stretch>
        </p:blipFill>
        <p:spPr>
          <a:xfrm>
            <a:off x="6084791" y="1164276"/>
            <a:ext cx="4340313" cy="1909736"/>
          </a:xfrm>
          <a:prstGeom prst="rect">
            <a:avLst/>
          </a:prstGeom>
          <a:ln>
            <a:noFill/>
          </a:ln>
        </p:spPr>
      </p:pic>
      <p:pic>
        <p:nvPicPr>
          <p:cNvPr id="7" name="Picture 6" descr="A screenshot of a computer&#10;&#10;AI-generated content may be incorrect.">
            <a:extLst>
              <a:ext uri="{FF2B5EF4-FFF2-40B4-BE49-F238E27FC236}">
                <a16:creationId xmlns:a16="http://schemas.microsoft.com/office/drawing/2014/main" id="{B69D66D4-ECA8-111E-E7B0-BA56668806E6}"/>
              </a:ext>
            </a:extLst>
          </p:cNvPr>
          <p:cNvPicPr>
            <a:picLocks noChangeAspect="1"/>
          </p:cNvPicPr>
          <p:nvPr/>
        </p:nvPicPr>
        <p:blipFill>
          <a:blip r:embed="rId6"/>
          <a:stretch>
            <a:fillRect/>
          </a:stretch>
        </p:blipFill>
        <p:spPr>
          <a:xfrm>
            <a:off x="6084791" y="4041229"/>
            <a:ext cx="4341729" cy="1389353"/>
          </a:xfrm>
          <a:prstGeom prst="rect">
            <a:avLst/>
          </a:prstGeom>
          <a:ln>
            <a:noFill/>
          </a:ln>
        </p:spPr>
      </p:pic>
      <p:sp>
        <p:nvSpPr>
          <p:cNvPr id="40" name="Rectangle 39">
            <a:extLst>
              <a:ext uri="{FF2B5EF4-FFF2-40B4-BE49-F238E27FC236}">
                <a16:creationId xmlns:a16="http://schemas.microsoft.com/office/drawing/2014/main" id="{D4B317E3-1265-4CBF-9195-9A5BD82D4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2878" y="319015"/>
            <a:ext cx="5620924" cy="6214421"/>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6DF09095-EE80-4C01-ADC4-6621CAF4BD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7839" y="884480"/>
            <a:ext cx="4502043" cy="2460692"/>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76D7807-02F0-4211-A42E-9CC3F105F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7839" y="3514957"/>
            <a:ext cx="4502043" cy="2460692"/>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2AC294D-EE1E-4961-8425-E6A4FBAEB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DB9D312-E521-F419-C4F6-32DBF2C20C6A}"/>
              </a:ext>
            </a:extLst>
          </p:cNvPr>
          <p:cNvSpPr txBox="1"/>
          <p:nvPr/>
        </p:nvSpPr>
        <p:spPr>
          <a:xfrm>
            <a:off x="1037726" y="6550102"/>
            <a:ext cx="7906916" cy="276999"/>
          </a:xfrm>
          <a:prstGeom prst="rect">
            <a:avLst/>
          </a:prstGeom>
          <a:noFill/>
        </p:spPr>
        <p:txBody>
          <a:bodyPr wrap="square" rtlCol="0">
            <a:spAutoFit/>
          </a:bodyPr>
          <a:lstStyle/>
          <a:p>
            <a:r>
              <a:rPr lang="en-US" sz="1200" u="none" strike="noStrike" dirty="0">
                <a:solidFill>
                  <a:srgbClr val="000000"/>
                </a:solidFill>
                <a:effectLst/>
                <a:highlight>
                  <a:srgbClr val="C0C0C0"/>
                </a:highlight>
                <a:latin typeface="Times New Roman" panose="02020603050405020304" pitchFamily="18" charset="0"/>
                <a:cs typeface="Times New Roman" panose="02020603050405020304" pitchFamily="18" charset="0"/>
              </a:rPr>
              <a:t>Oracle Business Intelligence. (n.d.). https://gaawards.gosa.ga.gov/analytics/saw.dll?Dashboard </a:t>
            </a:r>
          </a:p>
        </p:txBody>
      </p:sp>
    </p:spTree>
    <p:extLst>
      <p:ext uri="{BB962C8B-B14F-4D97-AF65-F5344CB8AC3E}">
        <p14:creationId xmlns:p14="http://schemas.microsoft.com/office/powerpoint/2010/main" val="1720106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Madison</Template>
  <TotalTime>10264</TotalTime>
  <Words>4182</Words>
  <Application>Microsoft Macintosh PowerPoint</Application>
  <PresentationFormat>Widescreen</PresentationFormat>
  <Paragraphs>533</Paragraphs>
  <Slides>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-webkit-standard</vt:lpstr>
      <vt:lpstr>Aptos</vt:lpstr>
      <vt:lpstr>Arial</vt:lpstr>
      <vt:lpstr>MS Shell Dlg 2</vt:lpstr>
      <vt:lpstr>Times New Roman</vt:lpstr>
      <vt:lpstr>Wingdings</vt:lpstr>
      <vt:lpstr>Wingdings 3</vt:lpstr>
      <vt:lpstr>Madison</vt:lpstr>
      <vt:lpstr>Comprehensive Data Profile (30-60 Day Improvement Plan)</vt:lpstr>
      <vt:lpstr>Chattahoochee Hill Charter School Introduction</vt:lpstr>
      <vt:lpstr>Demographic Data</vt:lpstr>
      <vt:lpstr>Chattahoochee Hills Charter School Fall/Spring Enrollment 2023-24 </vt:lpstr>
      <vt:lpstr>Chattahoochee Hills Charter School Enrollment by Race/Ethnicity 2023-24 </vt:lpstr>
      <vt:lpstr>Chattahoochee Hills Charter School Enrollment by Subgroups 2023-24 </vt:lpstr>
      <vt:lpstr>Chattahoochee Hills Charter School Staff Demographics 2023-24 </vt:lpstr>
      <vt:lpstr>Achievement Data</vt:lpstr>
      <vt:lpstr>Chattahoochee Hills Charter School ELA GMAS Achievement Levels by Subgroups</vt:lpstr>
      <vt:lpstr>Elementary ELA EOG for CHCS, District, State (Proficient and Distinguished) 2023-24</vt:lpstr>
      <vt:lpstr>Middle ELA EOG for CHCS, District, State (Proficient and Distinguished) 2023-24</vt:lpstr>
      <vt:lpstr>Elementary Math EOG for CHCS, District, State (Proficient and Distinguished) 2023-24</vt:lpstr>
      <vt:lpstr>Middle Math EOG for CHCS, District, State (Proficient and Distinguished) 2023-24</vt:lpstr>
      <vt:lpstr>CHCS Elementary English Language Arts (ELA) EOG-All Students 2023-34</vt:lpstr>
      <vt:lpstr>CHCS Middle English Language Arts (ELA) EOG-All Students 2023-34</vt:lpstr>
      <vt:lpstr>CHCS Elementary  EOG by Subgroups Proficient and Distinguished Levels 2023-24</vt:lpstr>
      <vt:lpstr>CHCS Middle  EOG by Subgroups Proficient and Distinguished Levels 2023-24</vt:lpstr>
      <vt:lpstr>CHCS 2023-24 GMAS Data by Grade Level (Proficient and Distinguished Levels)</vt:lpstr>
      <vt:lpstr>Process Data</vt:lpstr>
      <vt:lpstr>CHCS Absences by Subgroup for 6 to 15 days absent, 5 or fewer days absent, and more than 15 days absent (2023-24 percentages)</vt:lpstr>
      <vt:lpstr>CHCS Attendance with More Than 15 Days Absent 2023-24</vt:lpstr>
      <vt:lpstr>CHCS Absenteeism by Program Subgroup (15 days or more) 2023-24</vt:lpstr>
      <vt:lpstr>CHCS Percentage of Disciplinary Referrals by Subgroup 2023-24</vt:lpstr>
      <vt:lpstr>CHCS Percentage of Disciplinary Referrals by Subgroup 2023-24</vt:lpstr>
      <vt:lpstr>Out-of-School Suspension Rates 2023-24</vt:lpstr>
      <vt:lpstr>Perception Data</vt:lpstr>
      <vt:lpstr>Elementary Georgia Student Health Survey Question Results 3. My School wants me to do Well Year: 2023-24</vt:lpstr>
      <vt:lpstr>Elementary Georgia Student Health Survey Question Results 8. Students in my class behave so teachers can teach Year: 2023-24</vt:lpstr>
      <vt:lpstr>Middle Georgia Student Health Survey Question Results 2. I feel like I fit in at my school Year: 2023-24</vt:lpstr>
      <vt:lpstr>Middle Georgia Student Health Survey Question Results 58. The behaviors in my classroom allow the teacher to teach so I can learn Year: 2023-24</vt:lpstr>
      <vt:lpstr>Data Analysis</vt:lpstr>
      <vt:lpstr>Strengths</vt:lpstr>
      <vt:lpstr>Weaknesses</vt:lpstr>
      <vt:lpstr>30-60 Day Plan for Improvement</vt:lpstr>
      <vt:lpstr>Areas of Immediate Opportunities</vt:lpstr>
      <vt:lpstr>Areas of Immediate Opportunities Plan</vt:lpstr>
      <vt:lpstr>Suggested Academic Curricula/Resources to Use (Elementary and Middle Grades)</vt:lpstr>
      <vt:lpstr>Suggested Professional Development Opportunities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Bridges</dc:creator>
  <cp:lastModifiedBy>Olivia Bridges</cp:lastModifiedBy>
  <cp:revision>33</cp:revision>
  <dcterms:created xsi:type="dcterms:W3CDTF">2025-04-07T22:02:17Z</dcterms:created>
  <dcterms:modified xsi:type="dcterms:W3CDTF">2025-09-11T14:12:16Z</dcterms:modified>
</cp:coreProperties>
</file>